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7"/>
  </p:notesMasterIdLst>
  <p:handoutMasterIdLst>
    <p:handoutMasterId r:id="rId28"/>
  </p:handoutMasterIdLst>
  <p:sldIdLst>
    <p:sldId id="351" r:id="rId6"/>
    <p:sldId id="421" r:id="rId7"/>
    <p:sldId id="498" r:id="rId8"/>
    <p:sldId id="497" r:id="rId9"/>
    <p:sldId id="508" r:id="rId10"/>
    <p:sldId id="509" r:id="rId11"/>
    <p:sldId id="510" r:id="rId12"/>
    <p:sldId id="423" r:id="rId13"/>
    <p:sldId id="506" r:id="rId14"/>
    <p:sldId id="507" r:id="rId15"/>
    <p:sldId id="473" r:id="rId16"/>
    <p:sldId id="513" r:id="rId17"/>
    <p:sldId id="512" r:id="rId18"/>
    <p:sldId id="516" r:id="rId19"/>
    <p:sldId id="534" r:id="rId20"/>
    <p:sldId id="533" r:id="rId21"/>
    <p:sldId id="519" r:id="rId22"/>
    <p:sldId id="532" r:id="rId23"/>
    <p:sldId id="531" r:id="rId24"/>
    <p:sldId id="520" r:id="rId25"/>
    <p:sldId id="318" r:id="rId26"/>
  </p:sldIdLst>
  <p:sldSz cx="12192000" cy="685800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4E58"/>
    <a:srgbClr val="616161"/>
    <a:srgbClr val="88BABF"/>
    <a:srgbClr val="111E35"/>
    <a:srgbClr val="F8CEB2"/>
    <a:srgbClr val="CBDEE2"/>
    <a:srgbClr val="55717A"/>
    <a:srgbClr val="6288AB"/>
    <a:srgbClr val="E59A9C"/>
    <a:srgbClr val="ECE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80" autoAdjust="0"/>
    <p:restoredTop sz="93342" autoAdjust="0"/>
  </p:normalViewPr>
  <p:slideViewPr>
    <p:cSldViewPr snapToGrid="0" snapToObjects="1">
      <p:cViewPr>
        <p:scale>
          <a:sx n="82" d="100"/>
          <a:sy n="82" d="100"/>
        </p:scale>
        <p:origin x="36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896B6C-F576-4BD5-8FC5-C96FE38D0EDB}" type="doc">
      <dgm:prSet loTypeId="urn:microsoft.com/office/officeart/2005/8/layout/venn3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ca-ES"/>
        </a:p>
      </dgm:t>
    </dgm:pt>
    <dgm:pt modelId="{01244BDA-7B5D-496E-A117-B7EE1320BC39}" type="pres">
      <dgm:prSet presAssocID="{EA896B6C-F576-4BD5-8FC5-C96FE38D0ED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</dgm:ptLst>
  <dgm:cxnLst>
    <dgm:cxn modelId="{40204315-C6E6-4257-9D12-B9A005AD77ED}" type="presOf" srcId="{EA896B6C-F576-4BD5-8FC5-C96FE38D0EDB}" destId="{01244BDA-7B5D-496E-A117-B7EE1320BC39}" srcOrd="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40E691-9F13-4E09-AC6C-AFB8015226EA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E1A627AF-AA87-48A1-8905-62412726DD4D}">
      <dgm:prSet phldrT="[Texto]" custT="1"/>
      <dgm:spPr/>
      <dgm:t>
        <a:bodyPr/>
        <a:lstStyle/>
        <a:p>
          <a:r>
            <a:rPr lang="ca-ES" sz="1200" b="1" noProof="0" dirty="0" smtClean="0"/>
            <a:t>Atenció Primària</a:t>
          </a:r>
        </a:p>
        <a:p>
          <a:r>
            <a:rPr lang="ca-ES" sz="1200" b="1" noProof="0" dirty="0" smtClean="0">
              <a:solidFill>
                <a:srgbClr val="002060"/>
              </a:solidFill>
            </a:rPr>
            <a:t>Detecció</a:t>
          </a:r>
          <a:endParaRPr lang="ca-ES" sz="1200" b="1" noProof="0" dirty="0">
            <a:solidFill>
              <a:srgbClr val="002060"/>
            </a:solidFill>
          </a:endParaRPr>
        </a:p>
      </dgm:t>
    </dgm:pt>
    <dgm:pt modelId="{D5B187D0-C4A1-4989-8E77-56C6D3FFABD6}" type="parTrans" cxnId="{DD38E700-6734-4E22-84BD-7346AF6F0A08}">
      <dgm:prSet/>
      <dgm:spPr/>
      <dgm:t>
        <a:bodyPr/>
        <a:lstStyle/>
        <a:p>
          <a:endParaRPr lang="ca-ES" noProof="0" dirty="0"/>
        </a:p>
      </dgm:t>
    </dgm:pt>
    <dgm:pt modelId="{BA066259-796C-4034-9E20-5A24142CD3EE}" type="sibTrans" cxnId="{DD38E700-6734-4E22-84BD-7346AF6F0A08}">
      <dgm:prSet/>
      <dgm:spPr/>
      <dgm:t>
        <a:bodyPr/>
        <a:lstStyle/>
        <a:p>
          <a:endParaRPr lang="ca-ES" noProof="0" dirty="0"/>
        </a:p>
      </dgm:t>
    </dgm:pt>
    <dgm:pt modelId="{65C7EF56-B858-4DDB-A4A1-8D056265BA1C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ca-ES" sz="1400" b="1" noProof="0" dirty="0" smtClean="0"/>
            <a:t>CSMA/</a:t>
          </a:r>
        </a:p>
        <a:p>
          <a:pPr>
            <a:lnSpc>
              <a:spcPct val="100000"/>
            </a:lnSpc>
          </a:pPr>
          <a:r>
            <a:rPr lang="ca-ES" sz="1400" b="1" noProof="0" dirty="0" smtClean="0"/>
            <a:t>CSMIJ</a:t>
          </a:r>
        </a:p>
        <a:p>
          <a:pPr>
            <a:lnSpc>
              <a:spcPct val="100000"/>
            </a:lnSpc>
          </a:pPr>
          <a:r>
            <a:rPr lang="ca-ES" sz="1200" b="1" noProof="0" dirty="0" smtClean="0">
              <a:solidFill>
                <a:srgbClr val="002060"/>
              </a:solidFill>
            </a:rPr>
            <a:t>Cribratge/</a:t>
          </a:r>
        </a:p>
        <a:p>
          <a:pPr>
            <a:lnSpc>
              <a:spcPct val="100000"/>
            </a:lnSpc>
          </a:pPr>
          <a:r>
            <a:rPr lang="ca-ES" sz="1200" b="1" noProof="0" dirty="0" smtClean="0">
              <a:solidFill>
                <a:srgbClr val="002060"/>
              </a:solidFill>
            </a:rPr>
            <a:t>Intervenció</a:t>
          </a:r>
          <a:endParaRPr lang="ca-ES" sz="1200" b="1" noProof="0" dirty="0">
            <a:solidFill>
              <a:srgbClr val="002060"/>
            </a:solidFill>
          </a:endParaRPr>
        </a:p>
      </dgm:t>
    </dgm:pt>
    <dgm:pt modelId="{C7628341-304B-4B45-804A-6941A507155C}" type="parTrans" cxnId="{F5D2F962-EC92-4316-BF55-6DF663164694}">
      <dgm:prSet/>
      <dgm:spPr/>
      <dgm:t>
        <a:bodyPr/>
        <a:lstStyle/>
        <a:p>
          <a:endParaRPr lang="ca-ES" noProof="0" dirty="0"/>
        </a:p>
      </dgm:t>
    </dgm:pt>
    <dgm:pt modelId="{486BFDF4-8169-4A16-8392-E876573249F7}" type="sibTrans" cxnId="{F5D2F962-EC92-4316-BF55-6DF663164694}">
      <dgm:prSet/>
      <dgm:spPr/>
      <dgm:t>
        <a:bodyPr/>
        <a:lstStyle/>
        <a:p>
          <a:endParaRPr lang="ca-ES" noProof="0" dirty="0"/>
        </a:p>
      </dgm:t>
    </dgm:pt>
    <dgm:pt modelId="{19FC85A7-F56B-4458-A94F-9A30AF540264}">
      <dgm:prSet phldrT="[Texto]" custT="1"/>
      <dgm:spPr/>
      <dgm:t>
        <a:bodyPr/>
        <a:lstStyle/>
        <a:p>
          <a:r>
            <a:rPr lang="ca-ES" sz="1200" b="1" noProof="0" dirty="0" smtClean="0"/>
            <a:t>UTCA/ H Dia </a:t>
          </a:r>
        </a:p>
        <a:p>
          <a:r>
            <a:rPr lang="ca-ES" sz="1200" b="1" noProof="0" dirty="0" smtClean="0">
              <a:solidFill>
                <a:srgbClr val="002060"/>
              </a:solidFill>
            </a:rPr>
            <a:t>Intensitat</a:t>
          </a:r>
          <a:endParaRPr lang="ca-ES" sz="1200" b="1" noProof="0" dirty="0">
            <a:solidFill>
              <a:srgbClr val="002060"/>
            </a:solidFill>
          </a:endParaRPr>
        </a:p>
      </dgm:t>
    </dgm:pt>
    <dgm:pt modelId="{C12E0DDA-2862-4485-94F6-417DECBBE04F}" type="parTrans" cxnId="{94AD9A19-2528-4C67-BA27-53920AA94128}">
      <dgm:prSet/>
      <dgm:spPr/>
      <dgm:t>
        <a:bodyPr/>
        <a:lstStyle/>
        <a:p>
          <a:endParaRPr lang="ca-ES" noProof="0" dirty="0"/>
        </a:p>
      </dgm:t>
    </dgm:pt>
    <dgm:pt modelId="{058873E1-EED2-4631-BF3C-70F554D396D2}" type="sibTrans" cxnId="{94AD9A19-2528-4C67-BA27-53920AA94128}">
      <dgm:prSet/>
      <dgm:spPr/>
      <dgm:t>
        <a:bodyPr/>
        <a:lstStyle/>
        <a:p>
          <a:endParaRPr lang="ca-ES" noProof="0" dirty="0"/>
        </a:p>
      </dgm:t>
    </dgm:pt>
    <dgm:pt modelId="{4751B08F-D962-4C70-B379-E3F35D6202D2}">
      <dgm:prSet phldrT="[Texto]" custT="1"/>
      <dgm:spPr/>
      <dgm:t>
        <a:bodyPr/>
        <a:lstStyle/>
        <a:p>
          <a:r>
            <a:rPr lang="ca-ES" sz="1400" b="1" noProof="0" dirty="0" err="1" smtClean="0"/>
            <a:t>Hosp</a:t>
          </a:r>
          <a:r>
            <a:rPr lang="ca-ES" sz="1400" b="1" noProof="0" dirty="0" smtClean="0"/>
            <a:t> TCA</a:t>
          </a:r>
        </a:p>
        <a:p>
          <a:r>
            <a:rPr lang="ca-ES" sz="1200" b="1" noProof="0" dirty="0" smtClean="0">
              <a:solidFill>
                <a:srgbClr val="002060"/>
              </a:solidFill>
            </a:rPr>
            <a:t>Complexitat</a:t>
          </a:r>
          <a:endParaRPr lang="ca-ES" sz="1400" b="1" noProof="0" dirty="0">
            <a:solidFill>
              <a:srgbClr val="002060"/>
            </a:solidFill>
          </a:endParaRPr>
        </a:p>
      </dgm:t>
    </dgm:pt>
    <dgm:pt modelId="{8186AC26-C60E-42F2-83BB-8AD3C3532006}" type="parTrans" cxnId="{54371665-34A4-4464-9EE9-DE6471C02D6F}">
      <dgm:prSet/>
      <dgm:spPr/>
      <dgm:t>
        <a:bodyPr/>
        <a:lstStyle/>
        <a:p>
          <a:endParaRPr lang="ca-ES" noProof="0" dirty="0"/>
        </a:p>
      </dgm:t>
    </dgm:pt>
    <dgm:pt modelId="{C5729977-AA51-413D-8998-A85F57C0A699}" type="sibTrans" cxnId="{54371665-34A4-4464-9EE9-DE6471C02D6F}">
      <dgm:prSet/>
      <dgm:spPr/>
      <dgm:t>
        <a:bodyPr/>
        <a:lstStyle/>
        <a:p>
          <a:endParaRPr lang="ca-ES" noProof="0" dirty="0"/>
        </a:p>
      </dgm:t>
    </dgm:pt>
    <dgm:pt modelId="{5FA8562A-5158-4527-AB11-73DDDFAA8917}" type="pres">
      <dgm:prSet presAssocID="{7140E691-9F13-4E09-AC6C-AFB8015226EA}" presName="Name0" presStyleCnt="0">
        <dgm:presLayoutVars>
          <dgm:dir/>
          <dgm:resizeHandles val="exact"/>
        </dgm:presLayoutVars>
      </dgm:prSet>
      <dgm:spPr/>
    </dgm:pt>
    <dgm:pt modelId="{F9146C98-D396-4D3D-A28F-58732E9DB3D5}" type="pres">
      <dgm:prSet presAssocID="{7140E691-9F13-4E09-AC6C-AFB8015226EA}" presName="arrow" presStyleLbl="bgShp" presStyleIdx="0" presStyleCnt="1"/>
      <dgm:spPr/>
    </dgm:pt>
    <dgm:pt modelId="{71C6DD14-11DF-4C3F-9CE0-5BF5073636CE}" type="pres">
      <dgm:prSet presAssocID="{7140E691-9F13-4E09-AC6C-AFB8015226EA}" presName="points" presStyleCnt="0"/>
      <dgm:spPr/>
    </dgm:pt>
    <dgm:pt modelId="{8072590A-3450-443B-A672-CAB95370DF28}" type="pres">
      <dgm:prSet presAssocID="{E1A627AF-AA87-48A1-8905-62412726DD4D}" presName="compositeA" presStyleCnt="0"/>
      <dgm:spPr/>
    </dgm:pt>
    <dgm:pt modelId="{627776F7-F0C7-4494-8F39-47F4D4B6BABB}" type="pres">
      <dgm:prSet presAssocID="{E1A627AF-AA87-48A1-8905-62412726DD4D}" presName="textA" presStyleLbl="revTx" presStyleIdx="0" presStyleCnt="4" custScaleX="4439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A6ADD1-A985-41BA-AFF5-61B838C3A8CB}" type="pres">
      <dgm:prSet presAssocID="{E1A627AF-AA87-48A1-8905-62412726DD4D}" presName="circleA" presStyleLbl="node1" presStyleIdx="0" presStyleCnt="4"/>
      <dgm:spPr/>
    </dgm:pt>
    <dgm:pt modelId="{299C3B55-9E32-4FF2-BFDC-401F52E7D71E}" type="pres">
      <dgm:prSet presAssocID="{E1A627AF-AA87-48A1-8905-62412726DD4D}" presName="spaceA" presStyleCnt="0"/>
      <dgm:spPr/>
    </dgm:pt>
    <dgm:pt modelId="{499A6BFA-F294-4FF1-A207-E713E6EE82F6}" type="pres">
      <dgm:prSet presAssocID="{BA066259-796C-4034-9E20-5A24142CD3EE}" presName="space" presStyleCnt="0"/>
      <dgm:spPr/>
    </dgm:pt>
    <dgm:pt modelId="{1B984376-21E0-4F99-ABC3-CDDE1CF57627}" type="pres">
      <dgm:prSet presAssocID="{65C7EF56-B858-4DDB-A4A1-8D056265BA1C}" presName="compositeB" presStyleCnt="0"/>
      <dgm:spPr/>
    </dgm:pt>
    <dgm:pt modelId="{0BCB468D-AB81-4DB8-928C-66E59CA20667}" type="pres">
      <dgm:prSet presAssocID="{65C7EF56-B858-4DDB-A4A1-8D056265BA1C}" presName="textB" presStyleLbl="revTx" presStyleIdx="1" presStyleCnt="4" custScaleX="568038" custScaleY="59634" custLinFactNeighborY="-179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C28BF2-1EDA-48B3-B61D-D0F706240B48}" type="pres">
      <dgm:prSet presAssocID="{65C7EF56-B858-4DDB-A4A1-8D056265BA1C}" presName="circleB" presStyleLbl="node1" presStyleIdx="1" presStyleCnt="4"/>
      <dgm:spPr/>
    </dgm:pt>
    <dgm:pt modelId="{6286577F-F540-4BBD-B948-D69A155889EC}" type="pres">
      <dgm:prSet presAssocID="{65C7EF56-B858-4DDB-A4A1-8D056265BA1C}" presName="spaceB" presStyleCnt="0"/>
      <dgm:spPr/>
    </dgm:pt>
    <dgm:pt modelId="{B2E5E5C8-9A24-4C26-A35D-F7625EE90A37}" type="pres">
      <dgm:prSet presAssocID="{486BFDF4-8169-4A16-8392-E876573249F7}" presName="space" presStyleCnt="0"/>
      <dgm:spPr/>
    </dgm:pt>
    <dgm:pt modelId="{5F2FC179-4B48-4BA8-B5E8-3BA866A3AAA4}" type="pres">
      <dgm:prSet presAssocID="{19FC85A7-F56B-4458-A94F-9A30AF540264}" presName="compositeA" presStyleCnt="0"/>
      <dgm:spPr/>
    </dgm:pt>
    <dgm:pt modelId="{6FB3FCD4-E405-4D5E-A100-C4B1CD5A2D4B}" type="pres">
      <dgm:prSet presAssocID="{19FC85A7-F56B-4458-A94F-9A30AF540264}" presName="textA" presStyleLbl="revTx" presStyleIdx="2" presStyleCnt="4" custScaleX="589979" custScaleY="43005" custLinFactNeighborX="831" custLinFactNeighborY="269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F913AA-CCE2-4301-A5EE-26F82B72247B}" type="pres">
      <dgm:prSet presAssocID="{19FC85A7-F56B-4458-A94F-9A30AF540264}" presName="circleA" presStyleLbl="node1" presStyleIdx="2" presStyleCnt="4"/>
      <dgm:spPr/>
    </dgm:pt>
    <dgm:pt modelId="{CD284388-9DC1-4519-86CF-F3041C50C72F}" type="pres">
      <dgm:prSet presAssocID="{19FC85A7-F56B-4458-A94F-9A30AF540264}" presName="spaceA" presStyleCnt="0"/>
      <dgm:spPr/>
    </dgm:pt>
    <dgm:pt modelId="{04F98408-82CE-4F58-9E9D-0F33096E52DC}" type="pres">
      <dgm:prSet presAssocID="{058873E1-EED2-4631-BF3C-70F554D396D2}" presName="space" presStyleCnt="0"/>
      <dgm:spPr/>
    </dgm:pt>
    <dgm:pt modelId="{FDD72678-BBB1-4BA3-9966-75037EE00A4E}" type="pres">
      <dgm:prSet presAssocID="{4751B08F-D962-4C70-B379-E3F35D6202D2}" presName="compositeB" presStyleCnt="0"/>
      <dgm:spPr/>
    </dgm:pt>
    <dgm:pt modelId="{49A676A1-C8D8-45C4-BAF9-A3F2D0F708D5}" type="pres">
      <dgm:prSet presAssocID="{4751B08F-D962-4C70-B379-E3F35D6202D2}" presName="textB" presStyleLbl="revTx" presStyleIdx="3" presStyleCnt="4" custScaleX="5515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CFBE68-DF19-4338-85B6-6BDF19800E99}" type="pres">
      <dgm:prSet presAssocID="{4751B08F-D962-4C70-B379-E3F35D6202D2}" presName="circleB" presStyleLbl="node1" presStyleIdx="3" presStyleCnt="4"/>
      <dgm:spPr/>
    </dgm:pt>
    <dgm:pt modelId="{52815225-33AA-4488-B1BF-7ADFFF7E7B86}" type="pres">
      <dgm:prSet presAssocID="{4751B08F-D962-4C70-B379-E3F35D6202D2}" presName="spaceB" presStyleCnt="0"/>
      <dgm:spPr/>
    </dgm:pt>
  </dgm:ptLst>
  <dgm:cxnLst>
    <dgm:cxn modelId="{6897108E-593C-45D7-A9CE-F617DE115287}" type="presOf" srcId="{4751B08F-D962-4C70-B379-E3F35D6202D2}" destId="{49A676A1-C8D8-45C4-BAF9-A3F2D0F708D5}" srcOrd="0" destOrd="0" presId="urn:microsoft.com/office/officeart/2005/8/layout/hProcess11"/>
    <dgm:cxn modelId="{F7BAF30C-9543-4C66-898D-C62BBF4AB4EE}" type="presOf" srcId="{19FC85A7-F56B-4458-A94F-9A30AF540264}" destId="{6FB3FCD4-E405-4D5E-A100-C4B1CD5A2D4B}" srcOrd="0" destOrd="0" presId="urn:microsoft.com/office/officeart/2005/8/layout/hProcess11"/>
    <dgm:cxn modelId="{DD38E700-6734-4E22-84BD-7346AF6F0A08}" srcId="{7140E691-9F13-4E09-AC6C-AFB8015226EA}" destId="{E1A627AF-AA87-48A1-8905-62412726DD4D}" srcOrd="0" destOrd="0" parTransId="{D5B187D0-C4A1-4989-8E77-56C6D3FFABD6}" sibTransId="{BA066259-796C-4034-9E20-5A24142CD3EE}"/>
    <dgm:cxn modelId="{F5D2F962-EC92-4316-BF55-6DF663164694}" srcId="{7140E691-9F13-4E09-AC6C-AFB8015226EA}" destId="{65C7EF56-B858-4DDB-A4A1-8D056265BA1C}" srcOrd="1" destOrd="0" parTransId="{C7628341-304B-4B45-804A-6941A507155C}" sibTransId="{486BFDF4-8169-4A16-8392-E876573249F7}"/>
    <dgm:cxn modelId="{54371665-34A4-4464-9EE9-DE6471C02D6F}" srcId="{7140E691-9F13-4E09-AC6C-AFB8015226EA}" destId="{4751B08F-D962-4C70-B379-E3F35D6202D2}" srcOrd="3" destOrd="0" parTransId="{8186AC26-C60E-42F2-83BB-8AD3C3532006}" sibTransId="{C5729977-AA51-413D-8998-A85F57C0A699}"/>
    <dgm:cxn modelId="{9D5B83F4-7040-49C1-BD79-00953A9D7EE9}" type="presOf" srcId="{65C7EF56-B858-4DDB-A4A1-8D056265BA1C}" destId="{0BCB468D-AB81-4DB8-928C-66E59CA20667}" srcOrd="0" destOrd="0" presId="urn:microsoft.com/office/officeart/2005/8/layout/hProcess11"/>
    <dgm:cxn modelId="{0677659F-FEEF-467E-A651-F04CE0546E47}" type="presOf" srcId="{E1A627AF-AA87-48A1-8905-62412726DD4D}" destId="{627776F7-F0C7-4494-8F39-47F4D4B6BABB}" srcOrd="0" destOrd="0" presId="urn:microsoft.com/office/officeart/2005/8/layout/hProcess11"/>
    <dgm:cxn modelId="{94AD9A19-2528-4C67-BA27-53920AA94128}" srcId="{7140E691-9F13-4E09-AC6C-AFB8015226EA}" destId="{19FC85A7-F56B-4458-A94F-9A30AF540264}" srcOrd="2" destOrd="0" parTransId="{C12E0DDA-2862-4485-94F6-417DECBBE04F}" sibTransId="{058873E1-EED2-4631-BF3C-70F554D396D2}"/>
    <dgm:cxn modelId="{F2454BDA-FB1B-4C40-844C-9404314F2572}" type="presOf" srcId="{7140E691-9F13-4E09-AC6C-AFB8015226EA}" destId="{5FA8562A-5158-4527-AB11-73DDDFAA8917}" srcOrd="0" destOrd="0" presId="urn:microsoft.com/office/officeart/2005/8/layout/hProcess11"/>
    <dgm:cxn modelId="{051726E5-8015-498A-ACA1-16C87AB9A107}" type="presParOf" srcId="{5FA8562A-5158-4527-AB11-73DDDFAA8917}" destId="{F9146C98-D396-4D3D-A28F-58732E9DB3D5}" srcOrd="0" destOrd="0" presId="urn:microsoft.com/office/officeart/2005/8/layout/hProcess11"/>
    <dgm:cxn modelId="{B2FBFFC1-809E-4416-AB0F-5B7CC0583AEF}" type="presParOf" srcId="{5FA8562A-5158-4527-AB11-73DDDFAA8917}" destId="{71C6DD14-11DF-4C3F-9CE0-5BF5073636CE}" srcOrd="1" destOrd="0" presId="urn:microsoft.com/office/officeart/2005/8/layout/hProcess11"/>
    <dgm:cxn modelId="{2CB847B1-F844-420F-ACD2-E82E3CF0A35F}" type="presParOf" srcId="{71C6DD14-11DF-4C3F-9CE0-5BF5073636CE}" destId="{8072590A-3450-443B-A672-CAB95370DF28}" srcOrd="0" destOrd="0" presId="urn:microsoft.com/office/officeart/2005/8/layout/hProcess11"/>
    <dgm:cxn modelId="{1223A404-410B-4325-A37F-38801869C13E}" type="presParOf" srcId="{8072590A-3450-443B-A672-CAB95370DF28}" destId="{627776F7-F0C7-4494-8F39-47F4D4B6BABB}" srcOrd="0" destOrd="0" presId="urn:microsoft.com/office/officeart/2005/8/layout/hProcess11"/>
    <dgm:cxn modelId="{43528997-7451-40DC-BF4A-2F95E9F7BA76}" type="presParOf" srcId="{8072590A-3450-443B-A672-CAB95370DF28}" destId="{24A6ADD1-A985-41BA-AFF5-61B838C3A8CB}" srcOrd="1" destOrd="0" presId="urn:microsoft.com/office/officeart/2005/8/layout/hProcess11"/>
    <dgm:cxn modelId="{667C26B4-AB95-4617-9C55-19CFE9128F6C}" type="presParOf" srcId="{8072590A-3450-443B-A672-CAB95370DF28}" destId="{299C3B55-9E32-4FF2-BFDC-401F52E7D71E}" srcOrd="2" destOrd="0" presId="urn:microsoft.com/office/officeart/2005/8/layout/hProcess11"/>
    <dgm:cxn modelId="{DEBD6E9F-B614-4473-85DA-18DF7AC6BE94}" type="presParOf" srcId="{71C6DD14-11DF-4C3F-9CE0-5BF5073636CE}" destId="{499A6BFA-F294-4FF1-A207-E713E6EE82F6}" srcOrd="1" destOrd="0" presId="urn:microsoft.com/office/officeart/2005/8/layout/hProcess11"/>
    <dgm:cxn modelId="{9E57CDF2-092C-41D7-A2DB-259D3ED17D77}" type="presParOf" srcId="{71C6DD14-11DF-4C3F-9CE0-5BF5073636CE}" destId="{1B984376-21E0-4F99-ABC3-CDDE1CF57627}" srcOrd="2" destOrd="0" presId="urn:microsoft.com/office/officeart/2005/8/layout/hProcess11"/>
    <dgm:cxn modelId="{F4CE07FC-CF16-4B77-92D9-48F298781694}" type="presParOf" srcId="{1B984376-21E0-4F99-ABC3-CDDE1CF57627}" destId="{0BCB468D-AB81-4DB8-928C-66E59CA20667}" srcOrd="0" destOrd="0" presId="urn:microsoft.com/office/officeart/2005/8/layout/hProcess11"/>
    <dgm:cxn modelId="{FFCCD4E0-4642-4654-BD34-06A1C1CBC7B8}" type="presParOf" srcId="{1B984376-21E0-4F99-ABC3-CDDE1CF57627}" destId="{D6C28BF2-1EDA-48B3-B61D-D0F706240B48}" srcOrd="1" destOrd="0" presId="urn:microsoft.com/office/officeart/2005/8/layout/hProcess11"/>
    <dgm:cxn modelId="{024B3FB1-9DB3-438D-8EDF-CED4F32F0449}" type="presParOf" srcId="{1B984376-21E0-4F99-ABC3-CDDE1CF57627}" destId="{6286577F-F540-4BBD-B948-D69A155889EC}" srcOrd="2" destOrd="0" presId="urn:microsoft.com/office/officeart/2005/8/layout/hProcess11"/>
    <dgm:cxn modelId="{C9324A9A-5E62-4AF5-8728-333C8CC94C35}" type="presParOf" srcId="{71C6DD14-11DF-4C3F-9CE0-5BF5073636CE}" destId="{B2E5E5C8-9A24-4C26-A35D-F7625EE90A37}" srcOrd="3" destOrd="0" presId="urn:microsoft.com/office/officeart/2005/8/layout/hProcess11"/>
    <dgm:cxn modelId="{67A61C5E-E1C9-4BD1-8E89-792FE4FDCEBD}" type="presParOf" srcId="{71C6DD14-11DF-4C3F-9CE0-5BF5073636CE}" destId="{5F2FC179-4B48-4BA8-B5E8-3BA866A3AAA4}" srcOrd="4" destOrd="0" presId="urn:microsoft.com/office/officeart/2005/8/layout/hProcess11"/>
    <dgm:cxn modelId="{C2D5B36E-6BDB-473C-A478-4B6B6463D591}" type="presParOf" srcId="{5F2FC179-4B48-4BA8-B5E8-3BA866A3AAA4}" destId="{6FB3FCD4-E405-4D5E-A100-C4B1CD5A2D4B}" srcOrd="0" destOrd="0" presId="urn:microsoft.com/office/officeart/2005/8/layout/hProcess11"/>
    <dgm:cxn modelId="{9E652CEB-9E2D-4410-9064-F6AF28FE6146}" type="presParOf" srcId="{5F2FC179-4B48-4BA8-B5E8-3BA866A3AAA4}" destId="{C5F913AA-CCE2-4301-A5EE-26F82B72247B}" srcOrd="1" destOrd="0" presId="urn:microsoft.com/office/officeart/2005/8/layout/hProcess11"/>
    <dgm:cxn modelId="{D9496C1D-7B28-47DD-BE06-5C511762426B}" type="presParOf" srcId="{5F2FC179-4B48-4BA8-B5E8-3BA866A3AAA4}" destId="{CD284388-9DC1-4519-86CF-F3041C50C72F}" srcOrd="2" destOrd="0" presId="urn:microsoft.com/office/officeart/2005/8/layout/hProcess11"/>
    <dgm:cxn modelId="{AF863BF6-C48D-46A8-BC81-DC8911185AAB}" type="presParOf" srcId="{71C6DD14-11DF-4C3F-9CE0-5BF5073636CE}" destId="{04F98408-82CE-4F58-9E9D-0F33096E52DC}" srcOrd="5" destOrd="0" presId="urn:microsoft.com/office/officeart/2005/8/layout/hProcess11"/>
    <dgm:cxn modelId="{DB4328CA-B061-41FD-8DBD-2E59A5A314AB}" type="presParOf" srcId="{71C6DD14-11DF-4C3F-9CE0-5BF5073636CE}" destId="{FDD72678-BBB1-4BA3-9966-75037EE00A4E}" srcOrd="6" destOrd="0" presId="urn:microsoft.com/office/officeart/2005/8/layout/hProcess11"/>
    <dgm:cxn modelId="{AC6E4A0F-79B0-4722-B0C9-919B11903D0F}" type="presParOf" srcId="{FDD72678-BBB1-4BA3-9966-75037EE00A4E}" destId="{49A676A1-C8D8-45C4-BAF9-A3F2D0F708D5}" srcOrd="0" destOrd="0" presId="urn:microsoft.com/office/officeart/2005/8/layout/hProcess11"/>
    <dgm:cxn modelId="{A771020A-8609-48F7-9C80-A191AF968588}" type="presParOf" srcId="{FDD72678-BBB1-4BA3-9966-75037EE00A4E}" destId="{DBCFBE68-DF19-4338-85B6-6BDF19800E99}" srcOrd="1" destOrd="0" presId="urn:microsoft.com/office/officeart/2005/8/layout/hProcess11"/>
    <dgm:cxn modelId="{D0DE0A67-4FDD-4334-A0E3-419FB3C1BB69}" type="presParOf" srcId="{FDD72678-BBB1-4BA3-9966-75037EE00A4E}" destId="{52815225-33AA-4488-B1BF-7ADFFF7E7B8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9909FD-40E9-4DA6-A99B-BF329DA520D7}" type="doc">
      <dgm:prSet loTypeId="urn:microsoft.com/office/officeart/2005/8/layout/cycle7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3A4C5FCA-FCEB-4EC7-A2F7-331E48489F51}">
      <dgm:prSet phldrT="[Texto]" custT="1"/>
      <dgm:spPr/>
      <dgm:t>
        <a:bodyPr/>
        <a:lstStyle/>
        <a:p>
          <a:r>
            <a:rPr lang="ca-ES" sz="2000" b="1" dirty="0" smtClean="0">
              <a:solidFill>
                <a:srgbClr val="002060"/>
              </a:solidFill>
              <a:latin typeface="+mn-lt"/>
              <a:ea typeface="ＭＳ Ｐゴシック" charset="0"/>
              <a:cs typeface="Arial" pitchFamily="34" charset="0"/>
            </a:rPr>
            <a:t>CREACIÓ UNITAT FUNCIONAL DE RECUPERACIÓ I PROJECTE DE VIDA</a:t>
          </a:r>
          <a:endParaRPr lang="es-ES" sz="2000" b="1" dirty="0">
            <a:solidFill>
              <a:srgbClr val="002060"/>
            </a:solidFill>
            <a:latin typeface="+mn-lt"/>
          </a:endParaRPr>
        </a:p>
      </dgm:t>
    </dgm:pt>
    <dgm:pt modelId="{0B44C8F9-FD01-4E86-B62E-812DA8120EB4}" type="parTrans" cxnId="{FE32C230-CAE3-4BF7-9A8C-5AF884D66F3E}">
      <dgm:prSet/>
      <dgm:spPr/>
      <dgm:t>
        <a:bodyPr/>
        <a:lstStyle/>
        <a:p>
          <a:endParaRPr lang="es-ES"/>
        </a:p>
      </dgm:t>
    </dgm:pt>
    <dgm:pt modelId="{B26D2C22-4EF5-4F51-8D09-60FB3BE393A4}" type="sibTrans" cxnId="{FE32C230-CAE3-4BF7-9A8C-5AF884D66F3E}">
      <dgm:prSet/>
      <dgm:spPr>
        <a:solidFill>
          <a:srgbClr val="5B9BD5"/>
        </a:solidFill>
        <a:ln>
          <a:solidFill>
            <a:srgbClr val="5B9BD4"/>
          </a:solidFill>
        </a:ln>
      </dgm:spPr>
      <dgm:t>
        <a:bodyPr/>
        <a:lstStyle/>
        <a:p>
          <a:endParaRPr lang="es-ES"/>
        </a:p>
      </dgm:t>
    </dgm:pt>
    <dgm:pt modelId="{50C69DCD-107C-4178-8EC9-F1FFBB6BD72D}">
      <dgm:prSet phldrT="[Texto]" custT="1"/>
      <dgm:spPr/>
      <dgm:t>
        <a:bodyPr/>
        <a:lstStyle/>
        <a:p>
          <a:r>
            <a:rPr lang="ca-ES" sz="2000" b="1" noProof="0" dirty="0" smtClean="0">
              <a:solidFill>
                <a:srgbClr val="002060"/>
              </a:solidFill>
            </a:rPr>
            <a:t>Transició a la  comunitat Pacients</a:t>
          </a:r>
          <a:endParaRPr lang="ca-ES" sz="2000" b="1" noProof="0" dirty="0">
            <a:solidFill>
              <a:srgbClr val="002060"/>
            </a:solidFill>
          </a:endParaRPr>
        </a:p>
      </dgm:t>
    </dgm:pt>
    <dgm:pt modelId="{ECFE6ABD-EDF0-4F1C-9050-0FF2F2BD8900}" type="parTrans" cxnId="{0FB8112B-68EB-4625-A268-EC8F525253E5}">
      <dgm:prSet/>
      <dgm:spPr/>
      <dgm:t>
        <a:bodyPr/>
        <a:lstStyle/>
        <a:p>
          <a:endParaRPr lang="es-ES"/>
        </a:p>
      </dgm:t>
    </dgm:pt>
    <dgm:pt modelId="{0F7D5CB3-6EA7-4505-90E4-0B2E403383EE}" type="sibTrans" cxnId="{0FB8112B-68EB-4625-A268-EC8F525253E5}">
      <dgm:prSet/>
      <dgm:spPr>
        <a:solidFill>
          <a:srgbClr val="5B9BD5"/>
        </a:solidFill>
        <a:ln>
          <a:solidFill>
            <a:srgbClr val="5B9BD4"/>
          </a:solidFill>
        </a:ln>
      </dgm:spPr>
      <dgm:t>
        <a:bodyPr/>
        <a:lstStyle/>
        <a:p>
          <a:endParaRPr lang="es-ES"/>
        </a:p>
      </dgm:t>
    </dgm:pt>
    <dgm:pt modelId="{BF32BA03-4A09-4D00-B6CD-4A05A7E93685}">
      <dgm:prSet phldrT="[Texto]" custT="1"/>
      <dgm:spPr/>
      <dgm:t>
        <a:bodyPr/>
        <a:lstStyle/>
        <a:p>
          <a:r>
            <a:rPr lang="ca-ES" sz="2000" b="1" noProof="0" dirty="0" smtClean="0">
              <a:solidFill>
                <a:srgbClr val="002060"/>
              </a:solidFill>
            </a:rPr>
            <a:t>Revisió i millora de la Cartera de Serveis de Rehabilitació Intensiva</a:t>
          </a:r>
        </a:p>
      </dgm:t>
    </dgm:pt>
    <dgm:pt modelId="{44C4D6D2-7020-4858-A538-2A2A24310361}" type="parTrans" cxnId="{F11D3B4A-180A-4B50-A256-70252F8683B6}">
      <dgm:prSet/>
      <dgm:spPr/>
      <dgm:t>
        <a:bodyPr/>
        <a:lstStyle/>
        <a:p>
          <a:endParaRPr lang="es-ES"/>
        </a:p>
      </dgm:t>
    </dgm:pt>
    <dgm:pt modelId="{94A6173D-3D38-4305-8AA4-035E8CA35C85}" type="sibTrans" cxnId="{F11D3B4A-180A-4B50-A256-70252F8683B6}">
      <dgm:prSet/>
      <dgm:spPr>
        <a:solidFill>
          <a:srgbClr val="5B9BD5"/>
        </a:solidFill>
        <a:ln>
          <a:solidFill>
            <a:srgbClr val="5B9BD4"/>
          </a:solidFill>
        </a:ln>
      </dgm:spPr>
      <dgm:t>
        <a:bodyPr/>
        <a:lstStyle/>
        <a:p>
          <a:endParaRPr lang="es-ES"/>
        </a:p>
      </dgm:t>
    </dgm:pt>
    <dgm:pt modelId="{F4A3B0F5-9A5D-4408-8D89-AC6F0E4A6C00}" type="pres">
      <dgm:prSet presAssocID="{449909FD-40E9-4DA6-A99B-BF329DA520D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9BD7ACE-3226-4AAC-AA45-94D666BD3756}" type="pres">
      <dgm:prSet presAssocID="{3A4C5FCA-FCEB-4EC7-A2F7-331E48489F51}" presName="node" presStyleLbl="node1" presStyleIdx="0" presStyleCnt="3" custScaleX="140868" custScaleY="1567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893D4D-BDE1-4B69-8336-A5F72C75389B}" type="pres">
      <dgm:prSet presAssocID="{B26D2C22-4EF5-4F51-8D09-60FB3BE393A4}" presName="sibTrans" presStyleLbl="sibTrans2D1" presStyleIdx="0" presStyleCnt="3"/>
      <dgm:spPr/>
      <dgm:t>
        <a:bodyPr/>
        <a:lstStyle/>
        <a:p>
          <a:endParaRPr lang="es-ES"/>
        </a:p>
      </dgm:t>
    </dgm:pt>
    <dgm:pt modelId="{D6371C7A-0644-4587-9C5C-B92F27C56DF4}" type="pres">
      <dgm:prSet presAssocID="{B26D2C22-4EF5-4F51-8D09-60FB3BE393A4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2914E43C-55F4-474F-A239-8ED069C397D5}" type="pres">
      <dgm:prSet presAssocID="{50C69DCD-107C-4178-8EC9-F1FFBB6BD72D}" presName="node" presStyleLbl="node1" presStyleIdx="1" presStyleCnt="3" custScaleY="1263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585BCE-457F-43A4-9B25-AB4104A8D33C}" type="pres">
      <dgm:prSet presAssocID="{0F7D5CB3-6EA7-4505-90E4-0B2E403383EE}" presName="sibTrans" presStyleLbl="sibTrans2D1" presStyleIdx="1" presStyleCnt="3"/>
      <dgm:spPr/>
      <dgm:t>
        <a:bodyPr/>
        <a:lstStyle/>
        <a:p>
          <a:endParaRPr lang="es-ES"/>
        </a:p>
      </dgm:t>
    </dgm:pt>
    <dgm:pt modelId="{357E46FE-21F8-490B-A7E0-6CDB182D9524}" type="pres">
      <dgm:prSet presAssocID="{0F7D5CB3-6EA7-4505-90E4-0B2E403383EE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1ADAE95D-4187-4606-A25A-E125D7A94071}" type="pres">
      <dgm:prSet presAssocID="{BF32BA03-4A09-4D00-B6CD-4A05A7E93685}" presName="node" presStyleLbl="node1" presStyleIdx="2" presStyleCnt="3" custScaleY="17422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B138D4-A10E-442C-8301-D46D20FB9EAA}" type="pres">
      <dgm:prSet presAssocID="{94A6173D-3D38-4305-8AA4-035E8CA35C85}" presName="sibTrans" presStyleLbl="sibTrans2D1" presStyleIdx="2" presStyleCnt="3"/>
      <dgm:spPr/>
      <dgm:t>
        <a:bodyPr/>
        <a:lstStyle/>
        <a:p>
          <a:endParaRPr lang="es-ES"/>
        </a:p>
      </dgm:t>
    </dgm:pt>
    <dgm:pt modelId="{C948E54F-36CD-4091-AAFD-00D03E1D9E88}" type="pres">
      <dgm:prSet presAssocID="{94A6173D-3D38-4305-8AA4-035E8CA35C85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5AC36DF4-594B-460E-B4EA-168BEA951513}" type="presOf" srcId="{BF32BA03-4A09-4D00-B6CD-4A05A7E93685}" destId="{1ADAE95D-4187-4606-A25A-E125D7A94071}" srcOrd="0" destOrd="0" presId="urn:microsoft.com/office/officeart/2005/8/layout/cycle7"/>
    <dgm:cxn modelId="{5EF9298C-F39F-40E8-B7ED-BF82A4A39534}" type="presOf" srcId="{94A6173D-3D38-4305-8AA4-035E8CA35C85}" destId="{10B138D4-A10E-442C-8301-D46D20FB9EAA}" srcOrd="0" destOrd="0" presId="urn:microsoft.com/office/officeart/2005/8/layout/cycle7"/>
    <dgm:cxn modelId="{FB9D173A-9CBA-4F2A-8F34-0D2FE37B4CB1}" type="presOf" srcId="{B26D2C22-4EF5-4F51-8D09-60FB3BE393A4}" destId="{28893D4D-BDE1-4B69-8336-A5F72C75389B}" srcOrd="0" destOrd="0" presId="urn:microsoft.com/office/officeart/2005/8/layout/cycle7"/>
    <dgm:cxn modelId="{DF431B4B-0605-42D1-8842-54CADDBBCC73}" type="presOf" srcId="{0F7D5CB3-6EA7-4505-90E4-0B2E403383EE}" destId="{357E46FE-21F8-490B-A7E0-6CDB182D9524}" srcOrd="1" destOrd="0" presId="urn:microsoft.com/office/officeart/2005/8/layout/cycle7"/>
    <dgm:cxn modelId="{6A44E33C-BC69-41EA-BDD1-FD0B25F87A27}" type="presOf" srcId="{B26D2C22-4EF5-4F51-8D09-60FB3BE393A4}" destId="{D6371C7A-0644-4587-9C5C-B92F27C56DF4}" srcOrd="1" destOrd="0" presId="urn:microsoft.com/office/officeart/2005/8/layout/cycle7"/>
    <dgm:cxn modelId="{FE32C230-CAE3-4BF7-9A8C-5AF884D66F3E}" srcId="{449909FD-40E9-4DA6-A99B-BF329DA520D7}" destId="{3A4C5FCA-FCEB-4EC7-A2F7-331E48489F51}" srcOrd="0" destOrd="0" parTransId="{0B44C8F9-FD01-4E86-B62E-812DA8120EB4}" sibTransId="{B26D2C22-4EF5-4F51-8D09-60FB3BE393A4}"/>
    <dgm:cxn modelId="{095C6712-81A5-4D8F-8FC3-8B90EB98CFEC}" type="presOf" srcId="{94A6173D-3D38-4305-8AA4-035E8CA35C85}" destId="{C948E54F-36CD-4091-AAFD-00D03E1D9E88}" srcOrd="1" destOrd="0" presId="urn:microsoft.com/office/officeart/2005/8/layout/cycle7"/>
    <dgm:cxn modelId="{0FB8112B-68EB-4625-A268-EC8F525253E5}" srcId="{449909FD-40E9-4DA6-A99B-BF329DA520D7}" destId="{50C69DCD-107C-4178-8EC9-F1FFBB6BD72D}" srcOrd="1" destOrd="0" parTransId="{ECFE6ABD-EDF0-4F1C-9050-0FF2F2BD8900}" sibTransId="{0F7D5CB3-6EA7-4505-90E4-0B2E403383EE}"/>
    <dgm:cxn modelId="{F4621728-DF3E-4454-95DB-EADEB31A304F}" type="presOf" srcId="{0F7D5CB3-6EA7-4505-90E4-0B2E403383EE}" destId="{40585BCE-457F-43A4-9B25-AB4104A8D33C}" srcOrd="0" destOrd="0" presId="urn:microsoft.com/office/officeart/2005/8/layout/cycle7"/>
    <dgm:cxn modelId="{F11D3B4A-180A-4B50-A256-70252F8683B6}" srcId="{449909FD-40E9-4DA6-A99B-BF329DA520D7}" destId="{BF32BA03-4A09-4D00-B6CD-4A05A7E93685}" srcOrd="2" destOrd="0" parTransId="{44C4D6D2-7020-4858-A538-2A2A24310361}" sibTransId="{94A6173D-3D38-4305-8AA4-035E8CA35C85}"/>
    <dgm:cxn modelId="{0668CB76-E139-4C92-9F3E-922FB20E78AF}" type="presOf" srcId="{3A4C5FCA-FCEB-4EC7-A2F7-331E48489F51}" destId="{D9BD7ACE-3226-4AAC-AA45-94D666BD3756}" srcOrd="0" destOrd="0" presId="urn:microsoft.com/office/officeart/2005/8/layout/cycle7"/>
    <dgm:cxn modelId="{A6723648-A5EF-4BF4-88FF-79133811FE02}" type="presOf" srcId="{449909FD-40E9-4DA6-A99B-BF329DA520D7}" destId="{F4A3B0F5-9A5D-4408-8D89-AC6F0E4A6C00}" srcOrd="0" destOrd="0" presId="urn:microsoft.com/office/officeart/2005/8/layout/cycle7"/>
    <dgm:cxn modelId="{1A6D7024-EEB4-4C24-A991-4584E09779D5}" type="presOf" srcId="{50C69DCD-107C-4178-8EC9-F1FFBB6BD72D}" destId="{2914E43C-55F4-474F-A239-8ED069C397D5}" srcOrd="0" destOrd="0" presId="urn:microsoft.com/office/officeart/2005/8/layout/cycle7"/>
    <dgm:cxn modelId="{B132A824-78D9-413A-915B-4A5AA00154F3}" type="presParOf" srcId="{F4A3B0F5-9A5D-4408-8D89-AC6F0E4A6C00}" destId="{D9BD7ACE-3226-4AAC-AA45-94D666BD3756}" srcOrd="0" destOrd="0" presId="urn:microsoft.com/office/officeart/2005/8/layout/cycle7"/>
    <dgm:cxn modelId="{E6F5A034-8467-4DA8-8BE7-E2D1FD58CB34}" type="presParOf" srcId="{F4A3B0F5-9A5D-4408-8D89-AC6F0E4A6C00}" destId="{28893D4D-BDE1-4B69-8336-A5F72C75389B}" srcOrd="1" destOrd="0" presId="urn:microsoft.com/office/officeart/2005/8/layout/cycle7"/>
    <dgm:cxn modelId="{ECF6A02E-7EDF-4921-A2FD-77EBA9D225D9}" type="presParOf" srcId="{28893D4D-BDE1-4B69-8336-A5F72C75389B}" destId="{D6371C7A-0644-4587-9C5C-B92F27C56DF4}" srcOrd="0" destOrd="0" presId="urn:microsoft.com/office/officeart/2005/8/layout/cycle7"/>
    <dgm:cxn modelId="{137A7164-82C6-4BBB-BF9B-21C60C4D33E9}" type="presParOf" srcId="{F4A3B0F5-9A5D-4408-8D89-AC6F0E4A6C00}" destId="{2914E43C-55F4-474F-A239-8ED069C397D5}" srcOrd="2" destOrd="0" presId="urn:microsoft.com/office/officeart/2005/8/layout/cycle7"/>
    <dgm:cxn modelId="{CDA15D42-40FC-4F38-B50F-6EE6680BCE69}" type="presParOf" srcId="{F4A3B0F5-9A5D-4408-8D89-AC6F0E4A6C00}" destId="{40585BCE-457F-43A4-9B25-AB4104A8D33C}" srcOrd="3" destOrd="0" presId="urn:microsoft.com/office/officeart/2005/8/layout/cycle7"/>
    <dgm:cxn modelId="{56028F4F-698F-48C4-BF2C-4519D90A0DE3}" type="presParOf" srcId="{40585BCE-457F-43A4-9B25-AB4104A8D33C}" destId="{357E46FE-21F8-490B-A7E0-6CDB182D9524}" srcOrd="0" destOrd="0" presId="urn:microsoft.com/office/officeart/2005/8/layout/cycle7"/>
    <dgm:cxn modelId="{9C45E392-A6E8-411E-9D40-E26DFD24E7D5}" type="presParOf" srcId="{F4A3B0F5-9A5D-4408-8D89-AC6F0E4A6C00}" destId="{1ADAE95D-4187-4606-A25A-E125D7A94071}" srcOrd="4" destOrd="0" presId="urn:microsoft.com/office/officeart/2005/8/layout/cycle7"/>
    <dgm:cxn modelId="{C93E867F-0F40-417E-8602-CF2E7DF5B5D0}" type="presParOf" srcId="{F4A3B0F5-9A5D-4408-8D89-AC6F0E4A6C00}" destId="{10B138D4-A10E-442C-8301-D46D20FB9EAA}" srcOrd="5" destOrd="0" presId="urn:microsoft.com/office/officeart/2005/8/layout/cycle7"/>
    <dgm:cxn modelId="{A90C7743-A4DD-444A-9D79-101B48B65197}" type="presParOf" srcId="{10B138D4-A10E-442C-8301-D46D20FB9EAA}" destId="{C948E54F-36CD-4091-AAFD-00D03E1D9E8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51ECABC-4517-460D-B8E0-921DF446A53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D2B4C9E-28CF-46F1-A9E2-7AABEFCFC6C4}">
      <dgm:prSet phldrT="[Texto]" custT="1"/>
      <dgm:spPr/>
      <dgm:t>
        <a:bodyPr/>
        <a:lstStyle/>
        <a:p>
          <a:pPr algn="just"/>
          <a:r>
            <a:rPr lang="ca-ES" sz="1600" b="1" i="0" dirty="0" smtClean="0"/>
            <a:t>Interconsulta de AP</a:t>
          </a:r>
        </a:p>
        <a:p>
          <a:pPr algn="just"/>
          <a:r>
            <a:rPr lang="ca-ES" sz="1600" b="1" i="0" dirty="0" smtClean="0"/>
            <a:t>a SM</a:t>
          </a:r>
          <a:endParaRPr lang="es-ES" sz="1600" b="1" i="0" dirty="0"/>
        </a:p>
      </dgm:t>
    </dgm:pt>
    <dgm:pt modelId="{BEB150F8-1543-4FCD-B527-8707BB12089D}" type="parTrans" cxnId="{F12EDDB0-A370-4FEE-85B7-531A08916642}">
      <dgm:prSet/>
      <dgm:spPr/>
      <dgm:t>
        <a:bodyPr/>
        <a:lstStyle/>
        <a:p>
          <a:endParaRPr lang="es-ES"/>
        </a:p>
      </dgm:t>
    </dgm:pt>
    <dgm:pt modelId="{A090B282-6F2F-4360-B24D-9D4CE9B6674C}" type="sibTrans" cxnId="{F12EDDB0-A370-4FEE-85B7-531A08916642}">
      <dgm:prSet/>
      <dgm:spPr/>
      <dgm:t>
        <a:bodyPr/>
        <a:lstStyle/>
        <a:p>
          <a:endParaRPr lang="es-ES"/>
        </a:p>
      </dgm:t>
    </dgm:pt>
    <dgm:pt modelId="{1496AB6E-A46B-4152-96FB-F05E90DE6D88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ca-ES" sz="1600" b="1" i="0" dirty="0" smtClean="0"/>
            <a:t>Cribratge, orientació diagnòstica i recomanacions de SM</a:t>
          </a:r>
          <a:endParaRPr lang="es-ES" sz="1600" b="1" i="0" dirty="0"/>
        </a:p>
      </dgm:t>
    </dgm:pt>
    <dgm:pt modelId="{77016688-DA5D-4F91-93D0-124E7E25044D}" type="parTrans" cxnId="{B1B83FB4-34A3-4F14-8038-EDEC94AEBFBF}">
      <dgm:prSet/>
      <dgm:spPr/>
      <dgm:t>
        <a:bodyPr/>
        <a:lstStyle/>
        <a:p>
          <a:endParaRPr lang="es-ES"/>
        </a:p>
      </dgm:t>
    </dgm:pt>
    <dgm:pt modelId="{4CA2E9F1-BC90-414D-8780-C0877F19D04E}" type="sibTrans" cxnId="{B1B83FB4-34A3-4F14-8038-EDEC94AEBFBF}">
      <dgm:prSet/>
      <dgm:spPr/>
      <dgm:t>
        <a:bodyPr/>
        <a:lstStyle/>
        <a:p>
          <a:endParaRPr lang="es-ES"/>
        </a:p>
      </dgm:t>
    </dgm:pt>
    <dgm:pt modelId="{B0D1E4EB-3E87-4129-8E82-5B70D171F9A8}">
      <dgm:prSet phldrT="[Texto]" custT="1"/>
      <dgm:spPr/>
      <dgm:t>
        <a:bodyPr/>
        <a:lstStyle/>
        <a:p>
          <a:r>
            <a:rPr lang="ca-ES" sz="1600" b="1" i="0" dirty="0" smtClean="0"/>
            <a:t>Situacions de malestar emocional i trastorns adaptatius lleus: </a:t>
          </a:r>
          <a:r>
            <a:rPr lang="ca-ES" sz="1400" b="1" i="0" dirty="0" smtClean="0"/>
            <a:t>Intervenció psicoterapèutica individual i grupal </a:t>
          </a:r>
          <a:endParaRPr lang="es-ES" sz="1400" b="1" i="0" dirty="0"/>
        </a:p>
      </dgm:t>
    </dgm:pt>
    <dgm:pt modelId="{3749447C-6C06-4311-86C9-50E0B3A962ED}" type="parTrans" cxnId="{3BA7FC34-CBA9-467D-8777-E2C082B69DEF}">
      <dgm:prSet/>
      <dgm:spPr/>
      <dgm:t>
        <a:bodyPr/>
        <a:lstStyle/>
        <a:p>
          <a:endParaRPr lang="es-ES"/>
        </a:p>
      </dgm:t>
    </dgm:pt>
    <dgm:pt modelId="{0943A715-C604-4546-AE0B-98B98D839FA5}" type="sibTrans" cxnId="{3BA7FC34-CBA9-467D-8777-E2C082B69DEF}">
      <dgm:prSet/>
      <dgm:spPr/>
      <dgm:t>
        <a:bodyPr/>
        <a:lstStyle/>
        <a:p>
          <a:endParaRPr lang="es-ES"/>
        </a:p>
      </dgm:t>
    </dgm:pt>
    <dgm:pt modelId="{0772916C-7F96-4393-BBEE-FCE4BE69051D}">
      <dgm:prSet phldrT="[Texto]" custT="1"/>
      <dgm:spPr/>
      <dgm:t>
        <a:bodyPr/>
        <a:lstStyle/>
        <a:p>
          <a:pPr algn="l"/>
          <a:r>
            <a:rPr lang="ca-ES" sz="1600" b="1" i="0" dirty="0" smtClean="0"/>
            <a:t>Intervenció individual i grupal especialitzada pels als trastorns mentals comuns</a:t>
          </a:r>
          <a:endParaRPr lang="es-ES" sz="1200" b="1" i="0" u="none" dirty="0"/>
        </a:p>
      </dgm:t>
    </dgm:pt>
    <dgm:pt modelId="{DF2860A0-975D-4C8B-9703-B493127B765F}" type="parTrans" cxnId="{A90B043A-7A02-4047-97E5-2891A033D30C}">
      <dgm:prSet/>
      <dgm:spPr/>
      <dgm:t>
        <a:bodyPr/>
        <a:lstStyle/>
        <a:p>
          <a:endParaRPr lang="es-ES"/>
        </a:p>
      </dgm:t>
    </dgm:pt>
    <dgm:pt modelId="{93D748A8-92E3-4D87-BE9D-68BD9316E6A6}" type="sibTrans" cxnId="{A90B043A-7A02-4047-97E5-2891A033D30C}">
      <dgm:prSet/>
      <dgm:spPr/>
      <dgm:t>
        <a:bodyPr/>
        <a:lstStyle/>
        <a:p>
          <a:endParaRPr lang="es-ES"/>
        </a:p>
      </dgm:t>
    </dgm:pt>
    <dgm:pt modelId="{1DAAE3A2-41E5-4614-A534-1A27DA5EF95C}" type="pres">
      <dgm:prSet presAssocID="{351ECABC-4517-460D-B8E0-921DF446A53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3D5974F2-1617-4EEF-A492-7F50BAD3181E}" type="pres">
      <dgm:prSet presAssocID="{8D2B4C9E-28CF-46F1-A9E2-7AABEFCFC6C4}" presName="composite" presStyleCnt="0"/>
      <dgm:spPr/>
    </dgm:pt>
    <dgm:pt modelId="{C5B5B6A8-6D82-41DD-A04E-2E4F9718193C}" type="pres">
      <dgm:prSet presAssocID="{8D2B4C9E-28CF-46F1-A9E2-7AABEFCFC6C4}" presName="LShape" presStyleLbl="alignNode1" presStyleIdx="0" presStyleCnt="7"/>
      <dgm:spPr/>
    </dgm:pt>
    <dgm:pt modelId="{3BB4CE00-7E10-47C1-843D-D14F23196A14}" type="pres">
      <dgm:prSet presAssocID="{8D2B4C9E-28CF-46F1-A9E2-7AABEFCFC6C4}" presName="ParentText" presStyleLbl="revTx" presStyleIdx="0" presStyleCnt="4" custScaleX="104237" custScaleY="45266" custLinFactNeighborX="4335" custLinFactNeighborY="-207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23A5DE-0748-4D93-BFA8-32A310D215E2}" type="pres">
      <dgm:prSet presAssocID="{8D2B4C9E-28CF-46F1-A9E2-7AABEFCFC6C4}" presName="Triangle" presStyleLbl="alignNode1" presStyleIdx="1" presStyleCnt="7" custLinFactNeighborY="-40325"/>
      <dgm:spPr/>
    </dgm:pt>
    <dgm:pt modelId="{8E0C9EF2-E181-4615-8D15-E68C991BDBA8}" type="pres">
      <dgm:prSet presAssocID="{A090B282-6F2F-4360-B24D-9D4CE9B6674C}" presName="sibTrans" presStyleCnt="0"/>
      <dgm:spPr/>
    </dgm:pt>
    <dgm:pt modelId="{AAC66007-5703-4F5D-8FBF-921EBD979C76}" type="pres">
      <dgm:prSet presAssocID="{A090B282-6F2F-4360-B24D-9D4CE9B6674C}" presName="space" presStyleCnt="0"/>
      <dgm:spPr/>
    </dgm:pt>
    <dgm:pt modelId="{E157A63B-9390-475A-9369-746917D7ACF3}" type="pres">
      <dgm:prSet presAssocID="{1496AB6E-A46B-4152-96FB-F05E90DE6D88}" presName="composite" presStyleCnt="0"/>
      <dgm:spPr/>
    </dgm:pt>
    <dgm:pt modelId="{95C0D2DF-0AD5-4E94-A246-9A7C464B4953}" type="pres">
      <dgm:prSet presAssocID="{1496AB6E-A46B-4152-96FB-F05E90DE6D88}" presName="LShape" presStyleLbl="alignNode1" presStyleIdx="2" presStyleCnt="7" custScaleX="110635" custScaleY="95960" custLinFactNeighborX="-8259" custLinFactNeighborY="-20099"/>
      <dgm:spPr/>
    </dgm:pt>
    <dgm:pt modelId="{4F04C0F8-1C5E-4C53-93F1-86A588F56BB0}" type="pres">
      <dgm:prSet presAssocID="{1496AB6E-A46B-4152-96FB-F05E90DE6D88}" presName="ParentText" presStyleLbl="revTx" presStyleIdx="1" presStyleCnt="4" custScaleX="114621" custScaleY="66765" custLinFactNeighborX="-5711" custLinFactNeighborY="-294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663C37-B3A7-45A3-BB90-93D909AF47FF}" type="pres">
      <dgm:prSet presAssocID="{1496AB6E-A46B-4152-96FB-F05E90DE6D88}" presName="Triangle" presStyleLbl="alignNode1" presStyleIdx="3" presStyleCnt="7" custLinFactNeighborX="-18951" custLinFactNeighborY="-62064"/>
      <dgm:spPr/>
    </dgm:pt>
    <dgm:pt modelId="{5A2E3884-63FC-4DE3-AE33-A79DEE16F031}" type="pres">
      <dgm:prSet presAssocID="{4CA2E9F1-BC90-414D-8780-C0877F19D04E}" presName="sibTrans" presStyleCnt="0"/>
      <dgm:spPr/>
    </dgm:pt>
    <dgm:pt modelId="{E0988F85-A3F5-421D-A8B1-CB01F669886E}" type="pres">
      <dgm:prSet presAssocID="{4CA2E9F1-BC90-414D-8780-C0877F19D04E}" presName="space" presStyleCnt="0"/>
      <dgm:spPr/>
    </dgm:pt>
    <dgm:pt modelId="{40B28C93-E21C-42BD-9999-65036043A092}" type="pres">
      <dgm:prSet presAssocID="{B0D1E4EB-3E87-4129-8E82-5B70D171F9A8}" presName="composite" presStyleCnt="0"/>
      <dgm:spPr/>
    </dgm:pt>
    <dgm:pt modelId="{81B10025-0A0E-4368-BF59-06C6FA101675}" type="pres">
      <dgm:prSet presAssocID="{B0D1E4EB-3E87-4129-8E82-5B70D171F9A8}" presName="LShape" presStyleLbl="alignNode1" presStyleIdx="4" presStyleCnt="7" custScaleX="115668" custScaleY="125655" custLinFactNeighborX="-5016" custLinFactNeighborY="59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35B50B7-50A4-49A8-B8BE-1C8BB5B817EB}" type="pres">
      <dgm:prSet presAssocID="{B0D1E4EB-3E87-4129-8E82-5B70D171F9A8}" presName="ParentText" presStyleLbl="revTx" presStyleIdx="2" presStyleCnt="4" custScaleX="124310" custScaleY="87982" custLinFactNeighborX="-1843" custLinFactNeighborY="-155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BF4D28-7F89-4052-9077-1BB9C7B4ABC1}" type="pres">
      <dgm:prSet presAssocID="{B0D1E4EB-3E87-4129-8E82-5B70D171F9A8}" presName="Triangle" presStyleLbl="alignNode1" presStyleIdx="5" presStyleCnt="7" custLinFactNeighborX="6219" custLinFactNeighborY="-64312"/>
      <dgm:spPr/>
    </dgm:pt>
    <dgm:pt modelId="{6C038F96-AF21-4DE0-863F-A9657EEEF00B}" type="pres">
      <dgm:prSet presAssocID="{0943A715-C604-4546-AE0B-98B98D839FA5}" presName="sibTrans" presStyleCnt="0"/>
      <dgm:spPr/>
    </dgm:pt>
    <dgm:pt modelId="{560A78BA-DE22-4B1F-B410-5D491E3DFA55}" type="pres">
      <dgm:prSet presAssocID="{0943A715-C604-4546-AE0B-98B98D839FA5}" presName="space" presStyleCnt="0"/>
      <dgm:spPr/>
    </dgm:pt>
    <dgm:pt modelId="{8EE1E087-EA74-4275-8DC0-263860F01AF0}" type="pres">
      <dgm:prSet presAssocID="{0772916C-7F96-4393-BBEE-FCE4BE69051D}" presName="composite" presStyleCnt="0"/>
      <dgm:spPr/>
    </dgm:pt>
    <dgm:pt modelId="{420BEA83-EE52-4FD9-B28A-D3DF1BBB2011}" type="pres">
      <dgm:prSet presAssocID="{0772916C-7F96-4393-BBEE-FCE4BE69051D}" presName="LShape" presStyleLbl="alignNode1" presStyleIdx="6" presStyleCnt="7" custScaleX="102768" custScaleY="133364" custLinFactNeighborX="1068" custLinFactNeighborY="10063"/>
      <dgm:spPr/>
    </dgm:pt>
    <dgm:pt modelId="{6360F8DB-AC1C-448B-9C35-C4F6B85B29C7}" type="pres">
      <dgm:prSet presAssocID="{0772916C-7F96-4393-BBEE-FCE4BE69051D}" presName="ParentText" presStyleLbl="revTx" presStyleIdx="3" presStyleCnt="4" custScaleX="99275" custScaleY="82689" custLinFactNeighborX="365" custLinFactNeighborY="-122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BA7FC34-CBA9-467D-8777-E2C082B69DEF}" srcId="{351ECABC-4517-460D-B8E0-921DF446A538}" destId="{B0D1E4EB-3E87-4129-8E82-5B70D171F9A8}" srcOrd="2" destOrd="0" parTransId="{3749447C-6C06-4311-86C9-50E0B3A962ED}" sibTransId="{0943A715-C604-4546-AE0B-98B98D839FA5}"/>
    <dgm:cxn modelId="{2CBF9514-7B7C-4CDF-B754-57713DE026D3}" type="presOf" srcId="{351ECABC-4517-460D-B8E0-921DF446A538}" destId="{1DAAE3A2-41E5-4614-A534-1A27DA5EF95C}" srcOrd="0" destOrd="0" presId="urn:microsoft.com/office/officeart/2009/3/layout/StepUpProcess"/>
    <dgm:cxn modelId="{C4D99490-8DD3-44E4-BC05-DD5CE2763C5D}" type="presOf" srcId="{1496AB6E-A46B-4152-96FB-F05E90DE6D88}" destId="{4F04C0F8-1C5E-4C53-93F1-86A588F56BB0}" srcOrd="0" destOrd="0" presId="urn:microsoft.com/office/officeart/2009/3/layout/StepUpProcess"/>
    <dgm:cxn modelId="{F12EDDB0-A370-4FEE-85B7-531A08916642}" srcId="{351ECABC-4517-460D-B8E0-921DF446A538}" destId="{8D2B4C9E-28CF-46F1-A9E2-7AABEFCFC6C4}" srcOrd="0" destOrd="0" parTransId="{BEB150F8-1543-4FCD-B527-8707BB12089D}" sibTransId="{A090B282-6F2F-4360-B24D-9D4CE9B6674C}"/>
    <dgm:cxn modelId="{75F9FEFA-4A04-4D97-A53F-4EF1CA8C2D55}" type="presOf" srcId="{0772916C-7F96-4393-BBEE-FCE4BE69051D}" destId="{6360F8DB-AC1C-448B-9C35-C4F6B85B29C7}" srcOrd="0" destOrd="0" presId="urn:microsoft.com/office/officeart/2009/3/layout/StepUpProcess"/>
    <dgm:cxn modelId="{C77C3087-8A13-4689-9548-56D1FF937847}" type="presOf" srcId="{B0D1E4EB-3E87-4129-8E82-5B70D171F9A8}" destId="{635B50B7-50A4-49A8-B8BE-1C8BB5B817EB}" srcOrd="0" destOrd="0" presId="urn:microsoft.com/office/officeart/2009/3/layout/StepUpProcess"/>
    <dgm:cxn modelId="{B1B83FB4-34A3-4F14-8038-EDEC94AEBFBF}" srcId="{351ECABC-4517-460D-B8E0-921DF446A538}" destId="{1496AB6E-A46B-4152-96FB-F05E90DE6D88}" srcOrd="1" destOrd="0" parTransId="{77016688-DA5D-4F91-93D0-124E7E25044D}" sibTransId="{4CA2E9F1-BC90-414D-8780-C0877F19D04E}"/>
    <dgm:cxn modelId="{A90B043A-7A02-4047-97E5-2891A033D30C}" srcId="{351ECABC-4517-460D-B8E0-921DF446A538}" destId="{0772916C-7F96-4393-BBEE-FCE4BE69051D}" srcOrd="3" destOrd="0" parTransId="{DF2860A0-975D-4C8B-9703-B493127B765F}" sibTransId="{93D748A8-92E3-4D87-BE9D-68BD9316E6A6}"/>
    <dgm:cxn modelId="{33E7ECA9-559F-49A4-A394-195DD0B43B2C}" type="presOf" srcId="{8D2B4C9E-28CF-46F1-A9E2-7AABEFCFC6C4}" destId="{3BB4CE00-7E10-47C1-843D-D14F23196A14}" srcOrd="0" destOrd="0" presId="urn:microsoft.com/office/officeart/2009/3/layout/StepUpProcess"/>
    <dgm:cxn modelId="{4712B9F7-9582-4020-8CE4-26AE637878AC}" type="presParOf" srcId="{1DAAE3A2-41E5-4614-A534-1A27DA5EF95C}" destId="{3D5974F2-1617-4EEF-A492-7F50BAD3181E}" srcOrd="0" destOrd="0" presId="urn:microsoft.com/office/officeart/2009/3/layout/StepUpProcess"/>
    <dgm:cxn modelId="{F2B7637C-FC42-46F8-8C10-6DA47484B50F}" type="presParOf" srcId="{3D5974F2-1617-4EEF-A492-7F50BAD3181E}" destId="{C5B5B6A8-6D82-41DD-A04E-2E4F9718193C}" srcOrd="0" destOrd="0" presId="urn:microsoft.com/office/officeart/2009/3/layout/StepUpProcess"/>
    <dgm:cxn modelId="{4073AC7D-C49C-4F4B-9441-03A123D34C4C}" type="presParOf" srcId="{3D5974F2-1617-4EEF-A492-7F50BAD3181E}" destId="{3BB4CE00-7E10-47C1-843D-D14F23196A14}" srcOrd="1" destOrd="0" presId="urn:microsoft.com/office/officeart/2009/3/layout/StepUpProcess"/>
    <dgm:cxn modelId="{07D09A6A-D49D-46CC-AA65-AF6DB83BB310}" type="presParOf" srcId="{3D5974F2-1617-4EEF-A492-7F50BAD3181E}" destId="{B923A5DE-0748-4D93-BFA8-32A310D215E2}" srcOrd="2" destOrd="0" presId="urn:microsoft.com/office/officeart/2009/3/layout/StepUpProcess"/>
    <dgm:cxn modelId="{D4C87870-A8B6-42E6-8985-FEDADA8BF037}" type="presParOf" srcId="{1DAAE3A2-41E5-4614-A534-1A27DA5EF95C}" destId="{8E0C9EF2-E181-4615-8D15-E68C991BDBA8}" srcOrd="1" destOrd="0" presId="urn:microsoft.com/office/officeart/2009/3/layout/StepUpProcess"/>
    <dgm:cxn modelId="{54B8D6FE-2BB7-438C-8258-176E5F5BB6D3}" type="presParOf" srcId="{8E0C9EF2-E181-4615-8D15-E68C991BDBA8}" destId="{AAC66007-5703-4F5D-8FBF-921EBD979C76}" srcOrd="0" destOrd="0" presId="urn:microsoft.com/office/officeart/2009/3/layout/StepUpProcess"/>
    <dgm:cxn modelId="{7874C428-5AF0-46E3-9036-B80A6FB84407}" type="presParOf" srcId="{1DAAE3A2-41E5-4614-A534-1A27DA5EF95C}" destId="{E157A63B-9390-475A-9369-746917D7ACF3}" srcOrd="2" destOrd="0" presId="urn:microsoft.com/office/officeart/2009/3/layout/StepUpProcess"/>
    <dgm:cxn modelId="{DCE3CBAB-9AD2-4A1C-947B-2DCD64BB0769}" type="presParOf" srcId="{E157A63B-9390-475A-9369-746917D7ACF3}" destId="{95C0D2DF-0AD5-4E94-A246-9A7C464B4953}" srcOrd="0" destOrd="0" presId="urn:microsoft.com/office/officeart/2009/3/layout/StepUpProcess"/>
    <dgm:cxn modelId="{B91F45A4-DCA1-4B67-B17E-BD601B4EB813}" type="presParOf" srcId="{E157A63B-9390-475A-9369-746917D7ACF3}" destId="{4F04C0F8-1C5E-4C53-93F1-86A588F56BB0}" srcOrd="1" destOrd="0" presId="urn:microsoft.com/office/officeart/2009/3/layout/StepUpProcess"/>
    <dgm:cxn modelId="{2468E817-1B1B-41A1-849A-EB8F51E923B0}" type="presParOf" srcId="{E157A63B-9390-475A-9369-746917D7ACF3}" destId="{46663C37-B3A7-45A3-BB90-93D909AF47FF}" srcOrd="2" destOrd="0" presId="urn:microsoft.com/office/officeart/2009/3/layout/StepUpProcess"/>
    <dgm:cxn modelId="{8FCEB513-9B7B-46BC-9603-49D97863398D}" type="presParOf" srcId="{1DAAE3A2-41E5-4614-A534-1A27DA5EF95C}" destId="{5A2E3884-63FC-4DE3-AE33-A79DEE16F031}" srcOrd="3" destOrd="0" presId="urn:microsoft.com/office/officeart/2009/3/layout/StepUpProcess"/>
    <dgm:cxn modelId="{A216CD3B-088E-4240-AC4F-14CB27F46C77}" type="presParOf" srcId="{5A2E3884-63FC-4DE3-AE33-A79DEE16F031}" destId="{E0988F85-A3F5-421D-A8B1-CB01F669886E}" srcOrd="0" destOrd="0" presId="urn:microsoft.com/office/officeart/2009/3/layout/StepUpProcess"/>
    <dgm:cxn modelId="{616561D9-8DF3-4B96-906F-B0A69315F1E7}" type="presParOf" srcId="{1DAAE3A2-41E5-4614-A534-1A27DA5EF95C}" destId="{40B28C93-E21C-42BD-9999-65036043A092}" srcOrd="4" destOrd="0" presId="urn:microsoft.com/office/officeart/2009/3/layout/StepUpProcess"/>
    <dgm:cxn modelId="{5DED0F88-2377-4D5F-BD69-A056AD1F4FF8}" type="presParOf" srcId="{40B28C93-E21C-42BD-9999-65036043A092}" destId="{81B10025-0A0E-4368-BF59-06C6FA101675}" srcOrd="0" destOrd="0" presId="urn:microsoft.com/office/officeart/2009/3/layout/StepUpProcess"/>
    <dgm:cxn modelId="{127F2C0F-949A-44FA-B5E0-3432E4EC6F3F}" type="presParOf" srcId="{40B28C93-E21C-42BD-9999-65036043A092}" destId="{635B50B7-50A4-49A8-B8BE-1C8BB5B817EB}" srcOrd="1" destOrd="0" presId="urn:microsoft.com/office/officeart/2009/3/layout/StepUpProcess"/>
    <dgm:cxn modelId="{09A45EF4-1357-47BD-A061-E347F4980C87}" type="presParOf" srcId="{40B28C93-E21C-42BD-9999-65036043A092}" destId="{05BF4D28-7F89-4052-9077-1BB9C7B4ABC1}" srcOrd="2" destOrd="0" presId="urn:microsoft.com/office/officeart/2009/3/layout/StepUpProcess"/>
    <dgm:cxn modelId="{DB6E312D-0F40-470C-8A03-C07CDB80182B}" type="presParOf" srcId="{1DAAE3A2-41E5-4614-A534-1A27DA5EF95C}" destId="{6C038F96-AF21-4DE0-863F-A9657EEEF00B}" srcOrd="5" destOrd="0" presId="urn:microsoft.com/office/officeart/2009/3/layout/StepUpProcess"/>
    <dgm:cxn modelId="{07B7AD74-535E-47F8-80AF-6D8503172C87}" type="presParOf" srcId="{6C038F96-AF21-4DE0-863F-A9657EEEF00B}" destId="{560A78BA-DE22-4B1F-B410-5D491E3DFA55}" srcOrd="0" destOrd="0" presId="urn:microsoft.com/office/officeart/2009/3/layout/StepUpProcess"/>
    <dgm:cxn modelId="{0A4B952E-4D0A-4467-A09C-1398B39587CF}" type="presParOf" srcId="{1DAAE3A2-41E5-4614-A534-1A27DA5EF95C}" destId="{8EE1E087-EA74-4275-8DC0-263860F01AF0}" srcOrd="6" destOrd="0" presId="urn:microsoft.com/office/officeart/2009/3/layout/StepUpProcess"/>
    <dgm:cxn modelId="{63F9B171-10FC-4760-99B9-ED7F1A8C51C4}" type="presParOf" srcId="{8EE1E087-EA74-4275-8DC0-263860F01AF0}" destId="{420BEA83-EE52-4FD9-B28A-D3DF1BBB2011}" srcOrd="0" destOrd="0" presId="urn:microsoft.com/office/officeart/2009/3/layout/StepUpProcess"/>
    <dgm:cxn modelId="{776E9F8A-4433-4399-9224-9C92DE98EE59}" type="presParOf" srcId="{8EE1E087-EA74-4275-8DC0-263860F01AF0}" destId="{6360F8DB-AC1C-448B-9C35-C4F6B85B29C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46C98-D396-4D3D-A28F-58732E9DB3D5}">
      <dsp:nvSpPr>
        <dsp:cNvPr id="0" name=""/>
        <dsp:cNvSpPr/>
      </dsp:nvSpPr>
      <dsp:spPr>
        <a:xfrm>
          <a:off x="0" y="783033"/>
          <a:ext cx="5186363" cy="104404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776F7-F0C7-4494-8F39-47F4D4B6BABB}">
      <dsp:nvSpPr>
        <dsp:cNvPr id="0" name=""/>
        <dsp:cNvSpPr/>
      </dsp:nvSpPr>
      <dsp:spPr>
        <a:xfrm>
          <a:off x="409099" y="0"/>
          <a:ext cx="786922" cy="1044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200" b="1" kern="1200" noProof="0" dirty="0" smtClean="0"/>
            <a:t>Atenció Primària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200" b="1" kern="1200" noProof="0" dirty="0" smtClean="0">
              <a:solidFill>
                <a:srgbClr val="002060"/>
              </a:solidFill>
            </a:rPr>
            <a:t>Detecció</a:t>
          </a:r>
          <a:endParaRPr lang="ca-ES" sz="1200" b="1" kern="1200" noProof="0" dirty="0">
            <a:solidFill>
              <a:srgbClr val="002060"/>
            </a:solidFill>
          </a:endParaRPr>
        </a:p>
      </dsp:txBody>
      <dsp:txXfrm>
        <a:off x="409099" y="0"/>
        <a:ext cx="786922" cy="1044044"/>
      </dsp:txXfrm>
    </dsp:sp>
    <dsp:sp modelId="{24A6ADD1-A985-41BA-AFF5-61B838C3A8CB}">
      <dsp:nvSpPr>
        <dsp:cNvPr id="0" name=""/>
        <dsp:cNvSpPr/>
      </dsp:nvSpPr>
      <dsp:spPr>
        <a:xfrm>
          <a:off x="695013" y="1197507"/>
          <a:ext cx="215096" cy="215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B468D-AB81-4DB8-928C-66E59CA20667}">
      <dsp:nvSpPr>
        <dsp:cNvPr id="0" name=""/>
        <dsp:cNvSpPr/>
      </dsp:nvSpPr>
      <dsp:spPr>
        <a:xfrm>
          <a:off x="1206777" y="1694771"/>
          <a:ext cx="1006892" cy="622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a-ES" sz="1400" b="1" kern="1200" noProof="0" dirty="0" smtClean="0"/>
            <a:t>CSMA/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a-ES" sz="1400" b="1" kern="1200" noProof="0" dirty="0" smtClean="0"/>
            <a:t>CSMIJ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a-ES" sz="1200" b="1" kern="1200" noProof="0" dirty="0" smtClean="0">
              <a:solidFill>
                <a:srgbClr val="002060"/>
              </a:solidFill>
            </a:rPr>
            <a:t>Cribratge/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a-ES" sz="1200" b="1" kern="1200" noProof="0" dirty="0" smtClean="0">
              <a:solidFill>
                <a:srgbClr val="002060"/>
              </a:solidFill>
            </a:rPr>
            <a:t>Intervenció</a:t>
          </a:r>
          <a:endParaRPr lang="ca-ES" sz="1200" b="1" kern="1200" noProof="0" dirty="0">
            <a:solidFill>
              <a:srgbClr val="002060"/>
            </a:solidFill>
          </a:endParaRPr>
        </a:p>
      </dsp:txBody>
      <dsp:txXfrm>
        <a:off x="1206777" y="1694771"/>
        <a:ext cx="1006892" cy="622605"/>
      </dsp:txXfrm>
    </dsp:sp>
    <dsp:sp modelId="{D6C28BF2-1EDA-48B3-B61D-D0F706240B48}">
      <dsp:nvSpPr>
        <dsp:cNvPr id="0" name=""/>
        <dsp:cNvSpPr/>
      </dsp:nvSpPr>
      <dsp:spPr>
        <a:xfrm>
          <a:off x="1602675" y="1302867"/>
          <a:ext cx="215096" cy="215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3FCD4-E405-4D5E-A100-C4B1CD5A2D4B}">
      <dsp:nvSpPr>
        <dsp:cNvPr id="0" name=""/>
        <dsp:cNvSpPr/>
      </dsp:nvSpPr>
      <dsp:spPr>
        <a:xfrm>
          <a:off x="2225897" y="430112"/>
          <a:ext cx="1045784" cy="448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200" b="1" kern="1200" noProof="0" dirty="0" smtClean="0"/>
            <a:t>UTCA/ H Dia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200" b="1" kern="1200" noProof="0" dirty="0" smtClean="0">
              <a:solidFill>
                <a:srgbClr val="002060"/>
              </a:solidFill>
            </a:rPr>
            <a:t>Intensitat</a:t>
          </a:r>
          <a:endParaRPr lang="ca-ES" sz="1200" b="1" kern="1200" noProof="0" dirty="0">
            <a:solidFill>
              <a:srgbClr val="002060"/>
            </a:solidFill>
          </a:endParaRPr>
        </a:p>
      </dsp:txBody>
      <dsp:txXfrm>
        <a:off x="2225897" y="430112"/>
        <a:ext cx="1045784" cy="448991"/>
      </dsp:txXfrm>
    </dsp:sp>
    <dsp:sp modelId="{C5F913AA-CCE2-4301-A5EE-26F82B72247B}">
      <dsp:nvSpPr>
        <dsp:cNvPr id="0" name=""/>
        <dsp:cNvSpPr/>
      </dsp:nvSpPr>
      <dsp:spPr>
        <a:xfrm>
          <a:off x="2639768" y="1048744"/>
          <a:ext cx="215096" cy="215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A676A1-C8D8-45C4-BAF9-A3F2D0F708D5}">
      <dsp:nvSpPr>
        <dsp:cNvPr id="0" name=""/>
        <dsp:cNvSpPr/>
      </dsp:nvSpPr>
      <dsp:spPr>
        <a:xfrm>
          <a:off x="3280964" y="1566067"/>
          <a:ext cx="977662" cy="1044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400" b="1" kern="1200" noProof="0" dirty="0" err="1" smtClean="0"/>
            <a:t>Hosp</a:t>
          </a:r>
          <a:r>
            <a:rPr lang="ca-ES" sz="1400" b="1" kern="1200" noProof="0" dirty="0" smtClean="0"/>
            <a:t> TCA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200" b="1" kern="1200" noProof="0" dirty="0" smtClean="0">
              <a:solidFill>
                <a:srgbClr val="002060"/>
              </a:solidFill>
            </a:rPr>
            <a:t>Complexitat</a:t>
          </a:r>
          <a:endParaRPr lang="ca-ES" sz="1400" b="1" kern="1200" noProof="0" dirty="0">
            <a:solidFill>
              <a:srgbClr val="002060"/>
            </a:solidFill>
          </a:endParaRPr>
        </a:p>
      </dsp:txBody>
      <dsp:txXfrm>
        <a:off x="3280964" y="1566067"/>
        <a:ext cx="977662" cy="1044044"/>
      </dsp:txXfrm>
    </dsp:sp>
    <dsp:sp modelId="{DBCFBE68-DF19-4338-85B6-6BDF19800E99}">
      <dsp:nvSpPr>
        <dsp:cNvPr id="0" name=""/>
        <dsp:cNvSpPr/>
      </dsp:nvSpPr>
      <dsp:spPr>
        <a:xfrm>
          <a:off x="3662247" y="1197507"/>
          <a:ext cx="215096" cy="215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D7ACE-3226-4AAC-AA45-94D666BD3756}">
      <dsp:nvSpPr>
        <dsp:cNvPr id="0" name=""/>
        <dsp:cNvSpPr/>
      </dsp:nvSpPr>
      <dsp:spPr>
        <a:xfrm>
          <a:off x="1204273" y="61374"/>
          <a:ext cx="2727018" cy="15171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b="1" kern="1200" dirty="0" smtClean="0">
              <a:solidFill>
                <a:srgbClr val="002060"/>
              </a:solidFill>
              <a:latin typeface="+mn-lt"/>
              <a:ea typeface="ＭＳ Ｐゴシック" charset="0"/>
              <a:cs typeface="Arial" pitchFamily="34" charset="0"/>
            </a:rPr>
            <a:t>CREACIÓ UNITAT FUNCIONAL DE RECUPERACIÓ I PROJECTE DE VIDA</a:t>
          </a:r>
          <a:endParaRPr lang="es-ES" sz="2000" b="1" kern="1200" dirty="0">
            <a:solidFill>
              <a:srgbClr val="002060"/>
            </a:solidFill>
            <a:latin typeface="+mn-lt"/>
          </a:endParaRPr>
        </a:p>
      </dsp:txBody>
      <dsp:txXfrm>
        <a:off x="1248708" y="105809"/>
        <a:ext cx="2638148" cy="1428259"/>
      </dsp:txXfrm>
    </dsp:sp>
    <dsp:sp modelId="{28893D4D-BDE1-4B69-8336-A5F72C75389B}">
      <dsp:nvSpPr>
        <dsp:cNvPr id="0" name=""/>
        <dsp:cNvSpPr/>
      </dsp:nvSpPr>
      <dsp:spPr>
        <a:xfrm rot="3600000">
          <a:off x="2904967" y="2108641"/>
          <a:ext cx="1009289" cy="338776"/>
        </a:xfrm>
        <a:prstGeom prst="leftRightArrow">
          <a:avLst>
            <a:gd name="adj1" fmla="val 60000"/>
            <a:gd name="adj2" fmla="val 50000"/>
          </a:avLst>
        </a:prstGeom>
        <a:solidFill>
          <a:srgbClr val="5B9BD5"/>
        </a:solidFill>
        <a:ln>
          <a:solidFill>
            <a:srgbClr val="5B9BD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3006600" y="2176396"/>
        <a:ext cx="806023" cy="203266"/>
      </dsp:txXfrm>
    </dsp:sp>
    <dsp:sp modelId="{2914E43C-55F4-474F-A239-8ED069C397D5}">
      <dsp:nvSpPr>
        <dsp:cNvPr id="0" name=""/>
        <dsp:cNvSpPr/>
      </dsp:nvSpPr>
      <dsp:spPr>
        <a:xfrm>
          <a:off x="3198589" y="2977555"/>
          <a:ext cx="1935867" cy="12229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b="1" kern="1200" noProof="0" dirty="0" smtClean="0">
              <a:solidFill>
                <a:srgbClr val="002060"/>
              </a:solidFill>
            </a:rPr>
            <a:t>Transició a la  comunitat Pacients</a:t>
          </a:r>
          <a:endParaRPr lang="ca-ES" sz="2000" b="1" kern="1200" noProof="0" dirty="0">
            <a:solidFill>
              <a:srgbClr val="002060"/>
            </a:solidFill>
          </a:endParaRPr>
        </a:p>
      </dsp:txBody>
      <dsp:txXfrm>
        <a:off x="3234408" y="3013374"/>
        <a:ext cx="1864229" cy="1151327"/>
      </dsp:txXfrm>
    </dsp:sp>
    <dsp:sp modelId="{40585BCE-457F-43A4-9B25-AB4104A8D33C}">
      <dsp:nvSpPr>
        <dsp:cNvPr id="0" name=""/>
        <dsp:cNvSpPr/>
      </dsp:nvSpPr>
      <dsp:spPr>
        <a:xfrm rot="10800000">
          <a:off x="2063138" y="3419649"/>
          <a:ext cx="1009289" cy="338776"/>
        </a:xfrm>
        <a:prstGeom prst="leftRightArrow">
          <a:avLst>
            <a:gd name="adj1" fmla="val 60000"/>
            <a:gd name="adj2" fmla="val 50000"/>
          </a:avLst>
        </a:prstGeom>
        <a:solidFill>
          <a:srgbClr val="5B9BD5"/>
        </a:solidFill>
        <a:ln>
          <a:solidFill>
            <a:srgbClr val="5B9BD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 rot="10800000">
        <a:off x="2164771" y="3487404"/>
        <a:ext cx="806023" cy="203266"/>
      </dsp:txXfrm>
    </dsp:sp>
    <dsp:sp modelId="{1ADAE95D-4187-4606-A25A-E125D7A94071}">
      <dsp:nvSpPr>
        <dsp:cNvPr id="0" name=""/>
        <dsp:cNvSpPr/>
      </dsp:nvSpPr>
      <dsp:spPr>
        <a:xfrm>
          <a:off x="1109" y="2745865"/>
          <a:ext cx="1935867" cy="16863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2000" b="1" kern="1200" noProof="0" dirty="0" smtClean="0">
              <a:solidFill>
                <a:srgbClr val="002060"/>
              </a:solidFill>
            </a:rPr>
            <a:t>Revisió i millora de la Cartera de Serveis de Rehabilitació Intensiva</a:t>
          </a:r>
        </a:p>
      </dsp:txBody>
      <dsp:txXfrm>
        <a:off x="50500" y="2795256"/>
        <a:ext cx="1837085" cy="1587561"/>
      </dsp:txXfrm>
    </dsp:sp>
    <dsp:sp modelId="{10B138D4-A10E-442C-8301-D46D20FB9EAA}">
      <dsp:nvSpPr>
        <dsp:cNvPr id="0" name=""/>
        <dsp:cNvSpPr/>
      </dsp:nvSpPr>
      <dsp:spPr>
        <a:xfrm rot="18000000">
          <a:off x="1288191" y="1992796"/>
          <a:ext cx="1009289" cy="338776"/>
        </a:xfrm>
        <a:prstGeom prst="leftRightArrow">
          <a:avLst>
            <a:gd name="adj1" fmla="val 60000"/>
            <a:gd name="adj2" fmla="val 50000"/>
          </a:avLst>
        </a:prstGeom>
        <a:solidFill>
          <a:srgbClr val="5B9BD5"/>
        </a:solidFill>
        <a:ln>
          <a:solidFill>
            <a:srgbClr val="5B9BD4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1389824" y="2060551"/>
        <a:ext cx="806023" cy="2032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B5B6A8-6D82-41DD-A04E-2E4F9718193C}">
      <dsp:nvSpPr>
        <dsp:cNvPr id="0" name=""/>
        <dsp:cNvSpPr/>
      </dsp:nvSpPr>
      <dsp:spPr>
        <a:xfrm rot="5400000">
          <a:off x="407087" y="1686327"/>
          <a:ext cx="1211815" cy="201643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B4CE00-7E10-47C1-843D-D14F23196A14}">
      <dsp:nvSpPr>
        <dsp:cNvPr id="0" name=""/>
        <dsp:cNvSpPr/>
      </dsp:nvSpPr>
      <dsp:spPr>
        <a:xfrm>
          <a:off x="245156" y="2394507"/>
          <a:ext cx="1897579" cy="722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600" b="1" i="0" kern="1200" dirty="0" smtClean="0"/>
            <a:t>Interconsulta de AP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600" b="1" i="0" kern="1200" dirty="0" smtClean="0"/>
            <a:t>a SM</a:t>
          </a:r>
          <a:endParaRPr lang="es-ES" sz="1600" b="1" i="0" kern="1200" dirty="0"/>
        </a:p>
      </dsp:txBody>
      <dsp:txXfrm>
        <a:off x="245156" y="2394507"/>
        <a:ext cx="1897579" cy="722322"/>
      </dsp:txXfrm>
    </dsp:sp>
    <dsp:sp modelId="{B923A5DE-0748-4D93-BFA8-32A310D215E2}">
      <dsp:nvSpPr>
        <dsp:cNvPr id="0" name=""/>
        <dsp:cNvSpPr/>
      </dsp:nvSpPr>
      <dsp:spPr>
        <a:xfrm>
          <a:off x="1681772" y="1399367"/>
          <a:ext cx="343480" cy="343480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0D2DF-0AD5-4E94-A246-9A7C464B4953}">
      <dsp:nvSpPr>
        <dsp:cNvPr id="0" name=""/>
        <dsp:cNvSpPr/>
      </dsp:nvSpPr>
      <dsp:spPr>
        <a:xfrm rot="5400000">
          <a:off x="2639402" y="1049246"/>
          <a:ext cx="1162857" cy="223088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4C0F8-1C5E-4C53-93F1-86A588F56BB0}">
      <dsp:nvSpPr>
        <dsp:cNvPr id="0" name=""/>
        <dsp:cNvSpPr/>
      </dsp:nvSpPr>
      <dsp:spPr>
        <a:xfrm>
          <a:off x="2342129" y="1797995"/>
          <a:ext cx="2086614" cy="1065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ca-ES" sz="1600" b="1" i="0" kern="1200" dirty="0" smtClean="0"/>
            <a:t>Cribratge, orientació diagnòstica i recomanacions de SM</a:t>
          </a:r>
          <a:endParaRPr lang="es-ES" sz="1600" b="1" i="0" kern="1200" dirty="0"/>
        </a:p>
      </dsp:txBody>
      <dsp:txXfrm>
        <a:off x="2342129" y="1797995"/>
        <a:ext cx="2086614" cy="1065388"/>
      </dsp:txXfrm>
    </dsp:sp>
    <dsp:sp modelId="{46663C37-B3A7-45A3-BB90-93D909AF47FF}">
      <dsp:nvSpPr>
        <dsp:cNvPr id="0" name=""/>
        <dsp:cNvSpPr/>
      </dsp:nvSpPr>
      <dsp:spPr>
        <a:xfrm>
          <a:off x="3991052" y="1038403"/>
          <a:ext cx="343480" cy="343480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10025-0A0E-4368-BF59-06C6FA101675}">
      <dsp:nvSpPr>
        <dsp:cNvPr id="0" name=""/>
        <dsp:cNvSpPr/>
      </dsp:nvSpPr>
      <dsp:spPr>
        <a:xfrm rot="5400000">
          <a:off x="4842763" y="793722"/>
          <a:ext cx="1522706" cy="2332367"/>
        </a:xfrm>
        <a:prstGeom prst="corner">
          <a:avLst>
            <a:gd name="adj1" fmla="val 16120"/>
            <a:gd name="adj2" fmla="val 1611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5B50B7-50A4-49A8-B8BE-1C8BB5B817EB}">
      <dsp:nvSpPr>
        <dsp:cNvPr id="0" name=""/>
        <dsp:cNvSpPr/>
      </dsp:nvSpPr>
      <dsp:spPr>
        <a:xfrm>
          <a:off x="4642245" y="1394063"/>
          <a:ext cx="2262997" cy="1403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600" b="1" i="0" kern="1200" dirty="0" smtClean="0"/>
            <a:t>Situacions de malestar emocional i trastorns adaptatius lleus: </a:t>
          </a:r>
          <a:r>
            <a:rPr lang="ca-ES" sz="1400" b="1" i="0" kern="1200" dirty="0" smtClean="0"/>
            <a:t>Intervenció psicoterapèutica individual i grupal </a:t>
          </a:r>
          <a:endParaRPr lang="es-ES" sz="1400" b="1" i="0" kern="1200" dirty="0"/>
        </a:p>
      </dsp:txBody>
      <dsp:txXfrm>
        <a:off x="4642245" y="1394063"/>
        <a:ext cx="2262997" cy="1403953"/>
      </dsp:txXfrm>
    </dsp:sp>
    <dsp:sp modelId="{05BF4D28-7F89-4052-9077-1BB9C7B4ABC1}">
      <dsp:nvSpPr>
        <dsp:cNvPr id="0" name=""/>
        <dsp:cNvSpPr/>
      </dsp:nvSpPr>
      <dsp:spPr>
        <a:xfrm>
          <a:off x="6395398" y="575103"/>
          <a:ext cx="343480" cy="343480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BEA83-EE52-4FD9-B28A-D3DF1BBB2011}">
      <dsp:nvSpPr>
        <dsp:cNvPr id="0" name=""/>
        <dsp:cNvSpPr/>
      </dsp:nvSpPr>
      <dsp:spPr>
        <a:xfrm rot="5400000">
          <a:off x="7055823" y="625146"/>
          <a:ext cx="1616125" cy="2072248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0F8DB-AC1C-448B-9C35-C4F6B85B29C7}">
      <dsp:nvSpPr>
        <dsp:cNvPr id="0" name=""/>
        <dsp:cNvSpPr/>
      </dsp:nvSpPr>
      <dsp:spPr>
        <a:xfrm>
          <a:off x="7047404" y="1075750"/>
          <a:ext cx="1807248" cy="1319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a-ES" sz="1600" b="1" i="0" kern="1200" dirty="0" smtClean="0"/>
            <a:t>Intervenció individual i grupal especialitzada pels als trastorns mentals comuns</a:t>
          </a:r>
          <a:endParaRPr lang="es-ES" sz="1200" b="1" i="0" u="none" kern="1200" dirty="0"/>
        </a:p>
      </dsp:txBody>
      <dsp:txXfrm>
        <a:off x="7047404" y="1075750"/>
        <a:ext cx="1807248" cy="1319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A2B00-1DB0-4400-A649-9C34FCBB8CC4}" type="datetimeFigureOut">
              <a:rPr lang="ca-ES" smtClean="0"/>
              <a:t>22/9/2022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F6977-91F9-4EC5-A2F3-8D8F26CDFF55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78861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54FBA-F012-A947-87B6-26D54BE6A2BC}" type="datetimeFigureOut">
              <a:rPr lang="es-ES" smtClean="0"/>
              <a:t>22/09/2022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D012A-8B00-F245-8A51-9BF6E0A9FB6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4923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09C2F-EB5B-BE43-95B3-B36E1821A625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0871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D012A-8B00-F245-8A51-9BF6E0A9FB63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7519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09C2F-EB5B-BE43-95B3-B36E1821A625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8200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D012A-8B00-F245-8A51-9BF6E0A9FB63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3321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09C2F-EB5B-BE43-95B3-B36E1821A625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785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7D012A-8B00-F245-8A51-9BF6E0A9FB63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8294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ACF52D-BA8E-164C-AA22-8B766AA1E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567F43-8BD8-CB4C-AB77-3F6015FF7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37614B-0818-1641-A391-B9E795030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22/09/2022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884703-1031-BF45-A7A0-F2EAED7C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C2B2DA-4710-574A-A082-E6B9CF61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2776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41376-2BA8-F74A-92EF-2DACBB7C4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BDAB24-3799-9346-8930-A35F038741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E6CB54-7F5B-2E4A-A3AA-5D364F97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22/09/2022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AE7E94-C3BD-8640-8879-6F722F94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7780D1-3D11-E24F-913F-C6EE648B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891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A47ECEF-C1AE-1D44-BA16-E6D85F8E0C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46AF9F-73A7-D74E-B1FD-1BDA5F3E4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A77A5F-F3CF-6D45-99AA-CBA26ED47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22/09/2022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ED87E1-AE76-9345-ADB5-647CE136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2ACE36-D3BA-0141-84CF-4BFF3D240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43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D1892-787E-C64D-B7E2-DC236D316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6AB06-F3C4-D94D-8E85-55A4C09FF2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9970A-7871-9A49-B6C6-48488746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DEA4-B576-9B4E-BE09-75321A62F2B0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64A60-BA49-E842-95F8-32730138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D33B2-0645-E545-95D7-5D446630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BB0C-BB22-0B4B-B8F9-C39D874D0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174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3C004-781B-9640-8683-16F3C8415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5680F-206D-5E43-A7AA-0D90980F9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5A0B1-4FDA-F44E-B456-0DBA5A84C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DEA4-B576-9B4E-BE09-75321A62F2B0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8DB07-E859-A441-9DA8-55C2C028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DB0B8-CBB7-6E42-A6BE-BF429B9CD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BB0C-BB22-0B4B-B8F9-C39D874D0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049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0D90C-CA93-1A45-9DE9-80AEB885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D8725-F660-0C4D-8FB7-202730127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006DE-AF01-C04C-BCE4-122B4F5E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DEA4-B576-9B4E-BE09-75321A62F2B0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37BF2-608C-6A4E-B595-C2926D7C2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5EA1-9F4C-CA41-98CB-DBEC1A509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BB0C-BB22-0B4B-B8F9-C39D874D0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880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687C-5BF3-5C44-9BAD-4F7274A54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F61F0-D428-7249-98EE-400651C1A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7B9595-003C-A946-9DCD-D6923A2D7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947486-F259-4B4A-AB8E-AEAB035BE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DEA4-B576-9B4E-BE09-75321A62F2B0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3232D-383B-324A-9954-72DE69B5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0E4C1-8DFF-A241-AF87-41745C86A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BB0C-BB22-0B4B-B8F9-C39D874D0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337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DA09-80FB-2147-98EB-32CFF2C77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F921A-11BC-DF4E-9984-D9BB33C59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D8ADE-AB63-5A4F-8931-7A1B5721B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1D042D-82DD-6E47-9C68-046CAC5F48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A0F7E8-855A-BC41-9416-E165378F61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746406-E764-614C-B00D-EE9182E2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DEA4-B576-9B4E-BE09-75321A62F2B0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13980F-E7CF-D446-B2AD-4CEF2BFCD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0D354B-3425-8C4A-BF37-7654E9FB6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BB0C-BB22-0B4B-B8F9-C39D874D0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613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EEAE6-93DE-F048-98C6-7C19F874D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BE2EC-18DB-9640-ACE0-FD3DDB613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DEA4-B576-9B4E-BE09-75321A62F2B0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63EBE-A3B4-C34B-806A-987AFB4C4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E1706-D871-324A-B2F8-F88C3B8D2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BB0C-BB22-0B4B-B8F9-C39D874D0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998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389F6-AA78-AC49-959C-5444A64E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DEA4-B576-9B4E-BE09-75321A62F2B0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0543E-7C8F-924E-8098-1FB365584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0490A-E8EE-9547-8B28-B6993A6F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BB0C-BB22-0B4B-B8F9-C39D874D0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64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0B950-8BB6-EB46-A650-60B3F1331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225B7-BCFD-AD4C-81C2-C79856A15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0B1F2D-5B72-9947-B97C-911DB3E2F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69A2E-CBD6-F649-B5B3-61D378040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DEA4-B576-9B4E-BE09-75321A62F2B0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2D1E1-22FE-414C-A742-C9CC7FBE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CDB01-2859-1248-A9B5-F0244FA05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BB0C-BB22-0B4B-B8F9-C39D874D0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446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C9CBDA-3B2A-CB4D-9908-19CD8DFDD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24CD03-9FC8-7547-8DB4-4A473BE2E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30840D-09F1-6C4D-8CDF-7A41A474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22/09/2022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29E564-B8B4-4A40-88DC-CFFA9AC1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F8ABB9-6F40-A245-A00F-A1BB2B0B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9294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3629E-5A54-8440-9491-B7637B2C4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056773-BDAC-D247-BF6D-DF967286E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4C796-62CC-294C-AC67-C1742E823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01554-4642-154D-BCFD-C42901341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DEA4-B576-9B4E-BE09-75321A62F2B0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3D50E-5ABB-9B48-A962-49A9EE3B4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7E441-4582-D643-9431-A8F8062AD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BB0C-BB22-0B4B-B8F9-C39D874D0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953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0EFB-F97B-BA46-88EE-A1EE53B0A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0FE630-F71B-4846-B277-F0182EADD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FA00E-3F81-0347-ACD4-842086481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DEA4-B576-9B4E-BE09-75321A62F2B0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AC73D-C9C0-9343-A430-69D5E5CB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2B51B-0770-3B46-B74B-2EF4E8AE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BB0C-BB22-0B4B-B8F9-C39D874D0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451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FF792-A9FC-1846-B2D8-9E7A302AA6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2CA4D-040F-6445-9256-DE263DBB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77042-C07F-7048-AF15-0A67CFC32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DDEA4-B576-9B4E-BE09-75321A62F2B0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DBC36-A836-F34C-91DD-6D430ABB7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9D858-4959-3E4A-AD3A-A95D4CB64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1BB0C-BB22-0B4B-B8F9-C39D874D0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09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95C310-D083-8E40-B88F-FF8D59A3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FC139E-F09E-C647-BFA4-74552B78F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4C43CB-C6D0-2645-B415-00C0B6251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22/09/2022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340201-246F-DD4A-A9F8-94F39551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1F86C5-207D-C244-806E-12FC19F8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696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A0D90-48F7-AC47-897D-CF4DE72E3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0D356A-D09A-E444-B18E-5E3FA9AFF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98A891-4C8D-6A4B-844E-1A9E045C1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124FFA-3262-064B-B4BA-311341DE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22/09/2022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856239-F8C8-7D4F-A975-1394E917C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30C453-57FA-DB46-830A-6CE7DA1CD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026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AE18C-1661-F848-B8B3-B6768CBF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367EC2-C33B-654F-B280-ECF0DA926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E4AC91C-369C-9D46-90DB-4FD90D4CB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6734566-4BB6-FB4E-9DE7-807CB6E1F4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7466BC-AF3A-B34A-84A7-B68DDFA1DF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F30BD8C-FC30-EB44-BC69-35F76C079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22/09/2022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0E35F0-497C-DB40-A45A-63015C3A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FA55CB-F9DC-B44E-BF12-E91D5539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742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127EA-186F-0E41-8D06-B26F4C8A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36280E9-3538-864A-A29B-35F32CA01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22/09/2022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6BB1D8-30AC-9446-8D38-A3C837D0C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BF33BC-FBA6-2B46-A657-207DB18F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54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8DBBE19-2281-744A-8BB9-591B8C6C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22/09/2022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866995-82BF-C049-BC3F-A9E8CE7C9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5F6E54-6849-2848-86CB-660CFDAC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7643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95850-844D-7144-8DBD-F27A680C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E5E9FE-EC54-1143-A418-20B3B3C33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6E82BB-9A2F-594C-924E-B3527B799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521945-1545-A747-8A0E-031E5700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22/09/2022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54C2CDD-3ABF-5A46-AB0A-97A8A595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9BAB78-2928-3744-BA33-F0C6A5888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3659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73AC82-4C3B-FD47-B737-6426F4A7A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5AB1D87-C10B-4445-ACCC-AED63F85B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70501B-DE0B-7A44-AAB7-E043EAA1A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7B567C-0DC9-7A49-A467-F6EF15F12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12AC8-4AB9-1545-9212-4DB8D0C7DDC3}" type="datetimeFigureOut">
              <a:rPr lang="es-ES" smtClean="0"/>
              <a:t>22/09/2022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227445-1727-FD41-90AD-98095A24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A254C2-C16B-3F4B-99F5-206EA507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3179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C42D24A-FA6E-A945-92DE-1A481FF9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803D76-FB49-F94E-8B24-D51414D2C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532365-B8DB-9D40-B4DF-D504C03EE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12AC8-4AB9-1545-9212-4DB8D0C7DDC3}" type="datetimeFigureOut">
              <a:rPr lang="es-ES" smtClean="0"/>
              <a:t>22/09/2022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007C16-58C6-BE4B-AF1F-0F7C5F0BB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72160E-2E82-474B-B92B-305768EBC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1A5E8-FAB6-7247-884B-EDB2A89144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68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B0BAC1-352C-FC43-A0F7-046A8E3D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1947B-7EDE-6A41-AEA4-DEB275B32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FD3D6-0EBC-1441-AD20-4668C1E76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DDEA4-B576-9B4E-BE09-75321A62F2B0}" type="datetimeFigureOut">
              <a:rPr lang="en-GB" smtClean="0"/>
              <a:t>22/09/2022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13BF5-47DE-9C49-A647-B34B9559C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836B5-9AD6-AE4C-8344-372E464FE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1BB0C-BB22-0B4B-B8F9-C39D874D06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17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e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7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Òrgans i grups de su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90" y="148031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 descr="Orientació del&#10;Pla de salut">
            <a:extLst>
              <a:ext uri="{FF2B5EF4-FFF2-40B4-BE49-F238E27FC236}">
                <a16:creationId xmlns:a16="http://schemas.microsoft.com/office/drawing/2014/main" id="{05A16729-4178-264C-894E-55C7BB7E9D70}"/>
              </a:ext>
            </a:extLst>
          </p:cNvPr>
          <p:cNvSpPr txBox="1"/>
          <p:nvPr/>
        </p:nvSpPr>
        <p:spPr>
          <a:xfrm>
            <a:off x="106007" y="763344"/>
            <a:ext cx="11520509" cy="508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60"/>
              </a:lnSpc>
            </a:pPr>
            <a:r>
              <a:rPr lang="ca-ES" sz="3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Pla </a:t>
            </a:r>
            <a:r>
              <a:rPr lang="ca-ES" sz="3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Director </a:t>
            </a:r>
            <a:r>
              <a:rPr lang="ca-ES" sz="3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de Salut Mental i Addiccions</a:t>
            </a:r>
          </a:p>
          <a:p>
            <a:pPr>
              <a:lnSpc>
                <a:spcPts val="4960"/>
              </a:lnSpc>
            </a:pPr>
            <a:endParaRPr lang="ca-ES" sz="3600" b="1" dirty="0">
              <a:solidFill>
                <a:schemeClr val="bg1"/>
              </a:solidFill>
              <a:latin typeface="Arial Black" panose="020B0A040201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60"/>
              </a:lnSpc>
            </a:pPr>
            <a:endParaRPr lang="ca-ES" sz="3600" b="1" dirty="0" smtClean="0">
              <a:solidFill>
                <a:schemeClr val="bg1"/>
              </a:solidFill>
              <a:latin typeface="Arial Black" panose="020B0A040201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60"/>
              </a:lnSpc>
            </a:pPr>
            <a:endParaRPr lang="ca-ES" sz="3600" b="1" dirty="0">
              <a:solidFill>
                <a:schemeClr val="bg1"/>
              </a:solidFill>
              <a:latin typeface="Arial Black" panose="020B0A040201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60"/>
              </a:lnSpc>
            </a:pPr>
            <a:endParaRPr lang="ca-ES" sz="3600" b="1" dirty="0">
              <a:solidFill>
                <a:schemeClr val="bg1"/>
              </a:solidFill>
              <a:latin typeface="Arial Black" panose="020B0A040201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  <a:p>
            <a:r>
              <a:rPr lang="ca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Comissió d’Estudi Salut Mental </a:t>
            </a:r>
          </a:p>
          <a:p>
            <a:r>
              <a:rPr lang="ca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Parlament de </a:t>
            </a:r>
            <a:r>
              <a:rPr lang="ca-E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Catalunya</a:t>
            </a:r>
          </a:p>
          <a:p>
            <a:endParaRPr lang="ca-E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r>
              <a:rPr lang="ca-E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Helvetica Neue Thin" panose="020B0403020202020204" pitchFamily="34" charset="0"/>
                <a:cs typeface="Arial" panose="020B0604020202020204" pitchFamily="34" charset="0"/>
              </a:rPr>
              <a:t>23 de setembre 2022</a:t>
            </a:r>
            <a:endParaRPr lang="ca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 descr="Logotip DS">
            <a:extLst>
              <a:ext uri="{FF2B5EF4-FFF2-40B4-BE49-F238E27FC236}">
                <a16:creationId xmlns:a16="http://schemas.microsoft.com/office/drawing/2014/main" id="{F2EF7653-1527-C543-8593-25E642658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10" y="6153150"/>
            <a:ext cx="2273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1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 descr="Logotip DS">
            <a:extLst>
              <a:ext uri="{FF2B5EF4-FFF2-40B4-BE49-F238E27FC236}">
                <a16:creationId xmlns:a16="http://schemas.microsoft.com/office/drawing/2014/main" id="{DBC608AA-EC98-42B6-91E0-265A32B98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  <p:pic>
        <p:nvPicPr>
          <p:cNvPr id="6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23" y="1682261"/>
            <a:ext cx="6259934" cy="3792427"/>
          </a:xfrm>
          <a:prstGeom prst="rect">
            <a:avLst/>
          </a:prstGeom>
        </p:spPr>
      </p:pic>
      <p:sp>
        <p:nvSpPr>
          <p:cNvPr id="8" name="Títol 1"/>
          <p:cNvSpPr txBox="1">
            <a:spLocks/>
          </p:cNvSpPr>
          <p:nvPr/>
        </p:nvSpPr>
        <p:spPr>
          <a:xfrm>
            <a:off x="1461512" y="197768"/>
            <a:ext cx="9243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dirty="0" smtClean="0">
                <a:solidFill>
                  <a:schemeClr val="accent1"/>
                </a:solidFill>
              </a:rPr>
              <a:t>S/</a:t>
            </a:r>
            <a:endParaRPr lang="ca-ES" dirty="0"/>
          </a:p>
        </p:txBody>
      </p:sp>
      <p:sp>
        <p:nvSpPr>
          <p:cNvPr id="9" name="Contenidor de text 1"/>
          <p:cNvSpPr txBox="1">
            <a:spLocks/>
          </p:cNvSpPr>
          <p:nvPr/>
        </p:nvSpPr>
        <p:spPr>
          <a:xfrm>
            <a:off x="512128" y="762918"/>
            <a:ext cx="9243000" cy="321974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82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746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82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4000" dirty="0" smtClean="0">
                <a:solidFill>
                  <a:srgbClr val="7BACFC"/>
                </a:solidFill>
              </a:rPr>
              <a:t>Agrupació territorial i activitat</a:t>
            </a:r>
            <a:endParaRPr lang="ca-ES" sz="4000" dirty="0">
              <a:solidFill>
                <a:srgbClr val="7BACFC"/>
              </a:solidFill>
            </a:endParaRPr>
          </a:p>
        </p:txBody>
      </p:sp>
      <p:sp>
        <p:nvSpPr>
          <p:cNvPr id="10" name="CuadroTexto 36">
            <a:extLst>
              <a:ext uri="{FF2B5EF4-FFF2-40B4-BE49-F238E27FC236}">
                <a16:creationId xmlns:a16="http://schemas.microsoft.com/office/drawing/2014/main" id="{17E102C2-509B-40BC-9D8F-1E6D71BC1FD6}"/>
              </a:ext>
            </a:extLst>
          </p:cNvPr>
          <p:cNvSpPr txBox="1"/>
          <p:nvPr/>
        </p:nvSpPr>
        <p:spPr>
          <a:xfrm>
            <a:off x="2036030" y="130379"/>
            <a:ext cx="9411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b="1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Desplegament </a:t>
            </a:r>
            <a:r>
              <a:rPr lang="ca-ES" sz="4400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Equips Guia</a:t>
            </a:r>
            <a:endParaRPr lang="ca-ES" sz="4400" dirty="0">
              <a:solidFill>
                <a:srgbClr val="616161"/>
              </a:solidFill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QuadreDeText 13"/>
          <p:cNvSpPr txBox="1"/>
          <p:nvPr/>
        </p:nvSpPr>
        <p:spPr>
          <a:xfrm>
            <a:off x="7223241" y="2903440"/>
            <a:ext cx="4742616" cy="14311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a-ES" b="1" dirty="0" smtClean="0"/>
              <a:t>Des de novembre 2021 – fins a setembre 2022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dirty="0" smtClean="0"/>
              <a:t>Casos derivats: 211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dirty="0" smtClean="0"/>
              <a:t>Casos actualment en tractament: 131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00167" y="4536270"/>
            <a:ext cx="2467049" cy="646331"/>
          </a:xfrm>
          <a:prstGeom prst="rect">
            <a:avLst/>
          </a:prstGeom>
          <a:solidFill>
            <a:srgbClr val="304E58"/>
          </a:solidFill>
          <a:ln>
            <a:solidFill>
              <a:srgbClr val="61616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sz="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a-ES" b="1" dirty="0" smtClean="0">
                <a:solidFill>
                  <a:schemeClr val="bg1"/>
                </a:solidFill>
                <a:ea typeface="ＭＳ Ｐゴシック" charset="0"/>
                <a:cs typeface="Arial" pitchFamily="34" charset="0"/>
              </a:rPr>
              <a:t>13,1 persones ateses per cada Equip Guia</a:t>
            </a:r>
            <a:endParaRPr lang="ca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tip DS">
            <a:extLst>
              <a:ext uri="{FF2B5EF4-FFF2-40B4-BE49-F238E27FC236}">
                <a16:creationId xmlns:a16="http://schemas.microsoft.com/office/drawing/2014/main" id="{82463C32-AEB4-1543-829B-4A0598A19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  <p:grpSp>
        <p:nvGrpSpPr>
          <p:cNvPr id="9" name="Agrupa 8"/>
          <p:cNvGrpSpPr/>
          <p:nvPr/>
        </p:nvGrpSpPr>
        <p:grpSpPr>
          <a:xfrm>
            <a:off x="988058" y="1403154"/>
            <a:ext cx="10681139" cy="1032442"/>
            <a:chOff x="804560" y="1477655"/>
            <a:chExt cx="11241868" cy="1032442"/>
          </a:xfrm>
        </p:grpSpPr>
        <p:sp>
          <p:nvSpPr>
            <p:cNvPr id="10" name="Rectangle 42">
              <a:extLst>
                <a:ext uri="{FF2B5EF4-FFF2-40B4-BE49-F238E27FC236}">
                  <a16:creationId xmlns:a16="http://schemas.microsoft.com/office/drawing/2014/main" id="{C667F31F-AB37-5A49-8428-6BC578DBB10D}"/>
                </a:ext>
              </a:extLst>
            </p:cNvPr>
            <p:cNvSpPr/>
            <p:nvPr/>
          </p:nvSpPr>
          <p:spPr>
            <a:xfrm>
              <a:off x="804560" y="1477655"/>
              <a:ext cx="19442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endParaRPr lang="ca-ES" sz="1600" b="1" dirty="0">
                <a:solidFill>
                  <a:schemeClr val="accent5"/>
                </a:solidFill>
                <a:latin typeface="+mj-lt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1" name="CuadroTexto 40"/>
            <p:cNvSpPr txBox="1"/>
            <p:nvPr/>
          </p:nvSpPr>
          <p:spPr>
            <a:xfrm>
              <a:off x="998989" y="1494434"/>
              <a:ext cx="110474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/>
                <a:t>Impacte de la pandèmia especialment punyent en població adolescent i joves</a:t>
              </a:r>
            </a:p>
            <a:p>
              <a:r>
                <a:rPr lang="ca-ES" sz="2000" dirty="0" smtClean="0"/>
                <a:t>(Trastorns conductuals; TCA; intents de suïcidi)</a:t>
              </a:r>
              <a:endParaRPr lang="ca-ES" sz="2000" dirty="0"/>
            </a:p>
            <a:p>
              <a:endParaRPr lang="ca-ES" sz="2000" dirty="0"/>
            </a:p>
          </p:txBody>
        </p:sp>
      </p:grpSp>
      <p:grpSp>
        <p:nvGrpSpPr>
          <p:cNvPr id="12" name="Agrupa 11"/>
          <p:cNvGrpSpPr/>
          <p:nvPr/>
        </p:nvGrpSpPr>
        <p:grpSpPr>
          <a:xfrm>
            <a:off x="1087190" y="2286444"/>
            <a:ext cx="10582007" cy="734632"/>
            <a:chOff x="804561" y="1477655"/>
            <a:chExt cx="11137532" cy="734632"/>
          </a:xfrm>
        </p:grpSpPr>
        <p:sp>
          <p:nvSpPr>
            <p:cNvPr id="13" name="Rectangle 42">
              <a:extLst>
                <a:ext uri="{FF2B5EF4-FFF2-40B4-BE49-F238E27FC236}">
                  <a16:creationId xmlns:a16="http://schemas.microsoft.com/office/drawing/2014/main" id="{C667F31F-AB37-5A49-8428-6BC578DBB10D}"/>
                </a:ext>
              </a:extLst>
            </p:cNvPr>
            <p:cNvSpPr/>
            <p:nvPr/>
          </p:nvSpPr>
          <p:spPr>
            <a:xfrm>
              <a:off x="804561" y="1477655"/>
              <a:ext cx="1944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endParaRPr lang="ca-ES" sz="1600" b="1" dirty="0">
                <a:solidFill>
                  <a:schemeClr val="accent5"/>
                </a:solidFill>
                <a:latin typeface="+mj-lt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4" name="CuadroTexto 40"/>
            <p:cNvSpPr txBox="1"/>
            <p:nvPr/>
          </p:nvSpPr>
          <p:spPr>
            <a:xfrm>
              <a:off x="894654" y="1504401"/>
              <a:ext cx="11047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/>
                <a:t>Millora de l’accessibilitat i seguiment intensiu dels nous casos detectats</a:t>
              </a:r>
              <a:endParaRPr lang="ca-ES" sz="2000" dirty="0"/>
            </a:p>
            <a:p>
              <a:endParaRPr lang="ca-ES" sz="2000" dirty="0"/>
            </a:p>
          </p:txBody>
        </p:sp>
      </p:grpSp>
      <p:sp>
        <p:nvSpPr>
          <p:cNvPr id="15" name="CuadroTexto 40"/>
          <p:cNvSpPr txBox="1"/>
          <p:nvPr/>
        </p:nvSpPr>
        <p:spPr>
          <a:xfrm>
            <a:off x="1172789" y="2978742"/>
            <a:ext cx="10496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 smtClean="0"/>
              <a:t>Atenció proactiva en l’entorn de la persona atesa, amb treball conjunt</a:t>
            </a:r>
          </a:p>
          <a:p>
            <a:r>
              <a:rPr lang="ca-ES" sz="2000" dirty="0" smtClean="0"/>
              <a:t>amb la família</a:t>
            </a:r>
            <a:endParaRPr lang="ca-ES" sz="2000" dirty="0"/>
          </a:p>
          <a:p>
            <a:endParaRPr lang="ca-ES" sz="2000" dirty="0"/>
          </a:p>
        </p:txBody>
      </p:sp>
      <p:grpSp>
        <p:nvGrpSpPr>
          <p:cNvPr id="16" name="Agrupa 15"/>
          <p:cNvGrpSpPr/>
          <p:nvPr/>
        </p:nvGrpSpPr>
        <p:grpSpPr>
          <a:xfrm>
            <a:off x="1087190" y="3963098"/>
            <a:ext cx="10582007" cy="403856"/>
            <a:chOff x="804561" y="1477655"/>
            <a:chExt cx="11137532" cy="403856"/>
          </a:xfrm>
        </p:grpSpPr>
        <p:sp>
          <p:nvSpPr>
            <p:cNvPr id="17" name="Rectangle 42">
              <a:extLst>
                <a:ext uri="{FF2B5EF4-FFF2-40B4-BE49-F238E27FC236}">
                  <a16:creationId xmlns:a16="http://schemas.microsoft.com/office/drawing/2014/main" id="{C667F31F-AB37-5A49-8428-6BC578DBB10D}"/>
                </a:ext>
              </a:extLst>
            </p:cNvPr>
            <p:cNvSpPr/>
            <p:nvPr/>
          </p:nvSpPr>
          <p:spPr>
            <a:xfrm>
              <a:off x="804561" y="1477655"/>
              <a:ext cx="1944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endParaRPr lang="ca-ES" sz="2000" b="1" dirty="0">
                <a:solidFill>
                  <a:schemeClr val="accent5"/>
                </a:solidFill>
                <a:latin typeface="+mj-lt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8" name="CuadroTexto 40"/>
            <p:cNvSpPr txBox="1"/>
            <p:nvPr/>
          </p:nvSpPr>
          <p:spPr>
            <a:xfrm>
              <a:off x="894654" y="1481401"/>
              <a:ext cx="110474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/>
                <a:t>Metodologia d’intervenció ben seqüenciada (crisi; post-crisi)</a:t>
              </a:r>
              <a:endParaRPr lang="ca-ES" sz="2000" dirty="0"/>
            </a:p>
          </p:txBody>
        </p:sp>
      </p:grpSp>
      <p:grpSp>
        <p:nvGrpSpPr>
          <p:cNvPr id="19" name="Agrupa 18"/>
          <p:cNvGrpSpPr/>
          <p:nvPr/>
        </p:nvGrpSpPr>
        <p:grpSpPr>
          <a:xfrm>
            <a:off x="1087190" y="4658847"/>
            <a:ext cx="10582007" cy="712892"/>
            <a:chOff x="804561" y="1477655"/>
            <a:chExt cx="11137532" cy="712892"/>
          </a:xfrm>
        </p:grpSpPr>
        <p:sp>
          <p:nvSpPr>
            <p:cNvPr id="20" name="Rectangle 42">
              <a:extLst>
                <a:ext uri="{FF2B5EF4-FFF2-40B4-BE49-F238E27FC236}">
                  <a16:creationId xmlns:a16="http://schemas.microsoft.com/office/drawing/2014/main" id="{C667F31F-AB37-5A49-8428-6BC578DBB10D}"/>
                </a:ext>
              </a:extLst>
            </p:cNvPr>
            <p:cNvSpPr/>
            <p:nvPr/>
          </p:nvSpPr>
          <p:spPr>
            <a:xfrm>
              <a:off x="804561" y="1477655"/>
              <a:ext cx="1944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endParaRPr lang="ca-ES" sz="2000" b="1" dirty="0">
                <a:solidFill>
                  <a:schemeClr val="accent5"/>
                </a:solidFill>
                <a:latin typeface="+mj-lt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21" name="CuadroTexto 40"/>
            <p:cNvSpPr txBox="1"/>
            <p:nvPr/>
          </p:nvSpPr>
          <p:spPr>
            <a:xfrm>
              <a:off x="894654" y="1482661"/>
              <a:ext cx="11047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/>
                <a:t>Contractació nous perfils professionals i canvi en les pràctiques del CSMIJ</a:t>
              </a:r>
              <a:endParaRPr lang="ca-ES" sz="2000" dirty="0"/>
            </a:p>
            <a:p>
              <a:endParaRPr lang="ca-ES" sz="2000" dirty="0"/>
            </a:p>
          </p:txBody>
        </p:sp>
      </p:grpSp>
      <p:pic>
        <p:nvPicPr>
          <p:cNvPr id="22" name="Imatge 2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28">
            <a:off x="9123064" y="1998755"/>
            <a:ext cx="2448658" cy="347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ítol 1"/>
          <p:cNvSpPr txBox="1">
            <a:spLocks/>
          </p:cNvSpPr>
          <p:nvPr/>
        </p:nvSpPr>
        <p:spPr>
          <a:xfrm>
            <a:off x="1461512" y="197768"/>
            <a:ext cx="9243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dirty="0" smtClean="0">
                <a:solidFill>
                  <a:schemeClr val="accent1"/>
                </a:solidFill>
              </a:rPr>
              <a:t>S/</a:t>
            </a:r>
            <a:endParaRPr lang="ca-ES" dirty="0"/>
          </a:p>
        </p:txBody>
      </p:sp>
      <p:sp>
        <p:nvSpPr>
          <p:cNvPr id="24" name="CuadroTexto 36">
            <a:extLst>
              <a:ext uri="{FF2B5EF4-FFF2-40B4-BE49-F238E27FC236}">
                <a16:creationId xmlns:a16="http://schemas.microsoft.com/office/drawing/2014/main" id="{17E102C2-509B-40BC-9D8F-1E6D71BC1FD6}"/>
              </a:ext>
            </a:extLst>
          </p:cNvPr>
          <p:cNvSpPr txBox="1"/>
          <p:nvPr/>
        </p:nvSpPr>
        <p:spPr>
          <a:xfrm>
            <a:off x="2036030" y="130379"/>
            <a:ext cx="9411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a la </a:t>
            </a:r>
            <a:r>
              <a:rPr lang="ca-ES" sz="4400" b="1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 infantojuvenil</a:t>
            </a:r>
            <a:endParaRPr lang="ca-ES" sz="4400" dirty="0">
              <a:solidFill>
                <a:srgbClr val="616161"/>
              </a:solidFill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7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 1"/>
          <p:cNvGrpSpPr/>
          <p:nvPr/>
        </p:nvGrpSpPr>
        <p:grpSpPr>
          <a:xfrm>
            <a:off x="1132115" y="1310005"/>
            <a:ext cx="7549770" cy="4284550"/>
            <a:chOff x="1542832" y="1180171"/>
            <a:chExt cx="8448956" cy="4474438"/>
          </a:xfrm>
        </p:grpSpPr>
        <p:pic>
          <p:nvPicPr>
            <p:cNvPr id="13" name="Imagen 7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2832" y="1938473"/>
              <a:ext cx="8448956" cy="3716136"/>
            </a:xfrm>
            <a:prstGeom prst="rect">
              <a:avLst/>
            </a:prstGeom>
            <a:noFill/>
          </p:spPr>
        </p:pic>
        <p:sp>
          <p:nvSpPr>
            <p:cNvPr id="15" name="Rectángulo 3"/>
            <p:cNvSpPr/>
            <p:nvPr/>
          </p:nvSpPr>
          <p:spPr>
            <a:xfrm>
              <a:off x="3778500" y="1180171"/>
              <a:ext cx="4572000" cy="5062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17170" marR="248920" algn="just">
                <a:lnSpc>
                  <a:spcPct val="150000"/>
                </a:lnSpc>
                <a:spcAft>
                  <a:spcPts val="0"/>
                </a:spcAft>
              </a:pPr>
              <a:r>
                <a:rPr lang="ca-ES" sz="2000" dirty="0" smtClean="0">
                  <a:ea typeface="Arial" panose="020B0604020202020204" pitchFamily="34" charset="0"/>
                </a:rPr>
                <a:t>Duració atenció: 8 -12 setmanes</a:t>
              </a:r>
              <a:endParaRPr lang="ca-ES" sz="2000" dirty="0">
                <a:ea typeface="Arial" panose="020B0604020202020204" pitchFamily="34" charset="0"/>
              </a:endParaRPr>
            </a:p>
          </p:txBody>
        </p:sp>
        <p:sp>
          <p:nvSpPr>
            <p:cNvPr id="16" name="Rectángulo 6"/>
            <p:cNvSpPr/>
            <p:nvPr/>
          </p:nvSpPr>
          <p:spPr>
            <a:xfrm>
              <a:off x="7039622" y="2558112"/>
              <a:ext cx="2621756" cy="22863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dirty="0" smtClean="0">
                  <a:solidFill>
                    <a:srgbClr val="C00000"/>
                  </a:solidFill>
                </a:rPr>
                <a:t>Seguiment Post-crisi</a:t>
              </a:r>
              <a:endParaRPr lang="ca-ES" dirty="0">
                <a:solidFill>
                  <a:srgbClr val="C00000"/>
                </a:solidFill>
              </a:endParaRPr>
            </a:p>
          </p:txBody>
        </p:sp>
        <p:sp>
          <p:nvSpPr>
            <p:cNvPr id="17" name="Rectángulo 10"/>
            <p:cNvSpPr/>
            <p:nvPr/>
          </p:nvSpPr>
          <p:spPr>
            <a:xfrm>
              <a:off x="2132899" y="2518547"/>
              <a:ext cx="2548700" cy="3077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dirty="0" smtClean="0">
                  <a:solidFill>
                    <a:srgbClr val="C00000"/>
                  </a:solidFill>
                </a:rPr>
                <a:t>Atenció crisi</a:t>
              </a:r>
              <a:endParaRPr lang="ca-E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9" name="Imagen 5" descr="Logotip DS">
            <a:extLst>
              <a:ext uri="{FF2B5EF4-FFF2-40B4-BE49-F238E27FC236}">
                <a16:creationId xmlns:a16="http://schemas.microsoft.com/office/drawing/2014/main" id="{82463C32-AEB4-1543-829B-4A0598A19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44538" y="346480"/>
            <a:ext cx="60580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4000" b="1" dirty="0" smtClean="0">
                <a:solidFill>
                  <a:srgbClr val="88B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Diagrama d’intervenció</a:t>
            </a:r>
            <a:endParaRPr lang="ca-ES" sz="4000" dirty="0"/>
          </a:p>
        </p:txBody>
      </p:sp>
      <p:sp>
        <p:nvSpPr>
          <p:cNvPr id="9" name="Rectangle 8"/>
          <p:cNvSpPr/>
          <p:nvPr/>
        </p:nvSpPr>
        <p:spPr>
          <a:xfrm>
            <a:off x="9108089" y="2563117"/>
            <a:ext cx="2467049" cy="369332"/>
          </a:xfrm>
          <a:prstGeom prst="rect">
            <a:avLst/>
          </a:prstGeom>
          <a:solidFill>
            <a:srgbClr val="304E58"/>
          </a:solidFill>
          <a:ln>
            <a:solidFill>
              <a:srgbClr val="61616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sz="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a-ES" b="1" dirty="0" smtClean="0">
                <a:solidFill>
                  <a:schemeClr val="bg1"/>
                </a:solidFill>
                <a:ea typeface="ＭＳ Ｐゴシック" charset="0"/>
                <a:cs typeface="Arial" pitchFamily="34" charset="0"/>
              </a:rPr>
              <a:t>Atenció ràpida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08088" y="3084849"/>
            <a:ext cx="2467049" cy="369332"/>
          </a:xfrm>
          <a:prstGeom prst="rect">
            <a:avLst/>
          </a:prstGeom>
          <a:solidFill>
            <a:srgbClr val="304E58"/>
          </a:solidFill>
          <a:ln>
            <a:solidFill>
              <a:srgbClr val="61616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b="1" dirty="0" smtClean="0">
                <a:solidFill>
                  <a:schemeClr val="bg1"/>
                </a:solidFill>
                <a:ea typeface="ＭＳ Ｐゴシック" charset="0"/>
                <a:cs typeface="Arial" pitchFamily="34" charset="0"/>
              </a:rPr>
              <a:t>Tractament intensiu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08089" y="3624388"/>
            <a:ext cx="2467049" cy="646331"/>
          </a:xfrm>
          <a:prstGeom prst="rect">
            <a:avLst/>
          </a:prstGeom>
          <a:solidFill>
            <a:srgbClr val="304E58"/>
          </a:solidFill>
          <a:ln>
            <a:solidFill>
              <a:srgbClr val="61616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sz="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a-ES" b="1" dirty="0" smtClean="0">
                <a:solidFill>
                  <a:schemeClr val="bg1"/>
                </a:solidFill>
                <a:ea typeface="ＭＳ Ｐゴシック" charset="0"/>
                <a:cs typeface="Arial" pitchFamily="34" charset="0"/>
              </a:rPr>
              <a:t>Procediments terapèutics específics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8087" y="4440926"/>
            <a:ext cx="2467049" cy="646331"/>
          </a:xfrm>
          <a:prstGeom prst="rect">
            <a:avLst/>
          </a:prstGeom>
          <a:solidFill>
            <a:srgbClr val="304E58"/>
          </a:solidFill>
          <a:ln>
            <a:solidFill>
              <a:srgbClr val="61616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b="1" dirty="0" smtClean="0">
                <a:solidFill>
                  <a:schemeClr val="bg1"/>
                </a:solidFill>
                <a:ea typeface="ＭＳ Ｐゴシック" charset="0"/>
                <a:cs typeface="Arial" pitchFamily="34" charset="0"/>
              </a:rPr>
              <a:t>Intervenció acotada </a:t>
            </a:r>
          </a:p>
          <a:p>
            <a:pPr algn="ctr"/>
            <a:r>
              <a:rPr lang="ca-ES" b="1" dirty="0">
                <a:solidFill>
                  <a:schemeClr val="bg1"/>
                </a:solidFill>
                <a:ea typeface="ＭＳ Ｐゴシック" charset="0"/>
                <a:cs typeface="Arial" pitchFamily="34" charset="0"/>
              </a:rPr>
              <a:t>e</a:t>
            </a:r>
            <a:r>
              <a:rPr lang="ca-ES" b="1" dirty="0" smtClean="0">
                <a:solidFill>
                  <a:schemeClr val="bg1"/>
                </a:solidFill>
                <a:ea typeface="ＭＳ Ｐゴシック" charset="0"/>
                <a:cs typeface="Arial" pitchFamily="34" charset="0"/>
              </a:rPr>
              <a:t>n el temps</a:t>
            </a:r>
            <a:endParaRPr lang="ca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1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40"/>
          <p:cNvSpPr txBox="1"/>
          <p:nvPr/>
        </p:nvSpPr>
        <p:spPr>
          <a:xfrm>
            <a:off x="609600" y="1056351"/>
            <a:ext cx="109728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200" dirty="0" smtClean="0"/>
              <a:t>Desplegament territorial progressiu en la totalitat de CSMIJ de Catalunya, segons els següents criteris de priorització:</a:t>
            </a:r>
          </a:p>
          <a:p>
            <a:endParaRPr lang="ca-ES" sz="1000" dirty="0" smtClean="0"/>
          </a:p>
          <a:p>
            <a:pPr marL="342900" indent="-342900">
              <a:buClr>
                <a:srgbClr val="88BABF"/>
              </a:buClr>
              <a:buFont typeface="Wingdings" panose="05000000000000000000" pitchFamily="2" charset="2"/>
              <a:buChar char="ü"/>
            </a:pPr>
            <a:r>
              <a:rPr lang="ca-ES" sz="2000" dirty="0"/>
              <a:t>Disponibilitat de llits d’hospitalització infantil i juvenil per CSMIJ de </a:t>
            </a:r>
            <a:r>
              <a:rPr lang="ca-ES" sz="2000" dirty="0" smtClean="0"/>
              <a:t>referència</a:t>
            </a:r>
          </a:p>
          <a:p>
            <a:pPr marL="342900" indent="-342900">
              <a:buClr>
                <a:srgbClr val="88BABF"/>
              </a:buClr>
              <a:buFont typeface="Wingdings" panose="05000000000000000000" pitchFamily="2" charset="2"/>
              <a:buChar char="ü"/>
            </a:pPr>
            <a:r>
              <a:rPr lang="ca-ES" sz="2000" dirty="0"/>
              <a:t>Número de primeres visites de cada CSMIJ</a:t>
            </a:r>
          </a:p>
          <a:p>
            <a:pPr marL="342900" indent="-342900">
              <a:buClr>
                <a:srgbClr val="88BABF"/>
              </a:buClr>
              <a:buFont typeface="Wingdings" panose="05000000000000000000" pitchFamily="2" charset="2"/>
              <a:buChar char="ü"/>
            </a:pPr>
            <a:r>
              <a:rPr lang="ca-ES" sz="2000" dirty="0"/>
              <a:t>Diagnòstics prevalent a l’alta de les urgències hospitalàries assignades al CSMIJ de referència</a:t>
            </a:r>
          </a:p>
          <a:p>
            <a:pPr marL="342900" indent="-342900">
              <a:buClr>
                <a:srgbClr val="88BABF"/>
              </a:buClr>
              <a:buFont typeface="Wingdings" panose="05000000000000000000" pitchFamily="2" charset="2"/>
              <a:buChar char="ü"/>
            </a:pPr>
            <a:r>
              <a:rPr lang="ca-ES" sz="2000" dirty="0"/>
              <a:t>Indicador socioeconòmic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2472" y="3416892"/>
            <a:ext cx="1572061" cy="646331"/>
          </a:xfrm>
          <a:prstGeom prst="rect">
            <a:avLst/>
          </a:prstGeom>
          <a:solidFill>
            <a:srgbClr val="88BABF"/>
          </a:solidFill>
          <a:ln>
            <a:solidFill>
              <a:srgbClr val="88BAB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sz="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a-ES" b="1" dirty="0" smtClean="0">
                <a:solidFill>
                  <a:schemeClr val="bg1"/>
                </a:solidFill>
                <a:ea typeface="ＭＳ Ｐゴシック" charset="0"/>
                <a:cs typeface="Arial" pitchFamily="34" charset="0"/>
              </a:rPr>
              <a:t>Primer semestre 2022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9687" y="3325449"/>
            <a:ext cx="8220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000" dirty="0" smtClean="0"/>
              <a:t>Implementació en 12 </a:t>
            </a:r>
            <a:r>
              <a:rPr lang="ca-ES" sz="2000" dirty="0"/>
              <a:t>CSMIJ </a:t>
            </a:r>
            <a:r>
              <a:rPr lang="ca-ES" sz="2000" dirty="0" smtClean="0"/>
              <a:t>(</a:t>
            </a:r>
            <a:r>
              <a:rPr lang="ca-ES" sz="2000" dirty="0"/>
              <a:t>5</a:t>
            </a:r>
            <a:r>
              <a:rPr lang="ca-ES" sz="2000" dirty="0" smtClean="0"/>
              <a:t> durant el mes de maig</a:t>
            </a:r>
            <a:r>
              <a:rPr lang="ca-ES" sz="2000" dirty="0"/>
              <a:t>, </a:t>
            </a:r>
            <a:r>
              <a:rPr lang="ca-ES" sz="2000" dirty="0" smtClean="0"/>
              <a:t>7 fins a finals </a:t>
            </a:r>
            <a:r>
              <a:rPr lang="ca-ES" sz="2000" dirty="0"/>
              <a:t>de juny</a:t>
            </a:r>
            <a:r>
              <a:rPr lang="ca-ES" sz="2000" dirty="0" smtClean="0"/>
              <a:t>)</a:t>
            </a:r>
          </a:p>
          <a:p>
            <a:endParaRPr lang="ca-ES" sz="2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1828502" y="4888037"/>
            <a:ext cx="1572061" cy="646331"/>
          </a:xfrm>
          <a:prstGeom prst="rect">
            <a:avLst/>
          </a:prstGeom>
          <a:solidFill>
            <a:srgbClr val="88BABF"/>
          </a:solidFill>
          <a:ln>
            <a:solidFill>
              <a:srgbClr val="88BAB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sz="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a-ES" b="1" dirty="0" smtClean="0">
                <a:solidFill>
                  <a:schemeClr val="bg1"/>
                </a:solidFill>
                <a:ea typeface="ＭＳ Ｐゴシック" charset="0"/>
                <a:cs typeface="Arial" pitchFamily="34" charset="0"/>
              </a:rPr>
              <a:t>Segon semestre 2022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67797" y="5034200"/>
            <a:ext cx="6646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000" dirty="0" smtClean="0"/>
              <a:t>Incorporació del programa a 14 CSMIJ</a:t>
            </a:r>
          </a:p>
        </p:txBody>
      </p:sp>
      <p:sp>
        <p:nvSpPr>
          <p:cNvPr id="9" name="Rectangle 8"/>
          <p:cNvSpPr/>
          <p:nvPr/>
        </p:nvSpPr>
        <p:spPr>
          <a:xfrm>
            <a:off x="1828502" y="5736902"/>
            <a:ext cx="1572061" cy="369332"/>
          </a:xfrm>
          <a:prstGeom prst="rect">
            <a:avLst/>
          </a:prstGeom>
          <a:solidFill>
            <a:srgbClr val="88BABF"/>
          </a:solidFill>
          <a:ln>
            <a:solidFill>
              <a:srgbClr val="88BAB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a-ES" sz="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ca-ES" b="1" dirty="0" smtClean="0">
                <a:solidFill>
                  <a:schemeClr val="bg1"/>
                </a:solidFill>
                <a:ea typeface="ＭＳ Ｐゴシック" charset="0"/>
                <a:cs typeface="Arial" pitchFamily="34" charset="0"/>
              </a:rPr>
              <a:t>Any 2023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67797" y="5721513"/>
            <a:ext cx="7963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000" dirty="0" smtClean="0"/>
              <a:t>Finalització del desplegament territorial en els 26 CSMIJ de Catalunya</a:t>
            </a:r>
            <a:endParaRPr lang="ca-ES" sz="5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544538" y="346480"/>
            <a:ext cx="6287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4000" b="1" dirty="0" smtClean="0">
                <a:solidFill>
                  <a:srgbClr val="88B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Desplegament 2022-2023</a:t>
            </a:r>
            <a:endParaRPr lang="ca-ES" sz="4000" dirty="0"/>
          </a:p>
        </p:txBody>
      </p:sp>
      <p:sp>
        <p:nvSpPr>
          <p:cNvPr id="12" name="Rectangle 11"/>
          <p:cNvSpPr/>
          <p:nvPr/>
        </p:nvSpPr>
        <p:spPr>
          <a:xfrm>
            <a:off x="2749688" y="3629855"/>
            <a:ext cx="9310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88BABF"/>
              </a:buClr>
            </a:pPr>
            <a:r>
              <a:rPr lang="ca-ES" sz="2000" dirty="0" smtClean="0"/>
              <a:t>CSMIJ Sabadell, CSMIJ Badalona II, CSMIJ Lleida, CSMIJ Cornellà, CSMIJ Amposta</a:t>
            </a:r>
          </a:p>
          <a:p>
            <a:pPr>
              <a:buClr>
                <a:srgbClr val="5B9BD5"/>
              </a:buClr>
            </a:pPr>
            <a:r>
              <a:rPr lang="ca-ES" sz="2000" dirty="0"/>
              <a:t>CSMIJ </a:t>
            </a:r>
            <a:r>
              <a:rPr lang="ca-ES" sz="2000" dirty="0" smtClean="0"/>
              <a:t>L’Hospitalet, CSMIJ Sant Martí, CSMIJ Sta. Coloma Gramenet, CSMIJ Alt Empordà,</a:t>
            </a:r>
          </a:p>
          <a:p>
            <a:pPr>
              <a:buClr>
                <a:srgbClr val="5B9BD5"/>
              </a:buClr>
            </a:pPr>
            <a:r>
              <a:rPr lang="ca-ES" sz="2000" dirty="0" smtClean="0"/>
              <a:t>CSMIJ Sants-Montjuïc, CSMIJ Bages, CSMIJ Vendrell</a:t>
            </a:r>
            <a:endParaRPr lang="ca-ES" sz="2000" dirty="0"/>
          </a:p>
        </p:txBody>
      </p:sp>
      <p:pic>
        <p:nvPicPr>
          <p:cNvPr id="13" name="Imagen 5" descr="Logotip DS">
            <a:extLst>
              <a:ext uri="{FF2B5EF4-FFF2-40B4-BE49-F238E27FC236}">
                <a16:creationId xmlns:a16="http://schemas.microsoft.com/office/drawing/2014/main" id="{82463C32-AEB4-1543-829B-4A0598A1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7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 3"/>
          <p:cNvGrpSpPr/>
          <p:nvPr/>
        </p:nvGrpSpPr>
        <p:grpSpPr>
          <a:xfrm>
            <a:off x="782499" y="1430680"/>
            <a:ext cx="9846790" cy="416889"/>
            <a:chOff x="636407" y="1477655"/>
            <a:chExt cx="11410021" cy="416889"/>
          </a:xfrm>
        </p:grpSpPr>
        <p:sp>
          <p:nvSpPr>
            <p:cNvPr id="5" name="Rectangle 42">
              <a:extLst>
                <a:ext uri="{FF2B5EF4-FFF2-40B4-BE49-F238E27FC236}">
                  <a16:creationId xmlns:a16="http://schemas.microsoft.com/office/drawing/2014/main" id="{C667F31F-AB37-5A49-8428-6BC578DBB10D}"/>
                </a:ext>
              </a:extLst>
            </p:cNvPr>
            <p:cNvSpPr/>
            <p:nvPr/>
          </p:nvSpPr>
          <p:spPr>
            <a:xfrm>
              <a:off x="636407" y="1477655"/>
              <a:ext cx="3625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ca-ES" sz="2000" b="1" dirty="0">
                  <a:solidFill>
                    <a:schemeClr val="accent5"/>
                  </a:solidFill>
                  <a:latin typeface="+mj-lt"/>
                  <a:ea typeface="ＭＳ Ｐゴシック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" name="CuadroTexto 40"/>
            <p:cNvSpPr txBox="1"/>
            <p:nvPr/>
          </p:nvSpPr>
          <p:spPr>
            <a:xfrm>
              <a:off x="998989" y="1494434"/>
              <a:ext cx="110474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/>
                <a:t>Formació professionals de l’Atenció Primària especialitzada (CSMIJ, CSMA, CAS)</a:t>
              </a:r>
            </a:p>
          </p:txBody>
        </p:sp>
      </p:grpSp>
      <p:grpSp>
        <p:nvGrpSpPr>
          <p:cNvPr id="7" name="Agrupa 6"/>
          <p:cNvGrpSpPr/>
          <p:nvPr/>
        </p:nvGrpSpPr>
        <p:grpSpPr>
          <a:xfrm>
            <a:off x="807527" y="1918816"/>
            <a:ext cx="10809315" cy="416889"/>
            <a:chOff x="669656" y="1477655"/>
            <a:chExt cx="11376772" cy="416889"/>
          </a:xfrm>
        </p:grpSpPr>
        <p:sp>
          <p:nvSpPr>
            <p:cNvPr id="8" name="Rectangle 42">
              <a:extLst>
                <a:ext uri="{FF2B5EF4-FFF2-40B4-BE49-F238E27FC236}">
                  <a16:creationId xmlns:a16="http://schemas.microsoft.com/office/drawing/2014/main" id="{C667F31F-AB37-5A49-8428-6BC578DBB10D}"/>
                </a:ext>
              </a:extLst>
            </p:cNvPr>
            <p:cNvSpPr/>
            <p:nvPr/>
          </p:nvSpPr>
          <p:spPr>
            <a:xfrm>
              <a:off x="669656" y="1477655"/>
              <a:ext cx="329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ca-ES" sz="2000" b="1" dirty="0" smtClean="0">
                  <a:solidFill>
                    <a:schemeClr val="accent5"/>
                  </a:solidFill>
                  <a:latin typeface="+mj-lt"/>
                  <a:ea typeface="ＭＳ Ｐゴシック" charset="0"/>
                  <a:cs typeface="Arial" pitchFamily="34" charset="0"/>
                </a:rPr>
                <a:t>2</a:t>
              </a:r>
              <a:endParaRPr lang="ca-ES" sz="2000" b="1" dirty="0">
                <a:solidFill>
                  <a:schemeClr val="accent5"/>
                </a:solidFill>
                <a:latin typeface="+mj-lt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9" name="CuadroTexto 40"/>
            <p:cNvSpPr txBox="1"/>
            <p:nvPr/>
          </p:nvSpPr>
          <p:spPr>
            <a:xfrm>
              <a:off x="998989" y="1494434"/>
              <a:ext cx="110474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/>
                <a:t>Augment de places d’Hospitalització parcial (Hospital de Dia Adolescents i Adults)</a:t>
              </a:r>
              <a:endParaRPr lang="ca-ES" sz="2000" dirty="0"/>
            </a:p>
          </p:txBody>
        </p:sp>
      </p:grpSp>
      <p:grpSp>
        <p:nvGrpSpPr>
          <p:cNvPr id="10" name="Agrupa 9"/>
          <p:cNvGrpSpPr/>
          <p:nvPr/>
        </p:nvGrpSpPr>
        <p:grpSpPr>
          <a:xfrm>
            <a:off x="821854" y="2946756"/>
            <a:ext cx="10809315" cy="724665"/>
            <a:chOff x="669656" y="1477655"/>
            <a:chExt cx="11376772" cy="724665"/>
          </a:xfrm>
        </p:grpSpPr>
        <p:sp>
          <p:nvSpPr>
            <p:cNvPr id="11" name="Rectangle 42">
              <a:extLst>
                <a:ext uri="{FF2B5EF4-FFF2-40B4-BE49-F238E27FC236}">
                  <a16:creationId xmlns:a16="http://schemas.microsoft.com/office/drawing/2014/main" id="{C667F31F-AB37-5A49-8428-6BC578DBB10D}"/>
                </a:ext>
              </a:extLst>
            </p:cNvPr>
            <p:cNvSpPr/>
            <p:nvPr/>
          </p:nvSpPr>
          <p:spPr>
            <a:xfrm>
              <a:off x="669656" y="1477655"/>
              <a:ext cx="329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ca-ES" sz="2000" b="1" dirty="0" smtClean="0">
                  <a:solidFill>
                    <a:schemeClr val="accent5"/>
                  </a:solidFill>
                  <a:latin typeface="+mj-lt"/>
                  <a:ea typeface="ＭＳ Ｐゴシック" charset="0"/>
                  <a:cs typeface="Arial" pitchFamily="34" charset="0"/>
                </a:rPr>
                <a:t>4</a:t>
              </a:r>
              <a:endParaRPr lang="ca-ES" sz="2000" b="1" dirty="0">
                <a:solidFill>
                  <a:schemeClr val="accent5"/>
                </a:solidFill>
                <a:latin typeface="+mj-lt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2" name="CuadroTexto 40"/>
            <p:cNvSpPr txBox="1"/>
            <p:nvPr/>
          </p:nvSpPr>
          <p:spPr>
            <a:xfrm>
              <a:off x="998989" y="1494434"/>
              <a:ext cx="11047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/>
                <a:t>Dimensionar necessitats d’hospitalització especialitzada </a:t>
              </a:r>
              <a:endParaRPr lang="ca-ES" sz="2000" dirty="0"/>
            </a:p>
            <a:p>
              <a:endParaRPr lang="ca-ES" sz="2000" dirty="0"/>
            </a:p>
          </p:txBody>
        </p:sp>
      </p:grpSp>
      <p:pic>
        <p:nvPicPr>
          <p:cNvPr id="13" name="Imat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28031">
            <a:off x="8967445" y="2711175"/>
            <a:ext cx="2476237" cy="345456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3856591767"/>
              </p:ext>
            </p:extLst>
          </p:nvPr>
        </p:nvGraphicFramePr>
        <p:xfrm>
          <a:off x="2436757" y="3586112"/>
          <a:ext cx="5186363" cy="261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Agrupa 14"/>
          <p:cNvGrpSpPr/>
          <p:nvPr/>
        </p:nvGrpSpPr>
        <p:grpSpPr>
          <a:xfrm>
            <a:off x="821854" y="2431793"/>
            <a:ext cx="10809315" cy="724665"/>
            <a:chOff x="669656" y="1477655"/>
            <a:chExt cx="11376772" cy="724665"/>
          </a:xfrm>
        </p:grpSpPr>
        <p:sp>
          <p:nvSpPr>
            <p:cNvPr id="16" name="Rectangle 42">
              <a:extLst>
                <a:ext uri="{FF2B5EF4-FFF2-40B4-BE49-F238E27FC236}">
                  <a16:creationId xmlns:a16="http://schemas.microsoft.com/office/drawing/2014/main" id="{C667F31F-AB37-5A49-8428-6BC578DBB10D}"/>
                </a:ext>
              </a:extLst>
            </p:cNvPr>
            <p:cNvSpPr/>
            <p:nvPr/>
          </p:nvSpPr>
          <p:spPr>
            <a:xfrm>
              <a:off x="669656" y="1477655"/>
              <a:ext cx="3293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ca-ES" sz="2000" b="1" dirty="0" smtClean="0">
                  <a:solidFill>
                    <a:schemeClr val="accent5"/>
                  </a:solidFill>
                  <a:latin typeface="+mj-lt"/>
                  <a:ea typeface="ＭＳ Ｐゴシック" charset="0"/>
                  <a:cs typeface="Arial" pitchFamily="34" charset="0"/>
                </a:rPr>
                <a:t>3</a:t>
              </a:r>
              <a:endParaRPr lang="ca-ES" sz="2000" b="1" dirty="0">
                <a:solidFill>
                  <a:schemeClr val="accent5"/>
                </a:solidFill>
                <a:latin typeface="+mj-lt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7" name="CuadroTexto 40"/>
            <p:cNvSpPr txBox="1"/>
            <p:nvPr/>
          </p:nvSpPr>
          <p:spPr>
            <a:xfrm>
              <a:off x="998989" y="1494434"/>
              <a:ext cx="11047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000" dirty="0" smtClean="0"/>
                <a:t>Enfortiment de les UTCA</a:t>
              </a:r>
              <a:endParaRPr lang="ca-ES" sz="2000" dirty="0"/>
            </a:p>
            <a:p>
              <a:endParaRPr lang="ca-ES" sz="2000" dirty="0"/>
            </a:p>
          </p:txBody>
        </p:sp>
      </p:grpSp>
      <p:sp>
        <p:nvSpPr>
          <p:cNvPr id="18" name="Títol 1"/>
          <p:cNvSpPr txBox="1">
            <a:spLocks/>
          </p:cNvSpPr>
          <p:nvPr/>
        </p:nvSpPr>
        <p:spPr>
          <a:xfrm>
            <a:off x="1461512" y="197768"/>
            <a:ext cx="9243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dirty="0" smtClean="0">
                <a:solidFill>
                  <a:schemeClr val="accent1"/>
                </a:solidFill>
              </a:rPr>
              <a:t>S/</a:t>
            </a:r>
            <a:endParaRPr lang="ca-ES" dirty="0"/>
          </a:p>
        </p:txBody>
      </p:sp>
      <p:sp>
        <p:nvSpPr>
          <p:cNvPr id="19" name="CuadroTexto 36">
            <a:extLst>
              <a:ext uri="{FF2B5EF4-FFF2-40B4-BE49-F238E27FC236}">
                <a16:creationId xmlns:a16="http://schemas.microsoft.com/office/drawing/2014/main" id="{17E102C2-509B-40BC-9D8F-1E6D71BC1FD6}"/>
              </a:ext>
            </a:extLst>
          </p:cNvPr>
          <p:cNvSpPr txBox="1"/>
          <p:nvPr/>
        </p:nvSpPr>
        <p:spPr>
          <a:xfrm>
            <a:off x="2036030" y="130379"/>
            <a:ext cx="9411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Millora de l’atenció als TCA</a:t>
            </a:r>
            <a:endParaRPr lang="ca-ES" sz="4400" dirty="0">
              <a:solidFill>
                <a:srgbClr val="616161"/>
              </a:solidFill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5" descr="Logotip DS">
            <a:extLst>
              <a:ext uri="{FF2B5EF4-FFF2-40B4-BE49-F238E27FC236}">
                <a16:creationId xmlns:a16="http://schemas.microsoft.com/office/drawing/2014/main" id="{82463C32-AEB4-1543-829B-4A0598A19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4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23"/>
          <p:cNvGrpSpPr/>
          <p:nvPr/>
        </p:nvGrpSpPr>
        <p:grpSpPr>
          <a:xfrm>
            <a:off x="8224196" y="6225322"/>
            <a:ext cx="3732430" cy="632678"/>
            <a:chOff x="6668219" y="5688141"/>
            <a:chExt cx="5288407" cy="1140951"/>
          </a:xfrm>
        </p:grpSpPr>
        <p:pic>
          <p:nvPicPr>
            <p:cNvPr id="11" name="Picture 4" descr="logo departament de salut - Centro Médico Meisa">
              <a:extLst>
                <a:ext uri="{FF2B5EF4-FFF2-40B4-BE49-F238E27FC236}">
                  <a16:creationId xmlns:a16="http://schemas.microsoft.com/office/drawing/2014/main" id="{575C2F7E-60A3-8B42-A96D-030FEAF98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2685" y="5857210"/>
              <a:ext cx="2783941" cy="802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COVID-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219" y="5688141"/>
              <a:ext cx="2403979" cy="1140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35E63C0B-09F3-8F42-8BEC-DA839A50FFF4}"/>
              </a:ext>
            </a:extLst>
          </p:cNvPr>
          <p:cNvCxnSpPr>
            <a:cxnSpLocks/>
          </p:cNvCxnSpPr>
          <p:nvPr/>
        </p:nvCxnSpPr>
        <p:spPr>
          <a:xfrm>
            <a:off x="284772" y="716196"/>
            <a:ext cx="1167185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09600" y="160486"/>
            <a:ext cx="10972800" cy="428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altLang="ca-ES" sz="2400" b="1" dirty="0" smtClean="0">
                <a:solidFill>
                  <a:srgbClr val="5B9BD5"/>
                </a:solidFill>
                <a:latin typeface="Calibri" panose="020F0502020204030204"/>
                <a:ea typeface="ＭＳ Ｐゴシック" charset="0"/>
                <a:cs typeface="Arial" pitchFamily="34" charset="0"/>
              </a:rPr>
              <a:t>RECONVERSIÓ LLARGA ESTADA PSIQUIÀTRICA</a:t>
            </a:r>
            <a:endParaRPr kumimoji="0" lang="ca-ES" altLang="ca-ES" sz="24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Arial" pitchFamily="34" charset="0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537712" y="1403794"/>
            <a:ext cx="11044688" cy="508013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ca-ES" sz="2000" dirty="0"/>
              <a:t>Marc internacional: Recomanacions tancament llarga estada hospitalària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a-ES" sz="2000" i="1" dirty="0"/>
              <a:t>La Convenció sobre els Drets de les Persones amb Discapacitat </a:t>
            </a:r>
            <a:r>
              <a:rPr lang="ca-ES" sz="2000" dirty="0"/>
              <a:t>(ONU, 2006)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ca-ES" sz="2000" i="1" dirty="0"/>
              <a:t>“</a:t>
            </a:r>
            <a:r>
              <a:rPr lang="ca-ES" sz="2000" i="1" dirty="0" err="1"/>
              <a:t>Guidance</a:t>
            </a:r>
            <a:r>
              <a:rPr lang="ca-ES" sz="2000" i="1" dirty="0"/>
              <a:t> document on Mental Health, </a:t>
            </a:r>
            <a:r>
              <a:rPr lang="ca-ES" sz="2000" i="1" dirty="0" err="1"/>
              <a:t>Human</a:t>
            </a:r>
            <a:r>
              <a:rPr lang="ca-ES" sz="2000" i="1" dirty="0"/>
              <a:t> </a:t>
            </a:r>
            <a:r>
              <a:rPr lang="ca-ES" sz="2000" i="1" dirty="0" err="1"/>
              <a:t>Rights</a:t>
            </a:r>
            <a:r>
              <a:rPr lang="ca-ES" sz="2000" i="1" dirty="0"/>
              <a:t> </a:t>
            </a:r>
            <a:r>
              <a:rPr lang="ca-ES" sz="2000" i="1" dirty="0" err="1"/>
              <a:t>and</a:t>
            </a:r>
            <a:r>
              <a:rPr lang="ca-ES" sz="2000" i="1" dirty="0"/>
              <a:t> </a:t>
            </a:r>
            <a:r>
              <a:rPr lang="ca-ES" sz="2000" i="1" dirty="0" err="1"/>
              <a:t>Legislation</a:t>
            </a:r>
            <a:r>
              <a:rPr lang="ca-ES" sz="2000" i="1" dirty="0"/>
              <a:t>” </a:t>
            </a:r>
            <a:r>
              <a:rPr lang="ca-ES" sz="2000" dirty="0"/>
              <a:t>(WHO. Pendent d’aprovar)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i="1" dirty="0"/>
              <a:t>Transition from Institutional Care to Community-Based Services in 27 EU Member States: Final report</a:t>
            </a:r>
            <a:r>
              <a:rPr lang="en-US" sz="2000" dirty="0"/>
              <a:t>. (</a:t>
            </a:r>
            <a:r>
              <a:rPr lang="en-US" sz="2000" dirty="0" err="1"/>
              <a:t>Šiška</a:t>
            </a:r>
            <a:r>
              <a:rPr lang="en-US" sz="2000" dirty="0"/>
              <a:t>, J. &amp; Beadle-Brown, J. (2020). Research report for the European Expert Group on Transition from Institutional to Community-based Care.</a:t>
            </a:r>
          </a:p>
          <a:p>
            <a:pPr marL="457200" lvl="1" indent="0" algn="just">
              <a:lnSpc>
                <a:spcPct val="150000"/>
              </a:lnSpc>
              <a:buNone/>
            </a:pPr>
            <a:endParaRPr lang="ca-ES" sz="2000" dirty="0"/>
          </a:p>
          <a:p>
            <a:pPr algn="just"/>
            <a:r>
              <a:rPr lang="ca-ES" sz="2000" dirty="0"/>
              <a:t>Taxa de llits més alt Europa occidental:</a:t>
            </a:r>
          </a:p>
          <a:p>
            <a:pPr lvl="1" algn="just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ca-ES" sz="2000" b="1" dirty="0">
                <a:solidFill>
                  <a:srgbClr val="002060"/>
                </a:solidFill>
              </a:rPr>
              <a:t>2090 llits contractats de </a:t>
            </a:r>
            <a:r>
              <a:rPr lang="ca-ES" sz="2000" b="1" dirty="0" err="1">
                <a:solidFill>
                  <a:srgbClr val="002060"/>
                </a:solidFill>
              </a:rPr>
              <a:t>MiLLE</a:t>
            </a:r>
            <a:r>
              <a:rPr lang="ca-ES" sz="2000" b="1" dirty="0">
                <a:solidFill>
                  <a:srgbClr val="002060"/>
                </a:solidFill>
              </a:rPr>
              <a:t>. Taxa 23,9 llits per 100.000 habitants.</a:t>
            </a:r>
          </a:p>
          <a:p>
            <a:pPr algn="just">
              <a:lnSpc>
                <a:spcPct val="150000"/>
              </a:lnSpc>
            </a:pPr>
            <a:endParaRPr lang="ca-E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1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">
            <a:extLst>
              <a:ext uri="{FF2B5EF4-FFF2-40B4-BE49-F238E27FC236}">
                <a16:creationId xmlns:a16="http://schemas.microsoft.com/office/drawing/2014/main" id="{2A23B5E4-0E9B-E741-A420-29C048ED7796}"/>
              </a:ext>
            </a:extLst>
          </p:cNvPr>
          <p:cNvSpPr/>
          <p:nvPr/>
        </p:nvSpPr>
        <p:spPr>
          <a:xfrm>
            <a:off x="291774" y="154433"/>
            <a:ext cx="116578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pitchFamily="34" charset="0"/>
              </a:rPr>
              <a:t>EL PROCÉS DE RECONVERSIÓ DE LA LLARGA ESTADA PSIQUIÀTRICA </a:t>
            </a:r>
            <a:endParaRPr kumimoji="0" lang="ca-E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Arial" pitchFamily="34" charset="0"/>
            </a:endParaRPr>
          </a:p>
        </p:txBody>
      </p:sp>
      <p:cxnSp>
        <p:nvCxnSpPr>
          <p:cNvPr id="60" name="Straight Connector 17">
            <a:extLst>
              <a:ext uri="{FF2B5EF4-FFF2-40B4-BE49-F238E27FC236}">
                <a16:creationId xmlns:a16="http://schemas.microsoft.com/office/drawing/2014/main" id="{35E63C0B-09F3-8F42-8BEC-DA839A50FFF4}"/>
              </a:ext>
            </a:extLst>
          </p:cNvPr>
          <p:cNvCxnSpPr>
            <a:cxnSpLocks/>
          </p:cNvCxnSpPr>
          <p:nvPr/>
        </p:nvCxnSpPr>
        <p:spPr>
          <a:xfrm>
            <a:off x="284772" y="716196"/>
            <a:ext cx="1167185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o 23"/>
          <p:cNvGrpSpPr/>
          <p:nvPr/>
        </p:nvGrpSpPr>
        <p:grpSpPr>
          <a:xfrm>
            <a:off x="7272274" y="6041519"/>
            <a:ext cx="4684352" cy="816481"/>
            <a:chOff x="6668219" y="5688141"/>
            <a:chExt cx="5288407" cy="1140951"/>
          </a:xfrm>
        </p:grpSpPr>
        <p:pic>
          <p:nvPicPr>
            <p:cNvPr id="26" name="Picture 4" descr="logo departament de salut - Centro Médico Meisa">
              <a:extLst>
                <a:ext uri="{FF2B5EF4-FFF2-40B4-BE49-F238E27FC236}">
                  <a16:creationId xmlns:a16="http://schemas.microsoft.com/office/drawing/2014/main" id="{575C2F7E-60A3-8B42-A96D-030FEAF98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2685" y="5857210"/>
              <a:ext cx="2783941" cy="802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COVID-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219" y="5688141"/>
              <a:ext cx="2403979" cy="1140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284772" y="958218"/>
            <a:ext cx="115655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reconversió se fonamenta en la transformació del funcionament dels recursos d'atenció a la salut mental actuals, per poder atendre en la comunitat a les persones amb condició de complexitat en salut mental, amb l’objectiu d’afavorir el seu procés de recuperació i el seu projecte de vida</a:t>
            </a:r>
            <a:endParaRPr kumimoji="0" lang="ca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Agrupa 5"/>
          <p:cNvGrpSpPr/>
          <p:nvPr/>
        </p:nvGrpSpPr>
        <p:grpSpPr>
          <a:xfrm>
            <a:off x="402009" y="2611675"/>
            <a:ext cx="5404431" cy="2247773"/>
            <a:chOff x="612321" y="1226948"/>
            <a:chExt cx="5404431" cy="2247773"/>
          </a:xfrm>
        </p:grpSpPr>
        <p:grpSp>
          <p:nvGrpSpPr>
            <p:cNvPr id="20" name="Grupo 1"/>
            <p:cNvGrpSpPr/>
            <p:nvPr/>
          </p:nvGrpSpPr>
          <p:grpSpPr>
            <a:xfrm>
              <a:off x="731520" y="1798449"/>
              <a:ext cx="5148072" cy="1676272"/>
              <a:chOff x="1837769" y="3556879"/>
              <a:chExt cx="3313089" cy="2511293"/>
            </a:xfrm>
          </p:grpSpPr>
          <p:sp>
            <p:nvSpPr>
              <p:cNvPr id="22" name="Forma libre 4"/>
              <p:cNvSpPr/>
              <p:nvPr/>
            </p:nvSpPr>
            <p:spPr>
              <a:xfrm>
                <a:off x="1837769" y="3556879"/>
                <a:ext cx="1062950" cy="2511293"/>
              </a:xfrm>
              <a:custGeom>
                <a:avLst/>
                <a:gdLst>
                  <a:gd name="connsiteX0" fmla="*/ 0 w 1062950"/>
                  <a:gd name="connsiteY0" fmla="*/ 106295 h 2511293"/>
                  <a:gd name="connsiteX1" fmla="*/ 106295 w 1062950"/>
                  <a:gd name="connsiteY1" fmla="*/ 0 h 2511293"/>
                  <a:gd name="connsiteX2" fmla="*/ 956655 w 1062950"/>
                  <a:gd name="connsiteY2" fmla="*/ 0 h 2511293"/>
                  <a:gd name="connsiteX3" fmla="*/ 1062950 w 1062950"/>
                  <a:gd name="connsiteY3" fmla="*/ 106295 h 2511293"/>
                  <a:gd name="connsiteX4" fmla="*/ 1062950 w 1062950"/>
                  <a:gd name="connsiteY4" fmla="*/ 2404998 h 2511293"/>
                  <a:gd name="connsiteX5" fmla="*/ 956655 w 1062950"/>
                  <a:gd name="connsiteY5" fmla="*/ 2511293 h 2511293"/>
                  <a:gd name="connsiteX6" fmla="*/ 106295 w 1062950"/>
                  <a:gd name="connsiteY6" fmla="*/ 2511293 h 2511293"/>
                  <a:gd name="connsiteX7" fmla="*/ 0 w 1062950"/>
                  <a:gd name="connsiteY7" fmla="*/ 2404998 h 2511293"/>
                  <a:gd name="connsiteX8" fmla="*/ 0 w 1062950"/>
                  <a:gd name="connsiteY8" fmla="*/ 106295 h 2511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2950" h="2511293">
                    <a:moveTo>
                      <a:pt x="0" y="106295"/>
                    </a:moveTo>
                    <a:cubicBezTo>
                      <a:pt x="0" y="47590"/>
                      <a:pt x="47590" y="0"/>
                      <a:pt x="106295" y="0"/>
                    </a:cubicBezTo>
                    <a:lnTo>
                      <a:pt x="956655" y="0"/>
                    </a:lnTo>
                    <a:cubicBezTo>
                      <a:pt x="1015360" y="0"/>
                      <a:pt x="1062950" y="47590"/>
                      <a:pt x="1062950" y="106295"/>
                    </a:cubicBezTo>
                    <a:lnTo>
                      <a:pt x="1062950" y="2404998"/>
                    </a:lnTo>
                    <a:cubicBezTo>
                      <a:pt x="1062950" y="2463703"/>
                      <a:pt x="1015360" y="2511293"/>
                      <a:pt x="956655" y="2511293"/>
                    </a:cubicBezTo>
                    <a:lnTo>
                      <a:pt x="106295" y="2511293"/>
                    </a:lnTo>
                    <a:cubicBezTo>
                      <a:pt x="47590" y="2511293"/>
                      <a:pt x="0" y="2463703"/>
                      <a:pt x="0" y="2404998"/>
                    </a:cubicBezTo>
                    <a:lnTo>
                      <a:pt x="0" y="106295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853" tIns="76853" rIns="76853" bIns="76853" numCol="1" spcCol="1270" anchor="ctr" anchorCtr="0">
                <a:noAutofit/>
              </a:bodyPr>
              <a:lstStyle/>
              <a:p>
                <a:pPr marL="0" marR="0" lvl="0" indent="0" algn="ctr" defTabSz="533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CONTINUÏTAT ASSISTENCIAL</a:t>
                </a:r>
                <a:endParaRPr kumimoji="0" lang="ca-E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orma libre 5"/>
              <p:cNvSpPr/>
              <p:nvPr/>
            </p:nvSpPr>
            <p:spPr>
              <a:xfrm>
                <a:off x="2962839" y="3556879"/>
                <a:ext cx="1062950" cy="2511293"/>
              </a:xfrm>
              <a:custGeom>
                <a:avLst/>
                <a:gdLst>
                  <a:gd name="connsiteX0" fmla="*/ 0 w 1062950"/>
                  <a:gd name="connsiteY0" fmla="*/ 106295 h 2511293"/>
                  <a:gd name="connsiteX1" fmla="*/ 106295 w 1062950"/>
                  <a:gd name="connsiteY1" fmla="*/ 0 h 2511293"/>
                  <a:gd name="connsiteX2" fmla="*/ 956655 w 1062950"/>
                  <a:gd name="connsiteY2" fmla="*/ 0 h 2511293"/>
                  <a:gd name="connsiteX3" fmla="*/ 1062950 w 1062950"/>
                  <a:gd name="connsiteY3" fmla="*/ 106295 h 2511293"/>
                  <a:gd name="connsiteX4" fmla="*/ 1062950 w 1062950"/>
                  <a:gd name="connsiteY4" fmla="*/ 2404998 h 2511293"/>
                  <a:gd name="connsiteX5" fmla="*/ 956655 w 1062950"/>
                  <a:gd name="connsiteY5" fmla="*/ 2511293 h 2511293"/>
                  <a:gd name="connsiteX6" fmla="*/ 106295 w 1062950"/>
                  <a:gd name="connsiteY6" fmla="*/ 2511293 h 2511293"/>
                  <a:gd name="connsiteX7" fmla="*/ 0 w 1062950"/>
                  <a:gd name="connsiteY7" fmla="*/ 2404998 h 2511293"/>
                  <a:gd name="connsiteX8" fmla="*/ 0 w 1062950"/>
                  <a:gd name="connsiteY8" fmla="*/ 106295 h 2511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2950" h="2511293">
                    <a:moveTo>
                      <a:pt x="0" y="106295"/>
                    </a:moveTo>
                    <a:cubicBezTo>
                      <a:pt x="0" y="47590"/>
                      <a:pt x="47590" y="0"/>
                      <a:pt x="106295" y="0"/>
                    </a:cubicBezTo>
                    <a:lnTo>
                      <a:pt x="956655" y="0"/>
                    </a:lnTo>
                    <a:cubicBezTo>
                      <a:pt x="1015360" y="0"/>
                      <a:pt x="1062950" y="47590"/>
                      <a:pt x="1062950" y="106295"/>
                    </a:cubicBezTo>
                    <a:lnTo>
                      <a:pt x="1062950" y="2404998"/>
                    </a:lnTo>
                    <a:cubicBezTo>
                      <a:pt x="1062950" y="2463703"/>
                      <a:pt x="1015360" y="2511293"/>
                      <a:pt x="956655" y="2511293"/>
                    </a:cubicBezTo>
                    <a:lnTo>
                      <a:pt x="106295" y="2511293"/>
                    </a:lnTo>
                    <a:cubicBezTo>
                      <a:pt x="47590" y="2511293"/>
                      <a:pt x="0" y="2463703"/>
                      <a:pt x="0" y="2404998"/>
                    </a:cubicBezTo>
                    <a:lnTo>
                      <a:pt x="0" y="106295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4473" tIns="84473" rIns="84473" bIns="84473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TRANSFORMACIÓ DE RECURSOS</a:t>
                </a:r>
                <a:endParaRPr kumimoji="0" lang="ca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orma libre 6"/>
              <p:cNvSpPr/>
              <p:nvPr/>
            </p:nvSpPr>
            <p:spPr>
              <a:xfrm>
                <a:off x="4087908" y="3556879"/>
                <a:ext cx="1062950" cy="2511293"/>
              </a:xfrm>
              <a:custGeom>
                <a:avLst/>
                <a:gdLst>
                  <a:gd name="connsiteX0" fmla="*/ 0 w 1062950"/>
                  <a:gd name="connsiteY0" fmla="*/ 106295 h 2511293"/>
                  <a:gd name="connsiteX1" fmla="*/ 106295 w 1062950"/>
                  <a:gd name="connsiteY1" fmla="*/ 0 h 2511293"/>
                  <a:gd name="connsiteX2" fmla="*/ 956655 w 1062950"/>
                  <a:gd name="connsiteY2" fmla="*/ 0 h 2511293"/>
                  <a:gd name="connsiteX3" fmla="*/ 1062950 w 1062950"/>
                  <a:gd name="connsiteY3" fmla="*/ 106295 h 2511293"/>
                  <a:gd name="connsiteX4" fmla="*/ 1062950 w 1062950"/>
                  <a:gd name="connsiteY4" fmla="*/ 2404998 h 2511293"/>
                  <a:gd name="connsiteX5" fmla="*/ 956655 w 1062950"/>
                  <a:gd name="connsiteY5" fmla="*/ 2511293 h 2511293"/>
                  <a:gd name="connsiteX6" fmla="*/ 106295 w 1062950"/>
                  <a:gd name="connsiteY6" fmla="*/ 2511293 h 2511293"/>
                  <a:gd name="connsiteX7" fmla="*/ 0 w 1062950"/>
                  <a:gd name="connsiteY7" fmla="*/ 2404998 h 2511293"/>
                  <a:gd name="connsiteX8" fmla="*/ 0 w 1062950"/>
                  <a:gd name="connsiteY8" fmla="*/ 106295 h 2511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62950" h="2511293">
                    <a:moveTo>
                      <a:pt x="0" y="106295"/>
                    </a:moveTo>
                    <a:cubicBezTo>
                      <a:pt x="0" y="47590"/>
                      <a:pt x="47590" y="0"/>
                      <a:pt x="106295" y="0"/>
                    </a:cubicBezTo>
                    <a:lnTo>
                      <a:pt x="956655" y="0"/>
                    </a:lnTo>
                    <a:cubicBezTo>
                      <a:pt x="1015360" y="0"/>
                      <a:pt x="1062950" y="47590"/>
                      <a:pt x="1062950" y="106295"/>
                    </a:cubicBezTo>
                    <a:lnTo>
                      <a:pt x="1062950" y="2404998"/>
                    </a:lnTo>
                    <a:cubicBezTo>
                      <a:pt x="1062950" y="2463703"/>
                      <a:pt x="1015360" y="2511293"/>
                      <a:pt x="956655" y="2511293"/>
                    </a:cubicBezTo>
                    <a:lnTo>
                      <a:pt x="106295" y="2511293"/>
                    </a:lnTo>
                    <a:cubicBezTo>
                      <a:pt x="47590" y="2511293"/>
                      <a:pt x="0" y="2463703"/>
                      <a:pt x="0" y="2404998"/>
                    </a:cubicBezTo>
                    <a:lnTo>
                      <a:pt x="0" y="106295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4473" tIns="84473" rIns="84473" bIns="84473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a-E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ALINEACIÓ AMB CONJUNT</a:t>
                </a:r>
                <a:r>
                  <a:rPr kumimoji="0" lang="ca-ES" sz="1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D’AGENTS DEL SECTOR</a:t>
                </a:r>
                <a:endParaRPr kumimoji="0" lang="ca-E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Rectángulo redondeado 11"/>
            <p:cNvSpPr/>
            <p:nvPr/>
          </p:nvSpPr>
          <p:spPr>
            <a:xfrm>
              <a:off x="612321" y="1226948"/>
              <a:ext cx="5404431" cy="571500"/>
            </a:xfrm>
            <a:prstGeom prst="roundRect">
              <a:avLst/>
            </a:prstGeom>
            <a:solidFill>
              <a:srgbClr val="5B9BD5"/>
            </a:solidFill>
            <a:ln>
              <a:solidFill>
                <a:srgbClr val="5B9B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ELEMENTS CLAU DE LA RECONVERSIÓ</a:t>
              </a:r>
              <a:endPara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0" name="Marcador de contenido 7"/>
          <p:cNvGraphicFramePr>
            <a:graphicFrameLocks/>
          </p:cNvGraphicFramePr>
          <p:nvPr>
            <p:extLst/>
          </p:nvPr>
        </p:nvGraphicFramePr>
        <p:xfrm>
          <a:off x="6385875" y="1825489"/>
          <a:ext cx="5135566" cy="4493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1730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7">
            <a:extLst>
              <a:ext uri="{FF2B5EF4-FFF2-40B4-BE49-F238E27FC236}">
                <a16:creationId xmlns:a16="http://schemas.microsoft.com/office/drawing/2014/main" id="{35E63C0B-09F3-8F42-8BEC-DA839A50FFF4}"/>
              </a:ext>
            </a:extLst>
          </p:cNvPr>
          <p:cNvCxnSpPr>
            <a:cxnSpLocks/>
          </p:cNvCxnSpPr>
          <p:nvPr/>
        </p:nvCxnSpPr>
        <p:spPr>
          <a:xfrm>
            <a:off x="284772" y="716196"/>
            <a:ext cx="1167185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99614" y="160486"/>
            <a:ext cx="10972800" cy="428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altLang="ca-ES" sz="2400" b="1" dirty="0" smtClean="0">
                <a:solidFill>
                  <a:srgbClr val="5B9BD5"/>
                </a:solidFill>
                <a:latin typeface="Calibri" panose="020F0502020204030204"/>
                <a:ea typeface="ＭＳ Ｐゴシック" charset="0"/>
                <a:cs typeface="Arial" pitchFamily="34" charset="0"/>
              </a:rPr>
              <a:t>ENFORTIMENT PROGRAMES DE COL·LABORACIÓ AMB LA PRIMÀRIA SANITÀRIA</a:t>
            </a:r>
            <a:endParaRPr lang="ca-ES" altLang="ca-ES" sz="2400" b="1" dirty="0">
              <a:solidFill>
                <a:srgbClr val="5B9BD5"/>
              </a:solidFill>
              <a:latin typeface="Calibri" panose="020F0502020204030204"/>
              <a:ea typeface="ＭＳ Ｐゴシック" charset="0"/>
              <a:cs typeface="Arial" pitchFamily="34" charset="0"/>
            </a:endParaRPr>
          </a:p>
        </p:txBody>
      </p:sp>
      <p:sp>
        <p:nvSpPr>
          <p:cNvPr id="19" name="CuadroTexto 40"/>
          <p:cNvSpPr txBox="1"/>
          <p:nvPr/>
        </p:nvSpPr>
        <p:spPr>
          <a:xfrm>
            <a:off x="599614" y="1387304"/>
            <a:ext cx="8820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/>
              <a:t>M</a:t>
            </a:r>
            <a:r>
              <a:rPr lang="ca-ES" sz="2000" dirty="0" smtClean="0"/>
              <a:t>odel </a:t>
            </a:r>
            <a:r>
              <a:rPr lang="ca-ES" sz="2000" dirty="0"/>
              <a:t>esglaonat de procediments terapèutics en l’atenció </a:t>
            </a:r>
            <a:r>
              <a:rPr lang="ca-ES" sz="2000" dirty="0" smtClean="0"/>
              <a:t>a </a:t>
            </a:r>
            <a:r>
              <a:rPr lang="ca-ES" sz="2000" dirty="0"/>
              <a:t>les persones amb problemes de salut mental </a:t>
            </a:r>
            <a:r>
              <a:rPr lang="ca-ES" sz="2000" dirty="0" smtClean="0"/>
              <a:t>per millorar l’eficiència i capacitat resolutiva</a:t>
            </a:r>
            <a:endParaRPr lang="ca-ES" sz="2000" dirty="0"/>
          </a:p>
        </p:txBody>
      </p:sp>
      <p:pic>
        <p:nvPicPr>
          <p:cNvPr id="20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2520">
            <a:off x="9390887" y="926002"/>
            <a:ext cx="2551890" cy="35118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599614" y="2712411"/>
            <a:ext cx="8555476" cy="1404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  <a:spcAft>
                <a:spcPts val="741"/>
              </a:spcAft>
            </a:pPr>
            <a:r>
              <a:rPr lang="ca-ES" altLang="en-US" sz="2000" dirty="0"/>
              <a:t>Detectar i atendre de forma no medicalitzada problemes de la vida </a:t>
            </a:r>
          </a:p>
          <a:p>
            <a:pPr>
              <a:lnSpc>
                <a:spcPct val="92000"/>
              </a:lnSpc>
              <a:spcAft>
                <a:spcPts val="741"/>
              </a:spcAft>
            </a:pPr>
            <a:r>
              <a:rPr lang="ca-ES" altLang="en-US" sz="2000" dirty="0"/>
              <a:t>Desenvolupar intervencions preventives </a:t>
            </a:r>
          </a:p>
          <a:p>
            <a:pPr>
              <a:lnSpc>
                <a:spcPct val="92000"/>
              </a:lnSpc>
              <a:spcAft>
                <a:spcPts val="741"/>
              </a:spcAft>
            </a:pPr>
            <a:r>
              <a:rPr lang="ca-ES" altLang="en-US" sz="2000" dirty="0"/>
              <a:t>Detectar, orientar i tractar de forma integrada a primària els problemes de salut mental i addiccions de baixa complexitat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99614" y="4670163"/>
            <a:ext cx="10771632" cy="786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2000"/>
              </a:lnSpc>
              <a:spcAft>
                <a:spcPts val="975"/>
              </a:spcAft>
            </a:pPr>
            <a:r>
              <a:rPr lang="ca-ES" altLang="en-US" sz="2000" dirty="0"/>
              <a:t>Millorar la formació dels professionals per l’abordatge dels problemes de salut mental i addiccions</a:t>
            </a:r>
          </a:p>
          <a:p>
            <a:pPr algn="just">
              <a:lnSpc>
                <a:spcPct val="92000"/>
              </a:lnSpc>
              <a:spcAft>
                <a:spcPts val="975"/>
              </a:spcAft>
            </a:pPr>
            <a:r>
              <a:rPr lang="ca-ES" altLang="en-US" sz="2000" dirty="0"/>
              <a:t>Optimitzar la coordinació entre els equips d’AP i els equips especialitzats</a:t>
            </a:r>
          </a:p>
        </p:txBody>
      </p:sp>
      <p:pic>
        <p:nvPicPr>
          <p:cNvPr id="13" name="Imagen 5" descr="Logotip DS">
            <a:extLst>
              <a:ext uri="{FF2B5EF4-FFF2-40B4-BE49-F238E27FC236}">
                <a16:creationId xmlns:a16="http://schemas.microsoft.com/office/drawing/2014/main" id="{82463C32-AEB4-1543-829B-4A0598A19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4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17">
            <a:extLst>
              <a:ext uri="{FF2B5EF4-FFF2-40B4-BE49-F238E27FC236}">
                <a16:creationId xmlns:a16="http://schemas.microsoft.com/office/drawing/2014/main" id="{35E63C0B-09F3-8F42-8BEC-DA839A50FFF4}"/>
              </a:ext>
            </a:extLst>
          </p:cNvPr>
          <p:cNvCxnSpPr>
            <a:cxnSpLocks/>
          </p:cNvCxnSpPr>
          <p:nvPr/>
        </p:nvCxnSpPr>
        <p:spPr>
          <a:xfrm>
            <a:off x="284772" y="716196"/>
            <a:ext cx="1167185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84772" y="-4437"/>
            <a:ext cx="1173958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a-ES" sz="1000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a-ES" sz="1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ca-ES" altLang="ca-ES" sz="2400" b="1" dirty="0" smtClean="0">
                <a:solidFill>
                  <a:schemeClr val="accent5"/>
                </a:solidFill>
                <a:latin typeface="+mj-lt"/>
                <a:ea typeface="ＭＳ Ｐゴシック" charset="0"/>
                <a:cs typeface="Arial" pitchFamily="34" charset="0"/>
              </a:rPr>
              <a:t>RECOMANACIONS </a:t>
            </a:r>
            <a:r>
              <a:rPr lang="ca-ES" altLang="ca-ES" sz="2400" b="1" dirty="0">
                <a:solidFill>
                  <a:schemeClr val="accent5"/>
                </a:solidFill>
                <a:latin typeface="+mj-lt"/>
                <a:ea typeface="ＭＳ Ｐゴシック" charset="0"/>
                <a:cs typeface="Arial" pitchFamily="34" charset="0"/>
              </a:rPr>
              <a:t>SOBRE ELS PROCEDIMENTS </a:t>
            </a:r>
            <a:r>
              <a:rPr lang="ca-ES" altLang="ca-ES" sz="2400" b="1" dirty="0" smtClean="0">
                <a:solidFill>
                  <a:schemeClr val="accent5"/>
                </a:solidFill>
                <a:latin typeface="+mj-lt"/>
                <a:ea typeface="ＭＳ Ｐゴシック" charset="0"/>
                <a:cs typeface="Arial" pitchFamily="34" charset="0"/>
              </a:rPr>
              <a:t>TERAPEUTICS EN </a:t>
            </a:r>
            <a:r>
              <a:rPr lang="ca-ES" altLang="ca-ES" sz="2400" b="1" dirty="0">
                <a:solidFill>
                  <a:schemeClr val="accent5"/>
                </a:solidFill>
                <a:latin typeface="+mj-lt"/>
                <a:ea typeface="ＭＳ Ｐゴシック" charset="0"/>
                <a:cs typeface="Arial" pitchFamily="34" charset="0"/>
              </a:rPr>
              <a:t>L’ATENCIÓ </a:t>
            </a:r>
            <a:r>
              <a:rPr lang="ca-ES" altLang="ca-ES" sz="2400" b="1" dirty="0" smtClean="0">
                <a:solidFill>
                  <a:schemeClr val="accent5"/>
                </a:solidFill>
                <a:latin typeface="+mj-lt"/>
                <a:ea typeface="ＭＳ Ｐゴシック" charset="0"/>
                <a:cs typeface="Arial" pitchFamily="34" charset="0"/>
              </a:rPr>
              <a:t>PRIMÀRIA</a:t>
            </a:r>
            <a:endParaRPr lang="ca-ES" sz="2400" b="1" dirty="0">
              <a:solidFill>
                <a:schemeClr val="accent5"/>
              </a:solidFill>
              <a:latin typeface="+mj-lt"/>
              <a:ea typeface="ＭＳ Ｐゴシック" charset="0"/>
              <a:cs typeface="Arial" pitchFamily="34" charset="0"/>
            </a:endParaRPr>
          </a:p>
        </p:txBody>
      </p:sp>
      <p:sp>
        <p:nvSpPr>
          <p:cNvPr id="12" name="Título 3"/>
          <p:cNvSpPr txBox="1">
            <a:spLocks/>
          </p:cNvSpPr>
          <p:nvPr/>
        </p:nvSpPr>
        <p:spPr>
          <a:xfrm>
            <a:off x="1679446" y="1102646"/>
            <a:ext cx="8680076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2000" b="1" dirty="0" smtClean="0"/>
              <a:t>Model esglaonat de les intervencions </a:t>
            </a:r>
            <a:r>
              <a:rPr lang="ca-ES" sz="2000" dirty="0" smtClean="0"/>
              <a:t/>
            </a:r>
            <a:br>
              <a:rPr lang="ca-ES" sz="2000" dirty="0" smtClean="0"/>
            </a:br>
            <a:r>
              <a:rPr lang="ca-ES" sz="2000" dirty="0" smtClean="0"/>
              <a:t> </a:t>
            </a:r>
            <a:r>
              <a:rPr lang="ca-ES" sz="2000" b="1" dirty="0" smtClean="0"/>
              <a:t>Programa de col·laboració de salut mental amb l’atenció primària de salut</a:t>
            </a:r>
            <a:endParaRPr lang="ca-ES" sz="2000" dirty="0"/>
          </a:p>
        </p:txBody>
      </p:sp>
      <p:sp>
        <p:nvSpPr>
          <p:cNvPr id="27" name="CuadroTexto 8"/>
          <p:cNvSpPr txBox="1"/>
          <p:nvPr/>
        </p:nvSpPr>
        <p:spPr>
          <a:xfrm>
            <a:off x="2512217" y="3678695"/>
            <a:ext cx="11900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350" b="1" dirty="0"/>
              <a:t>Primer Nivell</a:t>
            </a:r>
          </a:p>
        </p:txBody>
      </p:sp>
      <p:sp>
        <p:nvSpPr>
          <p:cNvPr id="28" name="CuadroTexto 9"/>
          <p:cNvSpPr txBox="1"/>
          <p:nvPr/>
        </p:nvSpPr>
        <p:spPr>
          <a:xfrm>
            <a:off x="4717592" y="3311476"/>
            <a:ext cx="119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b="1" dirty="0"/>
              <a:t>Segon Nivell</a:t>
            </a:r>
          </a:p>
        </p:txBody>
      </p:sp>
      <p:sp>
        <p:nvSpPr>
          <p:cNvPr id="29" name="CuadroTexto 10"/>
          <p:cNvSpPr txBox="1"/>
          <p:nvPr/>
        </p:nvSpPr>
        <p:spPr>
          <a:xfrm>
            <a:off x="6713985" y="2965918"/>
            <a:ext cx="119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b="1" dirty="0"/>
              <a:t>Tercer Nivell</a:t>
            </a:r>
          </a:p>
        </p:txBody>
      </p:sp>
      <p:sp>
        <p:nvSpPr>
          <p:cNvPr id="30" name="CuadroTexto 11"/>
          <p:cNvSpPr txBox="1"/>
          <p:nvPr/>
        </p:nvSpPr>
        <p:spPr>
          <a:xfrm>
            <a:off x="8730801" y="2591767"/>
            <a:ext cx="119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b="1" dirty="0"/>
              <a:t>Quart Nivell</a:t>
            </a:r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4204413338"/>
              </p:ext>
            </p:extLst>
          </p:nvPr>
        </p:nvGraphicFramePr>
        <p:xfrm>
          <a:off x="1935240" y="2177441"/>
          <a:ext cx="8883253" cy="4179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Imagen 5" descr="Logotip DS">
            <a:extLst>
              <a:ext uri="{FF2B5EF4-FFF2-40B4-BE49-F238E27FC236}">
                <a16:creationId xmlns:a16="http://schemas.microsoft.com/office/drawing/2014/main" id="{82463C32-AEB4-1543-829B-4A0598A194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  <p:sp>
        <p:nvSpPr>
          <p:cNvPr id="3" name="Rectangle arrodonit 2"/>
          <p:cNvSpPr/>
          <p:nvPr/>
        </p:nvSpPr>
        <p:spPr>
          <a:xfrm>
            <a:off x="6497055" y="5056896"/>
            <a:ext cx="1864894" cy="6136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smtClean="0"/>
              <a:t>ENTREVISTA </a:t>
            </a:r>
          </a:p>
          <a:p>
            <a:pPr algn="ctr"/>
            <a:r>
              <a:rPr lang="ca-ES" sz="1200" dirty="0" smtClean="0"/>
              <a:t>MOTIVACIONAL</a:t>
            </a:r>
            <a:endParaRPr lang="ca-ES" sz="1200" dirty="0"/>
          </a:p>
        </p:txBody>
      </p:sp>
      <p:sp>
        <p:nvSpPr>
          <p:cNvPr id="16" name="Rectangle arrodonit 15"/>
          <p:cNvSpPr/>
          <p:nvPr/>
        </p:nvSpPr>
        <p:spPr>
          <a:xfrm>
            <a:off x="6497054" y="5846344"/>
            <a:ext cx="1864894" cy="6136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smtClean="0"/>
              <a:t>GRUPS TRANSDIAGNOSTICS DE BARLOW</a:t>
            </a:r>
            <a:endParaRPr lang="ca-ES" sz="1200" dirty="0"/>
          </a:p>
        </p:txBody>
      </p:sp>
      <p:sp>
        <p:nvSpPr>
          <p:cNvPr id="17" name="Rectangle arrodonit 16"/>
          <p:cNvSpPr/>
          <p:nvPr/>
        </p:nvSpPr>
        <p:spPr>
          <a:xfrm>
            <a:off x="8953599" y="4936580"/>
            <a:ext cx="1864894" cy="5257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 smtClean="0"/>
              <a:t>TERAPIA BREU ESTRATÈGICA</a:t>
            </a:r>
            <a:endParaRPr lang="ca-ES" sz="1200" dirty="0"/>
          </a:p>
        </p:txBody>
      </p:sp>
    </p:spTree>
    <p:extLst>
      <p:ext uri="{BB962C8B-B14F-4D97-AF65-F5344CB8AC3E}">
        <p14:creationId xmlns:p14="http://schemas.microsoft.com/office/powerpoint/2010/main" val="277336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Connector 17">
            <a:extLst>
              <a:ext uri="{FF2B5EF4-FFF2-40B4-BE49-F238E27FC236}">
                <a16:creationId xmlns:a16="http://schemas.microsoft.com/office/drawing/2014/main" id="{35E63C0B-09F3-8F42-8BEC-DA839A50FFF4}"/>
              </a:ext>
            </a:extLst>
          </p:cNvPr>
          <p:cNvCxnSpPr>
            <a:cxnSpLocks/>
          </p:cNvCxnSpPr>
          <p:nvPr/>
        </p:nvCxnSpPr>
        <p:spPr>
          <a:xfrm>
            <a:off x="284772" y="716196"/>
            <a:ext cx="1167185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84773" y="131643"/>
            <a:ext cx="116718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3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ca-ES" sz="3000" b="1" dirty="0" smtClean="0">
                <a:solidFill>
                  <a:schemeClr val="accent5"/>
                </a:solidFill>
                <a:ea typeface="ＭＳ Ｐゴシック" charset="0"/>
                <a:cs typeface="Arial" pitchFamily="34" charset="0"/>
              </a:rPr>
              <a:t>ALTERNATIVES A L’HOSPITALITZACIÓ </a:t>
            </a:r>
            <a:endParaRPr lang="ca-ES" sz="3000" b="1" dirty="0">
              <a:solidFill>
                <a:schemeClr val="accent5"/>
              </a:solidFill>
              <a:ea typeface="ＭＳ Ｐゴシック" charset="0"/>
              <a:cs typeface="Arial" pitchFamily="34" charset="0"/>
            </a:endParaRPr>
          </a:p>
        </p:txBody>
      </p:sp>
      <p:sp>
        <p:nvSpPr>
          <p:cNvPr id="26" name="CuadroTexto 40"/>
          <p:cNvSpPr txBox="1"/>
          <p:nvPr/>
        </p:nvSpPr>
        <p:spPr>
          <a:xfrm>
            <a:off x="534728" y="1131029"/>
            <a:ext cx="111238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a-ES" sz="2000" b="1" dirty="0" smtClean="0"/>
              <a:t>Revisió cartera de servei Hospitals de Dia </a:t>
            </a:r>
          </a:p>
          <a:p>
            <a:endParaRPr lang="ca-ES" sz="2000" dirty="0" smtClean="0"/>
          </a:p>
          <a:p>
            <a:pPr marL="342900" indent="-342900">
              <a:buFontTx/>
              <a:buChar char="-"/>
            </a:pPr>
            <a:r>
              <a:rPr lang="ca-ES" sz="2000" dirty="0" smtClean="0"/>
              <a:t>Hospital de Dia com una alternativa a l'hospitalització convencional</a:t>
            </a:r>
          </a:p>
          <a:p>
            <a:pPr marL="342900" indent="-342900">
              <a:buFontTx/>
              <a:buChar char="-"/>
            </a:pPr>
            <a:r>
              <a:rPr lang="ca-ES" sz="2000" dirty="0" smtClean="0"/>
              <a:t>Hospital de Dia com a dispositiu d'elecció per a procediments terapèutics específics </a:t>
            </a:r>
          </a:p>
          <a:p>
            <a:endParaRPr lang="ca-ES" sz="2000" dirty="0"/>
          </a:p>
        </p:txBody>
      </p:sp>
      <p:sp>
        <p:nvSpPr>
          <p:cNvPr id="27" name="CuadroTexto 40"/>
          <p:cNvSpPr txBox="1"/>
          <p:nvPr/>
        </p:nvSpPr>
        <p:spPr>
          <a:xfrm>
            <a:off x="534728" y="3024298"/>
            <a:ext cx="10074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a-ES" sz="2000" b="1" dirty="0" smtClean="0"/>
              <a:t>Increment programes modalitats </a:t>
            </a:r>
            <a:r>
              <a:rPr lang="ca-ES" sz="2000" b="1" dirty="0" err="1" smtClean="0"/>
              <a:t>HaD</a:t>
            </a:r>
            <a:r>
              <a:rPr lang="ca-ES" sz="2000" b="1" dirty="0" smtClean="0"/>
              <a:t> / ADI segons model organitzatiu</a:t>
            </a:r>
          </a:p>
          <a:p>
            <a:r>
              <a:rPr lang="ca-ES" sz="2000" b="1" dirty="0" smtClean="0"/>
              <a:t>      en base territorial </a:t>
            </a:r>
            <a:endParaRPr lang="ca-ES" sz="2000" dirty="0"/>
          </a:p>
        </p:txBody>
      </p:sp>
      <p:sp>
        <p:nvSpPr>
          <p:cNvPr id="29" name="CuadroTexto 40"/>
          <p:cNvSpPr txBox="1"/>
          <p:nvPr/>
        </p:nvSpPr>
        <p:spPr>
          <a:xfrm>
            <a:off x="843535" y="3776396"/>
            <a:ext cx="4425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u="sng" dirty="0" smtClean="0"/>
              <a:t>Hospitalització a Domicili</a:t>
            </a:r>
          </a:p>
          <a:p>
            <a:r>
              <a:rPr lang="ca-ES" sz="2000" dirty="0" smtClean="0"/>
              <a:t>Alta intensitat: Diària, inclòs festius</a:t>
            </a:r>
          </a:p>
          <a:p>
            <a:r>
              <a:rPr lang="ca-ES" sz="2000" dirty="0" smtClean="0"/>
              <a:t>Atenció 7x24h.</a:t>
            </a:r>
          </a:p>
          <a:p>
            <a:r>
              <a:rPr lang="ca-ES" sz="2000" dirty="0" smtClean="0"/>
              <a:t>Estància mitjana 3-4 setmanes</a:t>
            </a:r>
          </a:p>
          <a:p>
            <a:endParaRPr lang="ca-ES" sz="2000" dirty="0" smtClean="0"/>
          </a:p>
          <a:p>
            <a:r>
              <a:rPr lang="ca-ES" sz="2000" dirty="0" smtClean="0"/>
              <a:t> </a:t>
            </a:r>
          </a:p>
          <a:p>
            <a:endParaRPr lang="ca-ES" sz="2000" dirty="0"/>
          </a:p>
        </p:txBody>
      </p:sp>
      <p:pic>
        <p:nvPicPr>
          <p:cNvPr id="30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415" y="1842520"/>
            <a:ext cx="2123913" cy="313059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31" name="CuadroTexto 40"/>
          <p:cNvSpPr txBox="1"/>
          <p:nvPr/>
        </p:nvSpPr>
        <p:spPr>
          <a:xfrm>
            <a:off x="5488775" y="3792531"/>
            <a:ext cx="4425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u="sng" dirty="0" smtClean="0"/>
              <a:t>Atenció a Domicili Intensiva</a:t>
            </a:r>
          </a:p>
          <a:p>
            <a:r>
              <a:rPr lang="ca-ES" sz="2000" dirty="0" smtClean="0"/>
              <a:t>Intensitat mitjana: 3-4 cops/setmana,</a:t>
            </a:r>
          </a:p>
          <a:p>
            <a:r>
              <a:rPr lang="ca-ES" sz="2000" dirty="0" smtClean="0"/>
              <a:t>caps de setmana variable (atenció telefònica)</a:t>
            </a:r>
          </a:p>
          <a:p>
            <a:r>
              <a:rPr lang="ca-ES" sz="2000" dirty="0" smtClean="0"/>
              <a:t>Estància mitjana 3 mesos</a:t>
            </a:r>
          </a:p>
          <a:p>
            <a:endParaRPr lang="ca-ES" sz="2000" dirty="0" smtClean="0"/>
          </a:p>
          <a:p>
            <a:r>
              <a:rPr lang="ca-ES" sz="2000" dirty="0" smtClean="0"/>
              <a:t> </a:t>
            </a:r>
          </a:p>
          <a:p>
            <a:endParaRPr lang="ca-ES" sz="2000" dirty="0"/>
          </a:p>
        </p:txBody>
      </p:sp>
      <p:pic>
        <p:nvPicPr>
          <p:cNvPr id="13" name="Imagen 5" descr="Logotip DS">
            <a:extLst>
              <a:ext uri="{FF2B5EF4-FFF2-40B4-BE49-F238E27FC236}">
                <a16:creationId xmlns:a16="http://schemas.microsoft.com/office/drawing/2014/main" id="{82463C32-AEB4-1543-829B-4A0598A19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8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ángulo 1">
            <a:extLst>
              <a:ext uri="{FF2B5EF4-FFF2-40B4-BE49-F238E27FC236}">
                <a16:creationId xmlns:a16="http://schemas.microsoft.com/office/drawing/2014/main" id="{2A23B5E4-0E9B-E741-A420-29C048ED7796}"/>
              </a:ext>
            </a:extLst>
          </p:cNvPr>
          <p:cNvSpPr/>
          <p:nvPr/>
        </p:nvSpPr>
        <p:spPr>
          <a:xfrm>
            <a:off x="162852" y="211876"/>
            <a:ext cx="116718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ORGANITZACIÓ ACTUAL </a:t>
            </a:r>
          </a:p>
          <a:p>
            <a:r>
              <a:rPr lang="ca-ES" sz="24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 </a:t>
            </a:r>
            <a:r>
              <a:rPr lang="ca-ES" sz="2400" b="1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</a:t>
            </a:r>
            <a:r>
              <a:rPr lang="ca-ES" sz="24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Salut Mental i Addiccions</a:t>
            </a:r>
          </a:p>
        </p:txBody>
      </p:sp>
      <p:sp>
        <p:nvSpPr>
          <p:cNvPr id="41" name="QuadreDeText 23">
            <a:extLst>
              <a:ext uri="{FF2B5EF4-FFF2-40B4-BE49-F238E27FC236}">
                <a16:creationId xmlns:a16="http://schemas.microsoft.com/office/drawing/2014/main" id="{0F8C91A9-56B9-40F6-A962-ECEA3B3DF44D}"/>
              </a:ext>
            </a:extLst>
          </p:cNvPr>
          <p:cNvSpPr txBox="1"/>
          <p:nvPr/>
        </p:nvSpPr>
        <p:spPr>
          <a:xfrm>
            <a:off x="2624139" y="1683442"/>
            <a:ext cx="915124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5B9BD5"/>
              </a:buClr>
            </a:pPr>
            <a:r>
              <a:rPr lang="ca-ES" sz="2000" dirty="0" smtClean="0"/>
              <a:t>Operativització de les accions ja definides en les Estratègies 2017-2020, en el Pla de Salut 2021-2025, i de les accions prioritzades en aquesta legislatura, amb un increment pressupostari però també amb noves maneres de fer</a:t>
            </a:r>
            <a:endParaRPr lang="ca-ES" sz="2000" dirty="0"/>
          </a:p>
        </p:txBody>
      </p:sp>
      <p:sp>
        <p:nvSpPr>
          <p:cNvPr id="42" name="Fletxa dreta 41"/>
          <p:cNvSpPr/>
          <p:nvPr/>
        </p:nvSpPr>
        <p:spPr>
          <a:xfrm>
            <a:off x="651901" y="2006314"/>
            <a:ext cx="1678885" cy="1406188"/>
          </a:xfrm>
          <a:prstGeom prst="rightArrow">
            <a:avLst/>
          </a:pr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VOLUNTAT DE CANVI</a:t>
            </a:r>
          </a:p>
        </p:txBody>
      </p:sp>
      <p:sp>
        <p:nvSpPr>
          <p:cNvPr id="43" name="QuadreDeText 23">
            <a:extLst>
              <a:ext uri="{FF2B5EF4-FFF2-40B4-BE49-F238E27FC236}">
                <a16:creationId xmlns:a16="http://schemas.microsoft.com/office/drawing/2014/main" id="{0F8C91A9-56B9-40F6-A962-ECEA3B3DF44D}"/>
              </a:ext>
            </a:extLst>
          </p:cNvPr>
          <p:cNvSpPr txBox="1"/>
          <p:nvPr/>
        </p:nvSpPr>
        <p:spPr>
          <a:xfrm>
            <a:off x="2624139" y="2757279"/>
            <a:ext cx="921056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5B9BD5"/>
              </a:buClr>
            </a:pPr>
            <a:r>
              <a:rPr lang="ca-ES" sz="2000" dirty="0" smtClean="0"/>
              <a:t>Implicació i participació activa del conjunt d’agents de la Salut Mental i les Addiccions per a l’impuls del model comunitari, amb valors nuclears com </a:t>
            </a:r>
            <a:r>
              <a:rPr lang="ca-ES" sz="2000" dirty="0" smtClean="0"/>
              <a:t>l’equitat, </a:t>
            </a:r>
            <a:r>
              <a:rPr lang="ca-ES" sz="2000" dirty="0" smtClean="0"/>
              <a:t>la transparència i l’avaluació dels resultats</a:t>
            </a:r>
            <a:endParaRPr lang="ca-ES" sz="2000" dirty="0"/>
          </a:p>
        </p:txBody>
      </p:sp>
      <p:sp>
        <p:nvSpPr>
          <p:cNvPr id="44" name="Elipse 2"/>
          <p:cNvSpPr/>
          <p:nvPr/>
        </p:nvSpPr>
        <p:spPr>
          <a:xfrm>
            <a:off x="2723788" y="3897253"/>
            <a:ext cx="9060082" cy="2332594"/>
          </a:xfrm>
          <a:prstGeom prst="ellipse">
            <a:avLst/>
          </a:prstGeom>
          <a:ln>
            <a:solidFill>
              <a:srgbClr val="5B9BD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graphicFrame>
        <p:nvGraphicFramePr>
          <p:cNvPr id="45" name="Diagrama 44"/>
          <p:cNvGraphicFramePr/>
          <p:nvPr>
            <p:extLst>
              <p:ext uri="{D42A27DB-BD31-4B8C-83A1-F6EECF244321}">
                <p14:modId xmlns:p14="http://schemas.microsoft.com/office/powerpoint/2010/main" val="2615492051"/>
              </p:ext>
            </p:extLst>
          </p:nvPr>
        </p:nvGraphicFramePr>
        <p:xfrm>
          <a:off x="3706447" y="3980380"/>
          <a:ext cx="7094764" cy="1698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7" name="Fletxa dreta 46"/>
          <p:cNvSpPr/>
          <p:nvPr/>
        </p:nvSpPr>
        <p:spPr>
          <a:xfrm>
            <a:off x="651901" y="4386522"/>
            <a:ext cx="1678885" cy="1406188"/>
          </a:xfrm>
          <a:prstGeom prst="rightArrow">
            <a:avLst/>
          </a:pr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EQUIP PdSMiA</a:t>
            </a:r>
            <a:endParaRPr lang="ca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2" name="Agrupa 51"/>
          <p:cNvGrpSpPr/>
          <p:nvPr/>
        </p:nvGrpSpPr>
        <p:grpSpPr>
          <a:xfrm>
            <a:off x="4171529" y="4214812"/>
            <a:ext cx="1697477" cy="1697477"/>
            <a:chOff x="1306405" y="-196439"/>
            <a:chExt cx="1697477" cy="1697477"/>
          </a:xfrm>
        </p:grpSpPr>
        <p:sp>
          <p:nvSpPr>
            <p:cNvPr id="53" name="Oval 52"/>
            <p:cNvSpPr/>
            <p:nvPr/>
          </p:nvSpPr>
          <p:spPr>
            <a:xfrm>
              <a:off x="1306405" y="-196439"/>
              <a:ext cx="1697477" cy="1697477"/>
            </a:xfrm>
            <a:prstGeom prst="ellipse">
              <a:avLst/>
            </a:prstGeom>
            <a:ln>
              <a:solidFill>
                <a:srgbClr val="5B9BD5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4" name="Oval 4"/>
            <p:cNvSpPr txBox="1"/>
            <p:nvPr/>
          </p:nvSpPr>
          <p:spPr>
            <a:xfrm>
              <a:off x="1501301" y="110625"/>
              <a:ext cx="1197313" cy="9858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93418" tIns="40640" rIns="93418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a-ES" sz="1700" b="1" kern="1200" dirty="0" smtClean="0"/>
                <a:t>Equip directiu</a:t>
              </a:r>
              <a:endParaRPr lang="ca-ES" sz="1700" b="1" kern="1200" dirty="0"/>
            </a:p>
          </p:txBody>
        </p:sp>
      </p:grpSp>
      <p:grpSp>
        <p:nvGrpSpPr>
          <p:cNvPr id="56" name="Agrupa 55"/>
          <p:cNvGrpSpPr/>
          <p:nvPr/>
        </p:nvGrpSpPr>
        <p:grpSpPr>
          <a:xfrm>
            <a:off x="6313564" y="4240771"/>
            <a:ext cx="1697477" cy="1697477"/>
            <a:chOff x="1306405" y="-196439"/>
            <a:chExt cx="1697477" cy="1697477"/>
          </a:xfrm>
        </p:grpSpPr>
        <p:sp>
          <p:nvSpPr>
            <p:cNvPr id="57" name="Oval 56"/>
            <p:cNvSpPr/>
            <p:nvPr/>
          </p:nvSpPr>
          <p:spPr>
            <a:xfrm>
              <a:off x="1306405" y="-196439"/>
              <a:ext cx="1697477" cy="1697477"/>
            </a:xfrm>
            <a:prstGeom prst="ellipse">
              <a:avLst/>
            </a:prstGeom>
            <a:ln>
              <a:solidFill>
                <a:srgbClr val="5B9BD5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58" name="Oval 4"/>
            <p:cNvSpPr txBox="1"/>
            <p:nvPr/>
          </p:nvSpPr>
          <p:spPr>
            <a:xfrm>
              <a:off x="1396254" y="28760"/>
              <a:ext cx="1564745" cy="9858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93418" tIns="40640" rIns="93418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a-ES" sz="1700" b="1" kern="1200" dirty="0" smtClean="0"/>
                <a:t>Equip tècnic</a:t>
              </a:r>
            </a:p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a-ES" sz="1700" b="1" kern="1200" dirty="0" smtClean="0"/>
                <a:t> i suport administratiu</a:t>
              </a:r>
              <a:endParaRPr lang="ca-ES" sz="1700" b="1" kern="1200" dirty="0"/>
            </a:p>
          </p:txBody>
        </p:sp>
      </p:grpSp>
      <p:grpSp>
        <p:nvGrpSpPr>
          <p:cNvPr id="60" name="Agrupa 59"/>
          <p:cNvGrpSpPr/>
          <p:nvPr/>
        </p:nvGrpSpPr>
        <p:grpSpPr>
          <a:xfrm>
            <a:off x="8482541" y="4202206"/>
            <a:ext cx="1750254" cy="1697477"/>
            <a:chOff x="1306405" y="-196439"/>
            <a:chExt cx="1750254" cy="1697477"/>
          </a:xfrm>
        </p:grpSpPr>
        <p:sp>
          <p:nvSpPr>
            <p:cNvPr id="61" name="Oval 60"/>
            <p:cNvSpPr/>
            <p:nvPr/>
          </p:nvSpPr>
          <p:spPr>
            <a:xfrm>
              <a:off x="1306405" y="-196439"/>
              <a:ext cx="1697477" cy="1697477"/>
            </a:xfrm>
            <a:prstGeom prst="ellipse">
              <a:avLst/>
            </a:prstGeom>
            <a:ln>
              <a:solidFill>
                <a:srgbClr val="5B9BD5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2" name="Oval 4"/>
            <p:cNvSpPr txBox="1"/>
            <p:nvPr/>
          </p:nvSpPr>
          <p:spPr>
            <a:xfrm>
              <a:off x="1306405" y="152148"/>
              <a:ext cx="1750254" cy="9858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93418" tIns="40640" rIns="93418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a-ES" sz="1700" b="1" kern="1200" dirty="0" smtClean="0"/>
                <a:t>Equip col·laboradors/es per àmbits estratègics</a:t>
              </a:r>
              <a:endParaRPr lang="ca-ES" sz="1700" b="1" kern="1200" dirty="0"/>
            </a:p>
          </p:txBody>
        </p:sp>
      </p:grpSp>
      <p:pic>
        <p:nvPicPr>
          <p:cNvPr id="63" name="Imagen 5" descr="Logotip DS">
            <a:extLst>
              <a:ext uri="{FF2B5EF4-FFF2-40B4-BE49-F238E27FC236}">
                <a16:creationId xmlns:a16="http://schemas.microsoft.com/office/drawing/2014/main" id="{82463C32-AEB4-1543-829B-4A0598A19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 descr="Logotip DS">
            <a:extLst>
              <a:ext uri="{FF2B5EF4-FFF2-40B4-BE49-F238E27FC236}">
                <a16:creationId xmlns:a16="http://schemas.microsoft.com/office/drawing/2014/main" id="{82463C32-AEB4-1543-829B-4A0598A1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  <p:sp>
        <p:nvSpPr>
          <p:cNvPr id="4" name="Títol 1"/>
          <p:cNvSpPr txBox="1">
            <a:spLocks/>
          </p:cNvSpPr>
          <p:nvPr/>
        </p:nvSpPr>
        <p:spPr>
          <a:xfrm>
            <a:off x="1461512" y="197768"/>
            <a:ext cx="9243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dirty="0" smtClean="0">
                <a:solidFill>
                  <a:schemeClr val="accent1"/>
                </a:solidFill>
              </a:rPr>
              <a:t>S/</a:t>
            </a:r>
            <a:endParaRPr lang="ca-ES" dirty="0"/>
          </a:p>
        </p:txBody>
      </p:sp>
      <p:sp>
        <p:nvSpPr>
          <p:cNvPr id="5" name="CuadroTexto 36">
            <a:extLst>
              <a:ext uri="{FF2B5EF4-FFF2-40B4-BE49-F238E27FC236}">
                <a16:creationId xmlns:a16="http://schemas.microsoft.com/office/drawing/2014/main" id="{17E102C2-509B-40BC-9D8F-1E6D71BC1FD6}"/>
              </a:ext>
            </a:extLst>
          </p:cNvPr>
          <p:cNvSpPr txBox="1"/>
          <p:nvPr/>
        </p:nvSpPr>
        <p:spPr>
          <a:xfrm>
            <a:off x="2036030" y="130379"/>
            <a:ext cx="9411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Participació en primera persona</a:t>
            </a:r>
            <a:endParaRPr lang="ca-ES" sz="3600" dirty="0">
              <a:solidFill>
                <a:srgbClr val="0070C0"/>
              </a:solidFill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40"/>
          <p:cNvSpPr txBox="1"/>
          <p:nvPr/>
        </p:nvSpPr>
        <p:spPr>
          <a:xfrm>
            <a:off x="1674487" y="1338955"/>
            <a:ext cx="90300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a-ES" sz="2400" dirty="0" smtClean="0"/>
              <a:t>Atenció basada en drets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a-ES" sz="2400" dirty="0" err="1" smtClean="0"/>
              <a:t>Quality</a:t>
            </a:r>
            <a:r>
              <a:rPr lang="ca-ES" sz="2400" dirty="0" smtClean="0"/>
              <a:t> </a:t>
            </a:r>
            <a:r>
              <a:rPr lang="ca-ES" sz="2400" dirty="0" err="1" smtClean="0"/>
              <a:t>Rigths</a:t>
            </a:r>
            <a:r>
              <a:rPr lang="ca-ES" sz="2400" dirty="0" smtClean="0"/>
              <a:t> (OMS)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a-ES" sz="2400" dirty="0" smtClean="0"/>
              <a:t>Planificació Decisions Anticipades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a-ES" sz="2400" dirty="0" smtClean="0"/>
              <a:t>Implementació de la figura del suport entre iguals dins els equips assistencials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a-ES" sz="2400" dirty="0" smtClean="0"/>
              <a:t>Formació i capacitació en competències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a-ES" sz="2400" dirty="0" smtClean="0"/>
              <a:t>Reconeixement professional</a:t>
            </a:r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400753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E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 DS">
            <a:extLst>
              <a:ext uri="{FF2B5EF4-FFF2-40B4-BE49-F238E27FC236}">
                <a16:creationId xmlns:a16="http://schemas.microsoft.com/office/drawing/2014/main" id="{F336F7B5-C92C-FA40-AFAF-A4E6919A5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666" y="3204468"/>
            <a:ext cx="3889577" cy="58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">
            <a:extLst>
              <a:ext uri="{FF2B5EF4-FFF2-40B4-BE49-F238E27FC236}">
                <a16:creationId xmlns:a16="http://schemas.microsoft.com/office/drawing/2014/main" id="{2A23B5E4-0E9B-E741-A420-29C048ED7796}"/>
              </a:ext>
            </a:extLst>
          </p:cNvPr>
          <p:cNvSpPr/>
          <p:nvPr/>
        </p:nvSpPr>
        <p:spPr>
          <a:xfrm>
            <a:off x="298777" y="95088"/>
            <a:ext cx="116578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400" b="1" dirty="0" smtClean="0">
                <a:solidFill>
                  <a:schemeClr val="accent5"/>
                </a:solidFill>
                <a:ea typeface="ＭＳ Ｐゴシック" charset="0"/>
                <a:cs typeface="Arial" pitchFamily="34" charset="0"/>
              </a:rPr>
              <a:t>ÀMBITS DE DESENVOLUPAMENT ESTRATÈGIC</a:t>
            </a:r>
            <a:endParaRPr lang="ca-ES" sz="2400" b="1" dirty="0" smtClean="0">
              <a:solidFill>
                <a:srgbClr val="C00000"/>
              </a:solidFill>
              <a:ea typeface="ＭＳ Ｐゴシック" charset="0"/>
              <a:cs typeface="Arial" pitchFamily="34" charset="0"/>
            </a:endParaRPr>
          </a:p>
        </p:txBody>
      </p:sp>
      <p:cxnSp>
        <p:nvCxnSpPr>
          <p:cNvPr id="60" name="Straight Connector 17">
            <a:extLst>
              <a:ext uri="{FF2B5EF4-FFF2-40B4-BE49-F238E27FC236}">
                <a16:creationId xmlns:a16="http://schemas.microsoft.com/office/drawing/2014/main" id="{35E63C0B-09F3-8F42-8BEC-DA839A50FFF4}"/>
              </a:ext>
            </a:extLst>
          </p:cNvPr>
          <p:cNvCxnSpPr>
            <a:cxnSpLocks/>
          </p:cNvCxnSpPr>
          <p:nvPr/>
        </p:nvCxnSpPr>
        <p:spPr>
          <a:xfrm>
            <a:off x="284772" y="716196"/>
            <a:ext cx="1167185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1">
            <a:extLst>
              <a:ext uri="{FF2B5EF4-FFF2-40B4-BE49-F238E27FC236}">
                <a16:creationId xmlns:a16="http://schemas.microsoft.com/office/drawing/2014/main" id="{7B84655D-0FEF-1944-A27F-DD1C86A8A02D}"/>
              </a:ext>
            </a:extLst>
          </p:cNvPr>
          <p:cNvSpPr txBox="1"/>
          <p:nvPr/>
        </p:nvSpPr>
        <p:spPr>
          <a:xfrm>
            <a:off x="815614" y="926148"/>
            <a:ext cx="4500021" cy="433452"/>
          </a:xfrm>
          <a:custGeom>
            <a:avLst/>
            <a:gdLst>
              <a:gd name="connsiteX0" fmla="*/ 0 w 1055097"/>
              <a:gd name="connsiteY0" fmla="*/ 0 h 523220"/>
              <a:gd name="connsiteX1" fmla="*/ 516998 w 1055097"/>
              <a:gd name="connsiteY1" fmla="*/ 0 h 523220"/>
              <a:gd name="connsiteX2" fmla="*/ 1055097 w 1055097"/>
              <a:gd name="connsiteY2" fmla="*/ 0 h 523220"/>
              <a:gd name="connsiteX3" fmla="*/ 1055097 w 1055097"/>
              <a:gd name="connsiteY3" fmla="*/ 523220 h 523220"/>
              <a:gd name="connsiteX4" fmla="*/ 506447 w 1055097"/>
              <a:gd name="connsiteY4" fmla="*/ 523220 h 523220"/>
              <a:gd name="connsiteX5" fmla="*/ 0 w 1055097"/>
              <a:gd name="connsiteY5" fmla="*/ 523220 h 523220"/>
              <a:gd name="connsiteX6" fmla="*/ 0 w 1055097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097" h="523220" fill="none" extrusionOk="0">
                <a:moveTo>
                  <a:pt x="0" y="0"/>
                </a:moveTo>
                <a:cubicBezTo>
                  <a:pt x="231590" y="-42461"/>
                  <a:pt x="270628" y="48641"/>
                  <a:pt x="516998" y="0"/>
                </a:cubicBezTo>
                <a:cubicBezTo>
                  <a:pt x="763368" y="-48641"/>
                  <a:pt x="833827" y="6969"/>
                  <a:pt x="1055097" y="0"/>
                </a:cubicBezTo>
                <a:cubicBezTo>
                  <a:pt x="1090299" y="209984"/>
                  <a:pt x="1040075" y="342525"/>
                  <a:pt x="1055097" y="523220"/>
                </a:cubicBezTo>
                <a:cubicBezTo>
                  <a:pt x="890056" y="561236"/>
                  <a:pt x="679905" y="509635"/>
                  <a:pt x="506447" y="523220"/>
                </a:cubicBezTo>
                <a:cubicBezTo>
                  <a:pt x="332989" y="536805"/>
                  <a:pt x="212138" y="519525"/>
                  <a:pt x="0" y="523220"/>
                </a:cubicBezTo>
                <a:cubicBezTo>
                  <a:pt x="-49866" y="269020"/>
                  <a:pt x="62735" y="243114"/>
                  <a:pt x="0" y="0"/>
                </a:cubicBezTo>
                <a:close/>
              </a:path>
              <a:path w="1055097" h="523220" stroke="0" extrusionOk="0">
                <a:moveTo>
                  <a:pt x="0" y="0"/>
                </a:moveTo>
                <a:cubicBezTo>
                  <a:pt x="253614" y="-41344"/>
                  <a:pt x="352438" y="56460"/>
                  <a:pt x="516998" y="0"/>
                </a:cubicBezTo>
                <a:cubicBezTo>
                  <a:pt x="681558" y="-56460"/>
                  <a:pt x="800801" y="28474"/>
                  <a:pt x="1055097" y="0"/>
                </a:cubicBezTo>
                <a:cubicBezTo>
                  <a:pt x="1099211" y="127127"/>
                  <a:pt x="1023105" y="269138"/>
                  <a:pt x="1055097" y="523220"/>
                </a:cubicBezTo>
                <a:cubicBezTo>
                  <a:pt x="917634" y="563714"/>
                  <a:pt x="711121" y="489748"/>
                  <a:pt x="538099" y="523220"/>
                </a:cubicBezTo>
                <a:cubicBezTo>
                  <a:pt x="365077" y="556692"/>
                  <a:pt x="130482" y="466938"/>
                  <a:pt x="0" y="523220"/>
                </a:cubicBezTo>
                <a:cubicBezTo>
                  <a:pt x="-28566" y="357575"/>
                  <a:pt x="13431" y="188978"/>
                  <a:pt x="0" y="0"/>
                </a:cubicBezTo>
                <a:close/>
              </a:path>
            </a:pathLst>
          </a:cu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ES" sz="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ca-ES" sz="4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1740"/>
              </a:lnSpc>
            </a:pPr>
            <a:r>
              <a:rPr lang="en-GB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PREVENCIÓ I PROMOCIÓ DE LA SALUT MENTAL </a:t>
            </a:r>
          </a:p>
          <a:p>
            <a:pPr algn="ctr"/>
            <a:endParaRPr lang="en-ES" sz="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7B84655D-0FEF-1944-A27F-DD1C86A8A02D}"/>
              </a:ext>
            </a:extLst>
          </p:cNvPr>
          <p:cNvSpPr txBox="1"/>
          <p:nvPr/>
        </p:nvSpPr>
        <p:spPr>
          <a:xfrm>
            <a:off x="829621" y="1714251"/>
            <a:ext cx="4500021" cy="433452"/>
          </a:xfrm>
          <a:custGeom>
            <a:avLst/>
            <a:gdLst>
              <a:gd name="connsiteX0" fmla="*/ 0 w 1055097"/>
              <a:gd name="connsiteY0" fmla="*/ 0 h 523220"/>
              <a:gd name="connsiteX1" fmla="*/ 516998 w 1055097"/>
              <a:gd name="connsiteY1" fmla="*/ 0 h 523220"/>
              <a:gd name="connsiteX2" fmla="*/ 1055097 w 1055097"/>
              <a:gd name="connsiteY2" fmla="*/ 0 h 523220"/>
              <a:gd name="connsiteX3" fmla="*/ 1055097 w 1055097"/>
              <a:gd name="connsiteY3" fmla="*/ 523220 h 523220"/>
              <a:gd name="connsiteX4" fmla="*/ 506447 w 1055097"/>
              <a:gd name="connsiteY4" fmla="*/ 523220 h 523220"/>
              <a:gd name="connsiteX5" fmla="*/ 0 w 1055097"/>
              <a:gd name="connsiteY5" fmla="*/ 523220 h 523220"/>
              <a:gd name="connsiteX6" fmla="*/ 0 w 1055097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097" h="523220" fill="none" extrusionOk="0">
                <a:moveTo>
                  <a:pt x="0" y="0"/>
                </a:moveTo>
                <a:cubicBezTo>
                  <a:pt x="231590" y="-42461"/>
                  <a:pt x="270628" y="48641"/>
                  <a:pt x="516998" y="0"/>
                </a:cubicBezTo>
                <a:cubicBezTo>
                  <a:pt x="763368" y="-48641"/>
                  <a:pt x="833827" y="6969"/>
                  <a:pt x="1055097" y="0"/>
                </a:cubicBezTo>
                <a:cubicBezTo>
                  <a:pt x="1090299" y="209984"/>
                  <a:pt x="1040075" y="342525"/>
                  <a:pt x="1055097" y="523220"/>
                </a:cubicBezTo>
                <a:cubicBezTo>
                  <a:pt x="890056" y="561236"/>
                  <a:pt x="679905" y="509635"/>
                  <a:pt x="506447" y="523220"/>
                </a:cubicBezTo>
                <a:cubicBezTo>
                  <a:pt x="332989" y="536805"/>
                  <a:pt x="212138" y="519525"/>
                  <a:pt x="0" y="523220"/>
                </a:cubicBezTo>
                <a:cubicBezTo>
                  <a:pt x="-49866" y="269020"/>
                  <a:pt x="62735" y="243114"/>
                  <a:pt x="0" y="0"/>
                </a:cubicBezTo>
                <a:close/>
              </a:path>
              <a:path w="1055097" h="523220" stroke="0" extrusionOk="0">
                <a:moveTo>
                  <a:pt x="0" y="0"/>
                </a:moveTo>
                <a:cubicBezTo>
                  <a:pt x="253614" y="-41344"/>
                  <a:pt x="352438" y="56460"/>
                  <a:pt x="516998" y="0"/>
                </a:cubicBezTo>
                <a:cubicBezTo>
                  <a:pt x="681558" y="-56460"/>
                  <a:pt x="800801" y="28474"/>
                  <a:pt x="1055097" y="0"/>
                </a:cubicBezTo>
                <a:cubicBezTo>
                  <a:pt x="1099211" y="127127"/>
                  <a:pt x="1023105" y="269138"/>
                  <a:pt x="1055097" y="523220"/>
                </a:cubicBezTo>
                <a:cubicBezTo>
                  <a:pt x="917634" y="563714"/>
                  <a:pt x="711121" y="489748"/>
                  <a:pt x="538099" y="523220"/>
                </a:cubicBezTo>
                <a:cubicBezTo>
                  <a:pt x="365077" y="556692"/>
                  <a:pt x="130482" y="466938"/>
                  <a:pt x="0" y="523220"/>
                </a:cubicBezTo>
                <a:cubicBezTo>
                  <a:pt x="-28566" y="357575"/>
                  <a:pt x="13431" y="188978"/>
                  <a:pt x="0" y="0"/>
                </a:cubicBezTo>
                <a:close/>
              </a:path>
            </a:pathLst>
          </a:cu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ES" sz="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ca-ES" sz="4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1740"/>
              </a:lnSpc>
            </a:pPr>
            <a:r>
              <a:rPr lang="en-GB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PLA PREVENCIÓ CONDUCTA SUÏCIDA</a:t>
            </a:r>
          </a:p>
          <a:p>
            <a:pPr algn="ctr"/>
            <a:endParaRPr lang="en-ES" sz="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7B84655D-0FEF-1944-A27F-DD1C86A8A02D}"/>
              </a:ext>
            </a:extLst>
          </p:cNvPr>
          <p:cNvSpPr txBox="1"/>
          <p:nvPr/>
        </p:nvSpPr>
        <p:spPr>
          <a:xfrm>
            <a:off x="815609" y="2529045"/>
            <a:ext cx="4500021" cy="433452"/>
          </a:xfrm>
          <a:custGeom>
            <a:avLst/>
            <a:gdLst>
              <a:gd name="connsiteX0" fmla="*/ 0 w 1055097"/>
              <a:gd name="connsiteY0" fmla="*/ 0 h 523220"/>
              <a:gd name="connsiteX1" fmla="*/ 516998 w 1055097"/>
              <a:gd name="connsiteY1" fmla="*/ 0 h 523220"/>
              <a:gd name="connsiteX2" fmla="*/ 1055097 w 1055097"/>
              <a:gd name="connsiteY2" fmla="*/ 0 h 523220"/>
              <a:gd name="connsiteX3" fmla="*/ 1055097 w 1055097"/>
              <a:gd name="connsiteY3" fmla="*/ 523220 h 523220"/>
              <a:gd name="connsiteX4" fmla="*/ 506447 w 1055097"/>
              <a:gd name="connsiteY4" fmla="*/ 523220 h 523220"/>
              <a:gd name="connsiteX5" fmla="*/ 0 w 1055097"/>
              <a:gd name="connsiteY5" fmla="*/ 523220 h 523220"/>
              <a:gd name="connsiteX6" fmla="*/ 0 w 1055097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097" h="523220" fill="none" extrusionOk="0">
                <a:moveTo>
                  <a:pt x="0" y="0"/>
                </a:moveTo>
                <a:cubicBezTo>
                  <a:pt x="231590" y="-42461"/>
                  <a:pt x="270628" y="48641"/>
                  <a:pt x="516998" y="0"/>
                </a:cubicBezTo>
                <a:cubicBezTo>
                  <a:pt x="763368" y="-48641"/>
                  <a:pt x="833827" y="6969"/>
                  <a:pt x="1055097" y="0"/>
                </a:cubicBezTo>
                <a:cubicBezTo>
                  <a:pt x="1090299" y="209984"/>
                  <a:pt x="1040075" y="342525"/>
                  <a:pt x="1055097" y="523220"/>
                </a:cubicBezTo>
                <a:cubicBezTo>
                  <a:pt x="890056" y="561236"/>
                  <a:pt x="679905" y="509635"/>
                  <a:pt x="506447" y="523220"/>
                </a:cubicBezTo>
                <a:cubicBezTo>
                  <a:pt x="332989" y="536805"/>
                  <a:pt x="212138" y="519525"/>
                  <a:pt x="0" y="523220"/>
                </a:cubicBezTo>
                <a:cubicBezTo>
                  <a:pt x="-49866" y="269020"/>
                  <a:pt x="62735" y="243114"/>
                  <a:pt x="0" y="0"/>
                </a:cubicBezTo>
                <a:close/>
              </a:path>
              <a:path w="1055097" h="523220" stroke="0" extrusionOk="0">
                <a:moveTo>
                  <a:pt x="0" y="0"/>
                </a:moveTo>
                <a:cubicBezTo>
                  <a:pt x="253614" y="-41344"/>
                  <a:pt x="352438" y="56460"/>
                  <a:pt x="516998" y="0"/>
                </a:cubicBezTo>
                <a:cubicBezTo>
                  <a:pt x="681558" y="-56460"/>
                  <a:pt x="800801" y="28474"/>
                  <a:pt x="1055097" y="0"/>
                </a:cubicBezTo>
                <a:cubicBezTo>
                  <a:pt x="1099211" y="127127"/>
                  <a:pt x="1023105" y="269138"/>
                  <a:pt x="1055097" y="523220"/>
                </a:cubicBezTo>
                <a:cubicBezTo>
                  <a:pt x="917634" y="563714"/>
                  <a:pt x="711121" y="489748"/>
                  <a:pt x="538099" y="523220"/>
                </a:cubicBezTo>
                <a:cubicBezTo>
                  <a:pt x="365077" y="556692"/>
                  <a:pt x="130482" y="466938"/>
                  <a:pt x="0" y="523220"/>
                </a:cubicBezTo>
                <a:cubicBezTo>
                  <a:pt x="-28566" y="357575"/>
                  <a:pt x="13431" y="188978"/>
                  <a:pt x="0" y="0"/>
                </a:cubicBezTo>
                <a:close/>
              </a:path>
            </a:pathLst>
          </a:cu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ES" sz="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ca-ES" sz="4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1740"/>
              </a:lnSpc>
            </a:pPr>
            <a:r>
              <a:rPr lang="en-GB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ATENCIÓ INFANTIL I JUVENIL</a:t>
            </a:r>
          </a:p>
          <a:p>
            <a:pPr algn="ctr"/>
            <a:endParaRPr lang="en-ES" sz="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Box 31">
            <a:extLst>
              <a:ext uri="{FF2B5EF4-FFF2-40B4-BE49-F238E27FC236}">
                <a16:creationId xmlns:a16="http://schemas.microsoft.com/office/drawing/2014/main" id="{7B84655D-0FEF-1944-A27F-DD1C86A8A02D}"/>
              </a:ext>
            </a:extLst>
          </p:cNvPr>
          <p:cNvSpPr txBox="1"/>
          <p:nvPr/>
        </p:nvSpPr>
        <p:spPr>
          <a:xfrm>
            <a:off x="815610" y="3384952"/>
            <a:ext cx="4500021" cy="433452"/>
          </a:xfrm>
          <a:custGeom>
            <a:avLst/>
            <a:gdLst>
              <a:gd name="connsiteX0" fmla="*/ 0 w 1055097"/>
              <a:gd name="connsiteY0" fmla="*/ 0 h 523220"/>
              <a:gd name="connsiteX1" fmla="*/ 516998 w 1055097"/>
              <a:gd name="connsiteY1" fmla="*/ 0 h 523220"/>
              <a:gd name="connsiteX2" fmla="*/ 1055097 w 1055097"/>
              <a:gd name="connsiteY2" fmla="*/ 0 h 523220"/>
              <a:gd name="connsiteX3" fmla="*/ 1055097 w 1055097"/>
              <a:gd name="connsiteY3" fmla="*/ 523220 h 523220"/>
              <a:gd name="connsiteX4" fmla="*/ 506447 w 1055097"/>
              <a:gd name="connsiteY4" fmla="*/ 523220 h 523220"/>
              <a:gd name="connsiteX5" fmla="*/ 0 w 1055097"/>
              <a:gd name="connsiteY5" fmla="*/ 523220 h 523220"/>
              <a:gd name="connsiteX6" fmla="*/ 0 w 1055097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097" h="523220" fill="none" extrusionOk="0">
                <a:moveTo>
                  <a:pt x="0" y="0"/>
                </a:moveTo>
                <a:cubicBezTo>
                  <a:pt x="231590" y="-42461"/>
                  <a:pt x="270628" y="48641"/>
                  <a:pt x="516998" y="0"/>
                </a:cubicBezTo>
                <a:cubicBezTo>
                  <a:pt x="763368" y="-48641"/>
                  <a:pt x="833827" y="6969"/>
                  <a:pt x="1055097" y="0"/>
                </a:cubicBezTo>
                <a:cubicBezTo>
                  <a:pt x="1090299" y="209984"/>
                  <a:pt x="1040075" y="342525"/>
                  <a:pt x="1055097" y="523220"/>
                </a:cubicBezTo>
                <a:cubicBezTo>
                  <a:pt x="890056" y="561236"/>
                  <a:pt x="679905" y="509635"/>
                  <a:pt x="506447" y="523220"/>
                </a:cubicBezTo>
                <a:cubicBezTo>
                  <a:pt x="332989" y="536805"/>
                  <a:pt x="212138" y="519525"/>
                  <a:pt x="0" y="523220"/>
                </a:cubicBezTo>
                <a:cubicBezTo>
                  <a:pt x="-49866" y="269020"/>
                  <a:pt x="62735" y="243114"/>
                  <a:pt x="0" y="0"/>
                </a:cubicBezTo>
                <a:close/>
              </a:path>
              <a:path w="1055097" h="523220" stroke="0" extrusionOk="0">
                <a:moveTo>
                  <a:pt x="0" y="0"/>
                </a:moveTo>
                <a:cubicBezTo>
                  <a:pt x="253614" y="-41344"/>
                  <a:pt x="352438" y="56460"/>
                  <a:pt x="516998" y="0"/>
                </a:cubicBezTo>
                <a:cubicBezTo>
                  <a:pt x="681558" y="-56460"/>
                  <a:pt x="800801" y="28474"/>
                  <a:pt x="1055097" y="0"/>
                </a:cubicBezTo>
                <a:cubicBezTo>
                  <a:pt x="1099211" y="127127"/>
                  <a:pt x="1023105" y="269138"/>
                  <a:pt x="1055097" y="523220"/>
                </a:cubicBezTo>
                <a:cubicBezTo>
                  <a:pt x="917634" y="563714"/>
                  <a:pt x="711121" y="489748"/>
                  <a:pt x="538099" y="523220"/>
                </a:cubicBezTo>
                <a:cubicBezTo>
                  <a:pt x="365077" y="556692"/>
                  <a:pt x="130482" y="466938"/>
                  <a:pt x="0" y="523220"/>
                </a:cubicBezTo>
                <a:cubicBezTo>
                  <a:pt x="-28566" y="357575"/>
                  <a:pt x="13431" y="188978"/>
                  <a:pt x="0" y="0"/>
                </a:cubicBezTo>
                <a:close/>
              </a:path>
            </a:pathLst>
          </a:cu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ES" sz="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ca-ES" sz="4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1740"/>
              </a:lnSpc>
            </a:pPr>
            <a:r>
              <a:rPr lang="en-GB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ATENCIÓ PRIMÀRIA</a:t>
            </a:r>
          </a:p>
          <a:p>
            <a:pPr algn="ctr"/>
            <a:endParaRPr lang="en-ES" sz="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TextBox 31">
            <a:extLst>
              <a:ext uri="{FF2B5EF4-FFF2-40B4-BE49-F238E27FC236}">
                <a16:creationId xmlns:a16="http://schemas.microsoft.com/office/drawing/2014/main" id="{7B84655D-0FEF-1944-A27F-DD1C86A8A02D}"/>
              </a:ext>
            </a:extLst>
          </p:cNvPr>
          <p:cNvSpPr txBox="1"/>
          <p:nvPr/>
        </p:nvSpPr>
        <p:spPr>
          <a:xfrm>
            <a:off x="829623" y="4221611"/>
            <a:ext cx="4500021" cy="433452"/>
          </a:xfrm>
          <a:custGeom>
            <a:avLst/>
            <a:gdLst>
              <a:gd name="connsiteX0" fmla="*/ 0 w 1055097"/>
              <a:gd name="connsiteY0" fmla="*/ 0 h 523220"/>
              <a:gd name="connsiteX1" fmla="*/ 516998 w 1055097"/>
              <a:gd name="connsiteY1" fmla="*/ 0 h 523220"/>
              <a:gd name="connsiteX2" fmla="*/ 1055097 w 1055097"/>
              <a:gd name="connsiteY2" fmla="*/ 0 h 523220"/>
              <a:gd name="connsiteX3" fmla="*/ 1055097 w 1055097"/>
              <a:gd name="connsiteY3" fmla="*/ 523220 h 523220"/>
              <a:gd name="connsiteX4" fmla="*/ 506447 w 1055097"/>
              <a:gd name="connsiteY4" fmla="*/ 523220 h 523220"/>
              <a:gd name="connsiteX5" fmla="*/ 0 w 1055097"/>
              <a:gd name="connsiteY5" fmla="*/ 523220 h 523220"/>
              <a:gd name="connsiteX6" fmla="*/ 0 w 1055097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097" h="523220" fill="none" extrusionOk="0">
                <a:moveTo>
                  <a:pt x="0" y="0"/>
                </a:moveTo>
                <a:cubicBezTo>
                  <a:pt x="231590" y="-42461"/>
                  <a:pt x="270628" y="48641"/>
                  <a:pt x="516998" y="0"/>
                </a:cubicBezTo>
                <a:cubicBezTo>
                  <a:pt x="763368" y="-48641"/>
                  <a:pt x="833827" y="6969"/>
                  <a:pt x="1055097" y="0"/>
                </a:cubicBezTo>
                <a:cubicBezTo>
                  <a:pt x="1090299" y="209984"/>
                  <a:pt x="1040075" y="342525"/>
                  <a:pt x="1055097" y="523220"/>
                </a:cubicBezTo>
                <a:cubicBezTo>
                  <a:pt x="890056" y="561236"/>
                  <a:pt x="679905" y="509635"/>
                  <a:pt x="506447" y="523220"/>
                </a:cubicBezTo>
                <a:cubicBezTo>
                  <a:pt x="332989" y="536805"/>
                  <a:pt x="212138" y="519525"/>
                  <a:pt x="0" y="523220"/>
                </a:cubicBezTo>
                <a:cubicBezTo>
                  <a:pt x="-49866" y="269020"/>
                  <a:pt x="62735" y="243114"/>
                  <a:pt x="0" y="0"/>
                </a:cubicBezTo>
                <a:close/>
              </a:path>
              <a:path w="1055097" h="523220" stroke="0" extrusionOk="0">
                <a:moveTo>
                  <a:pt x="0" y="0"/>
                </a:moveTo>
                <a:cubicBezTo>
                  <a:pt x="253614" y="-41344"/>
                  <a:pt x="352438" y="56460"/>
                  <a:pt x="516998" y="0"/>
                </a:cubicBezTo>
                <a:cubicBezTo>
                  <a:pt x="681558" y="-56460"/>
                  <a:pt x="800801" y="28474"/>
                  <a:pt x="1055097" y="0"/>
                </a:cubicBezTo>
                <a:cubicBezTo>
                  <a:pt x="1099211" y="127127"/>
                  <a:pt x="1023105" y="269138"/>
                  <a:pt x="1055097" y="523220"/>
                </a:cubicBezTo>
                <a:cubicBezTo>
                  <a:pt x="917634" y="563714"/>
                  <a:pt x="711121" y="489748"/>
                  <a:pt x="538099" y="523220"/>
                </a:cubicBezTo>
                <a:cubicBezTo>
                  <a:pt x="365077" y="556692"/>
                  <a:pt x="130482" y="466938"/>
                  <a:pt x="0" y="523220"/>
                </a:cubicBezTo>
                <a:cubicBezTo>
                  <a:pt x="-28566" y="357575"/>
                  <a:pt x="13431" y="188978"/>
                  <a:pt x="0" y="0"/>
                </a:cubicBezTo>
                <a:close/>
              </a:path>
            </a:pathLst>
          </a:cu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ES" sz="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ca-ES" sz="4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1740"/>
              </a:lnSpc>
            </a:pPr>
            <a:r>
              <a:rPr lang="en-GB" sz="1600" b="1" dirty="0">
                <a:solidFill>
                  <a:schemeClr val="bg1"/>
                </a:solidFill>
                <a:cs typeface="Arial" panose="020B0604020202020204" pitchFamily="34" charset="0"/>
              </a:rPr>
              <a:t>ALTERNATIVES A </a:t>
            </a:r>
            <a:r>
              <a:rPr lang="en-GB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L’HOSPITALITZACIÓ</a:t>
            </a:r>
          </a:p>
          <a:p>
            <a:pPr algn="ctr"/>
            <a:endParaRPr lang="en-ES" sz="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Box 31">
            <a:extLst>
              <a:ext uri="{FF2B5EF4-FFF2-40B4-BE49-F238E27FC236}">
                <a16:creationId xmlns:a16="http://schemas.microsoft.com/office/drawing/2014/main" id="{7B84655D-0FEF-1944-A27F-DD1C86A8A02D}"/>
              </a:ext>
            </a:extLst>
          </p:cNvPr>
          <p:cNvSpPr txBox="1"/>
          <p:nvPr/>
        </p:nvSpPr>
        <p:spPr>
          <a:xfrm>
            <a:off x="829621" y="5048239"/>
            <a:ext cx="4500021" cy="433452"/>
          </a:xfrm>
          <a:custGeom>
            <a:avLst/>
            <a:gdLst>
              <a:gd name="connsiteX0" fmla="*/ 0 w 1055097"/>
              <a:gd name="connsiteY0" fmla="*/ 0 h 523220"/>
              <a:gd name="connsiteX1" fmla="*/ 516998 w 1055097"/>
              <a:gd name="connsiteY1" fmla="*/ 0 h 523220"/>
              <a:gd name="connsiteX2" fmla="*/ 1055097 w 1055097"/>
              <a:gd name="connsiteY2" fmla="*/ 0 h 523220"/>
              <a:gd name="connsiteX3" fmla="*/ 1055097 w 1055097"/>
              <a:gd name="connsiteY3" fmla="*/ 523220 h 523220"/>
              <a:gd name="connsiteX4" fmla="*/ 506447 w 1055097"/>
              <a:gd name="connsiteY4" fmla="*/ 523220 h 523220"/>
              <a:gd name="connsiteX5" fmla="*/ 0 w 1055097"/>
              <a:gd name="connsiteY5" fmla="*/ 523220 h 523220"/>
              <a:gd name="connsiteX6" fmla="*/ 0 w 1055097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097" h="523220" fill="none" extrusionOk="0">
                <a:moveTo>
                  <a:pt x="0" y="0"/>
                </a:moveTo>
                <a:cubicBezTo>
                  <a:pt x="231590" y="-42461"/>
                  <a:pt x="270628" y="48641"/>
                  <a:pt x="516998" y="0"/>
                </a:cubicBezTo>
                <a:cubicBezTo>
                  <a:pt x="763368" y="-48641"/>
                  <a:pt x="833827" y="6969"/>
                  <a:pt x="1055097" y="0"/>
                </a:cubicBezTo>
                <a:cubicBezTo>
                  <a:pt x="1090299" y="209984"/>
                  <a:pt x="1040075" y="342525"/>
                  <a:pt x="1055097" y="523220"/>
                </a:cubicBezTo>
                <a:cubicBezTo>
                  <a:pt x="890056" y="561236"/>
                  <a:pt x="679905" y="509635"/>
                  <a:pt x="506447" y="523220"/>
                </a:cubicBezTo>
                <a:cubicBezTo>
                  <a:pt x="332989" y="536805"/>
                  <a:pt x="212138" y="519525"/>
                  <a:pt x="0" y="523220"/>
                </a:cubicBezTo>
                <a:cubicBezTo>
                  <a:pt x="-49866" y="269020"/>
                  <a:pt x="62735" y="243114"/>
                  <a:pt x="0" y="0"/>
                </a:cubicBezTo>
                <a:close/>
              </a:path>
              <a:path w="1055097" h="523220" stroke="0" extrusionOk="0">
                <a:moveTo>
                  <a:pt x="0" y="0"/>
                </a:moveTo>
                <a:cubicBezTo>
                  <a:pt x="253614" y="-41344"/>
                  <a:pt x="352438" y="56460"/>
                  <a:pt x="516998" y="0"/>
                </a:cubicBezTo>
                <a:cubicBezTo>
                  <a:pt x="681558" y="-56460"/>
                  <a:pt x="800801" y="28474"/>
                  <a:pt x="1055097" y="0"/>
                </a:cubicBezTo>
                <a:cubicBezTo>
                  <a:pt x="1099211" y="127127"/>
                  <a:pt x="1023105" y="269138"/>
                  <a:pt x="1055097" y="523220"/>
                </a:cubicBezTo>
                <a:cubicBezTo>
                  <a:pt x="917634" y="563714"/>
                  <a:pt x="711121" y="489748"/>
                  <a:pt x="538099" y="523220"/>
                </a:cubicBezTo>
                <a:cubicBezTo>
                  <a:pt x="365077" y="556692"/>
                  <a:pt x="130482" y="466938"/>
                  <a:pt x="0" y="523220"/>
                </a:cubicBezTo>
                <a:cubicBezTo>
                  <a:pt x="-28566" y="357575"/>
                  <a:pt x="13431" y="188978"/>
                  <a:pt x="0" y="0"/>
                </a:cubicBezTo>
                <a:close/>
              </a:path>
            </a:pathLst>
          </a:cu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ES" sz="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ca-ES" sz="4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1740"/>
              </a:lnSpc>
            </a:pPr>
            <a:r>
              <a:rPr lang="en-GB" sz="1600" b="1" dirty="0">
                <a:solidFill>
                  <a:schemeClr val="bg1"/>
                </a:solidFill>
                <a:cs typeface="Arial" panose="020B0604020202020204" pitchFamily="34" charset="0"/>
              </a:rPr>
              <a:t>ATENCIÓ INTEGRADA SANITÀRIA I SOCIAL</a:t>
            </a:r>
          </a:p>
          <a:p>
            <a:pPr algn="ctr"/>
            <a:endParaRPr lang="en-ES" sz="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Box 31">
            <a:extLst>
              <a:ext uri="{FF2B5EF4-FFF2-40B4-BE49-F238E27FC236}">
                <a16:creationId xmlns:a16="http://schemas.microsoft.com/office/drawing/2014/main" id="{7B84655D-0FEF-1944-A27F-DD1C86A8A02D}"/>
              </a:ext>
            </a:extLst>
          </p:cNvPr>
          <p:cNvSpPr txBox="1"/>
          <p:nvPr/>
        </p:nvSpPr>
        <p:spPr>
          <a:xfrm>
            <a:off x="6648145" y="1708064"/>
            <a:ext cx="4713199" cy="464230"/>
          </a:xfrm>
          <a:custGeom>
            <a:avLst/>
            <a:gdLst>
              <a:gd name="connsiteX0" fmla="*/ 0 w 1055097"/>
              <a:gd name="connsiteY0" fmla="*/ 0 h 523220"/>
              <a:gd name="connsiteX1" fmla="*/ 516998 w 1055097"/>
              <a:gd name="connsiteY1" fmla="*/ 0 h 523220"/>
              <a:gd name="connsiteX2" fmla="*/ 1055097 w 1055097"/>
              <a:gd name="connsiteY2" fmla="*/ 0 h 523220"/>
              <a:gd name="connsiteX3" fmla="*/ 1055097 w 1055097"/>
              <a:gd name="connsiteY3" fmla="*/ 523220 h 523220"/>
              <a:gd name="connsiteX4" fmla="*/ 506447 w 1055097"/>
              <a:gd name="connsiteY4" fmla="*/ 523220 h 523220"/>
              <a:gd name="connsiteX5" fmla="*/ 0 w 1055097"/>
              <a:gd name="connsiteY5" fmla="*/ 523220 h 523220"/>
              <a:gd name="connsiteX6" fmla="*/ 0 w 1055097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097" h="523220" fill="none" extrusionOk="0">
                <a:moveTo>
                  <a:pt x="0" y="0"/>
                </a:moveTo>
                <a:cubicBezTo>
                  <a:pt x="231590" y="-42461"/>
                  <a:pt x="270628" y="48641"/>
                  <a:pt x="516998" y="0"/>
                </a:cubicBezTo>
                <a:cubicBezTo>
                  <a:pt x="763368" y="-48641"/>
                  <a:pt x="833827" y="6969"/>
                  <a:pt x="1055097" y="0"/>
                </a:cubicBezTo>
                <a:cubicBezTo>
                  <a:pt x="1090299" y="209984"/>
                  <a:pt x="1040075" y="342525"/>
                  <a:pt x="1055097" y="523220"/>
                </a:cubicBezTo>
                <a:cubicBezTo>
                  <a:pt x="890056" y="561236"/>
                  <a:pt x="679905" y="509635"/>
                  <a:pt x="506447" y="523220"/>
                </a:cubicBezTo>
                <a:cubicBezTo>
                  <a:pt x="332989" y="536805"/>
                  <a:pt x="212138" y="519525"/>
                  <a:pt x="0" y="523220"/>
                </a:cubicBezTo>
                <a:cubicBezTo>
                  <a:pt x="-49866" y="269020"/>
                  <a:pt x="62735" y="243114"/>
                  <a:pt x="0" y="0"/>
                </a:cubicBezTo>
                <a:close/>
              </a:path>
              <a:path w="1055097" h="523220" stroke="0" extrusionOk="0">
                <a:moveTo>
                  <a:pt x="0" y="0"/>
                </a:moveTo>
                <a:cubicBezTo>
                  <a:pt x="253614" y="-41344"/>
                  <a:pt x="352438" y="56460"/>
                  <a:pt x="516998" y="0"/>
                </a:cubicBezTo>
                <a:cubicBezTo>
                  <a:pt x="681558" y="-56460"/>
                  <a:pt x="800801" y="28474"/>
                  <a:pt x="1055097" y="0"/>
                </a:cubicBezTo>
                <a:cubicBezTo>
                  <a:pt x="1099211" y="127127"/>
                  <a:pt x="1023105" y="269138"/>
                  <a:pt x="1055097" y="523220"/>
                </a:cubicBezTo>
                <a:cubicBezTo>
                  <a:pt x="917634" y="563714"/>
                  <a:pt x="711121" y="489748"/>
                  <a:pt x="538099" y="523220"/>
                </a:cubicBezTo>
                <a:cubicBezTo>
                  <a:pt x="365077" y="556692"/>
                  <a:pt x="130482" y="466938"/>
                  <a:pt x="0" y="523220"/>
                </a:cubicBezTo>
                <a:cubicBezTo>
                  <a:pt x="-28566" y="357575"/>
                  <a:pt x="13431" y="188978"/>
                  <a:pt x="0" y="0"/>
                </a:cubicBezTo>
                <a:close/>
              </a:path>
            </a:pathLst>
          </a:cu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ES" sz="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ca-ES" sz="4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1740"/>
              </a:lnSpc>
            </a:pPr>
            <a:r>
              <a:rPr lang="en-GB" sz="1600" b="1" dirty="0">
                <a:solidFill>
                  <a:schemeClr val="bg1"/>
                </a:solidFill>
                <a:cs typeface="Arial" panose="020B0604020202020204" pitchFamily="34" charset="0"/>
              </a:rPr>
              <a:t>RECONVERSIÓ LLARGA ESTADA PSIQUIÀTRICA</a:t>
            </a:r>
          </a:p>
          <a:p>
            <a:pPr algn="ctr"/>
            <a:endParaRPr lang="en-ES" sz="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TextBox 31">
            <a:extLst>
              <a:ext uri="{FF2B5EF4-FFF2-40B4-BE49-F238E27FC236}">
                <a16:creationId xmlns:a16="http://schemas.microsoft.com/office/drawing/2014/main" id="{7B84655D-0FEF-1944-A27F-DD1C86A8A02D}"/>
              </a:ext>
            </a:extLst>
          </p:cNvPr>
          <p:cNvSpPr txBox="1"/>
          <p:nvPr/>
        </p:nvSpPr>
        <p:spPr>
          <a:xfrm>
            <a:off x="6715922" y="928182"/>
            <a:ext cx="4685185" cy="433452"/>
          </a:xfrm>
          <a:custGeom>
            <a:avLst/>
            <a:gdLst>
              <a:gd name="connsiteX0" fmla="*/ 0 w 1055097"/>
              <a:gd name="connsiteY0" fmla="*/ 0 h 523220"/>
              <a:gd name="connsiteX1" fmla="*/ 516998 w 1055097"/>
              <a:gd name="connsiteY1" fmla="*/ 0 h 523220"/>
              <a:gd name="connsiteX2" fmla="*/ 1055097 w 1055097"/>
              <a:gd name="connsiteY2" fmla="*/ 0 h 523220"/>
              <a:gd name="connsiteX3" fmla="*/ 1055097 w 1055097"/>
              <a:gd name="connsiteY3" fmla="*/ 523220 h 523220"/>
              <a:gd name="connsiteX4" fmla="*/ 506447 w 1055097"/>
              <a:gd name="connsiteY4" fmla="*/ 523220 h 523220"/>
              <a:gd name="connsiteX5" fmla="*/ 0 w 1055097"/>
              <a:gd name="connsiteY5" fmla="*/ 523220 h 523220"/>
              <a:gd name="connsiteX6" fmla="*/ 0 w 1055097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097" h="523220" fill="none" extrusionOk="0">
                <a:moveTo>
                  <a:pt x="0" y="0"/>
                </a:moveTo>
                <a:cubicBezTo>
                  <a:pt x="231590" y="-42461"/>
                  <a:pt x="270628" y="48641"/>
                  <a:pt x="516998" y="0"/>
                </a:cubicBezTo>
                <a:cubicBezTo>
                  <a:pt x="763368" y="-48641"/>
                  <a:pt x="833827" y="6969"/>
                  <a:pt x="1055097" y="0"/>
                </a:cubicBezTo>
                <a:cubicBezTo>
                  <a:pt x="1090299" y="209984"/>
                  <a:pt x="1040075" y="342525"/>
                  <a:pt x="1055097" y="523220"/>
                </a:cubicBezTo>
                <a:cubicBezTo>
                  <a:pt x="890056" y="561236"/>
                  <a:pt x="679905" y="509635"/>
                  <a:pt x="506447" y="523220"/>
                </a:cubicBezTo>
                <a:cubicBezTo>
                  <a:pt x="332989" y="536805"/>
                  <a:pt x="212138" y="519525"/>
                  <a:pt x="0" y="523220"/>
                </a:cubicBezTo>
                <a:cubicBezTo>
                  <a:pt x="-49866" y="269020"/>
                  <a:pt x="62735" y="243114"/>
                  <a:pt x="0" y="0"/>
                </a:cubicBezTo>
                <a:close/>
              </a:path>
              <a:path w="1055097" h="523220" stroke="0" extrusionOk="0">
                <a:moveTo>
                  <a:pt x="0" y="0"/>
                </a:moveTo>
                <a:cubicBezTo>
                  <a:pt x="253614" y="-41344"/>
                  <a:pt x="352438" y="56460"/>
                  <a:pt x="516998" y="0"/>
                </a:cubicBezTo>
                <a:cubicBezTo>
                  <a:pt x="681558" y="-56460"/>
                  <a:pt x="800801" y="28474"/>
                  <a:pt x="1055097" y="0"/>
                </a:cubicBezTo>
                <a:cubicBezTo>
                  <a:pt x="1099211" y="127127"/>
                  <a:pt x="1023105" y="269138"/>
                  <a:pt x="1055097" y="523220"/>
                </a:cubicBezTo>
                <a:cubicBezTo>
                  <a:pt x="917634" y="563714"/>
                  <a:pt x="711121" y="489748"/>
                  <a:pt x="538099" y="523220"/>
                </a:cubicBezTo>
                <a:cubicBezTo>
                  <a:pt x="365077" y="556692"/>
                  <a:pt x="130482" y="466938"/>
                  <a:pt x="0" y="523220"/>
                </a:cubicBezTo>
                <a:cubicBezTo>
                  <a:pt x="-28566" y="357575"/>
                  <a:pt x="13431" y="188978"/>
                  <a:pt x="0" y="0"/>
                </a:cubicBezTo>
                <a:close/>
              </a:path>
            </a:pathLst>
          </a:cu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ES" sz="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ca-ES" sz="4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1740"/>
              </a:lnSpc>
            </a:pPr>
            <a:r>
              <a:rPr lang="en-GB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ACCIÓ INTERDEPARTAMENTAL</a:t>
            </a:r>
          </a:p>
          <a:p>
            <a:pPr algn="ctr"/>
            <a:endParaRPr lang="en-ES" sz="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1">
            <a:extLst>
              <a:ext uri="{FF2B5EF4-FFF2-40B4-BE49-F238E27FC236}">
                <a16:creationId xmlns:a16="http://schemas.microsoft.com/office/drawing/2014/main" id="{7B84655D-0FEF-1944-A27F-DD1C86A8A02D}"/>
              </a:ext>
            </a:extLst>
          </p:cNvPr>
          <p:cNvSpPr txBox="1"/>
          <p:nvPr/>
        </p:nvSpPr>
        <p:spPr>
          <a:xfrm>
            <a:off x="6662153" y="2494803"/>
            <a:ext cx="4699192" cy="433452"/>
          </a:xfrm>
          <a:custGeom>
            <a:avLst/>
            <a:gdLst>
              <a:gd name="connsiteX0" fmla="*/ 0 w 1055097"/>
              <a:gd name="connsiteY0" fmla="*/ 0 h 523220"/>
              <a:gd name="connsiteX1" fmla="*/ 516998 w 1055097"/>
              <a:gd name="connsiteY1" fmla="*/ 0 h 523220"/>
              <a:gd name="connsiteX2" fmla="*/ 1055097 w 1055097"/>
              <a:gd name="connsiteY2" fmla="*/ 0 h 523220"/>
              <a:gd name="connsiteX3" fmla="*/ 1055097 w 1055097"/>
              <a:gd name="connsiteY3" fmla="*/ 523220 h 523220"/>
              <a:gd name="connsiteX4" fmla="*/ 506447 w 1055097"/>
              <a:gd name="connsiteY4" fmla="*/ 523220 h 523220"/>
              <a:gd name="connsiteX5" fmla="*/ 0 w 1055097"/>
              <a:gd name="connsiteY5" fmla="*/ 523220 h 523220"/>
              <a:gd name="connsiteX6" fmla="*/ 0 w 1055097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097" h="523220" fill="none" extrusionOk="0">
                <a:moveTo>
                  <a:pt x="0" y="0"/>
                </a:moveTo>
                <a:cubicBezTo>
                  <a:pt x="231590" y="-42461"/>
                  <a:pt x="270628" y="48641"/>
                  <a:pt x="516998" y="0"/>
                </a:cubicBezTo>
                <a:cubicBezTo>
                  <a:pt x="763368" y="-48641"/>
                  <a:pt x="833827" y="6969"/>
                  <a:pt x="1055097" y="0"/>
                </a:cubicBezTo>
                <a:cubicBezTo>
                  <a:pt x="1090299" y="209984"/>
                  <a:pt x="1040075" y="342525"/>
                  <a:pt x="1055097" y="523220"/>
                </a:cubicBezTo>
                <a:cubicBezTo>
                  <a:pt x="890056" y="561236"/>
                  <a:pt x="679905" y="509635"/>
                  <a:pt x="506447" y="523220"/>
                </a:cubicBezTo>
                <a:cubicBezTo>
                  <a:pt x="332989" y="536805"/>
                  <a:pt x="212138" y="519525"/>
                  <a:pt x="0" y="523220"/>
                </a:cubicBezTo>
                <a:cubicBezTo>
                  <a:pt x="-49866" y="269020"/>
                  <a:pt x="62735" y="243114"/>
                  <a:pt x="0" y="0"/>
                </a:cubicBezTo>
                <a:close/>
              </a:path>
              <a:path w="1055097" h="523220" stroke="0" extrusionOk="0">
                <a:moveTo>
                  <a:pt x="0" y="0"/>
                </a:moveTo>
                <a:cubicBezTo>
                  <a:pt x="253614" y="-41344"/>
                  <a:pt x="352438" y="56460"/>
                  <a:pt x="516998" y="0"/>
                </a:cubicBezTo>
                <a:cubicBezTo>
                  <a:pt x="681558" y="-56460"/>
                  <a:pt x="800801" y="28474"/>
                  <a:pt x="1055097" y="0"/>
                </a:cubicBezTo>
                <a:cubicBezTo>
                  <a:pt x="1099211" y="127127"/>
                  <a:pt x="1023105" y="269138"/>
                  <a:pt x="1055097" y="523220"/>
                </a:cubicBezTo>
                <a:cubicBezTo>
                  <a:pt x="917634" y="563714"/>
                  <a:pt x="711121" y="489748"/>
                  <a:pt x="538099" y="523220"/>
                </a:cubicBezTo>
                <a:cubicBezTo>
                  <a:pt x="365077" y="556692"/>
                  <a:pt x="130482" y="466938"/>
                  <a:pt x="0" y="523220"/>
                </a:cubicBezTo>
                <a:cubicBezTo>
                  <a:pt x="-28566" y="357575"/>
                  <a:pt x="13431" y="188978"/>
                  <a:pt x="0" y="0"/>
                </a:cubicBezTo>
                <a:close/>
              </a:path>
            </a:pathLst>
          </a:cu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ES" sz="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ca-ES" sz="4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1740"/>
              </a:lnSpc>
            </a:pPr>
            <a:r>
              <a:rPr lang="en-GB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ECAP – SISTEMES D’INFORMACIÓ – MAPA SANITARI</a:t>
            </a:r>
          </a:p>
          <a:p>
            <a:pPr algn="ctr"/>
            <a:endParaRPr lang="en-ES" sz="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2" name="TextBox 31">
            <a:extLst>
              <a:ext uri="{FF2B5EF4-FFF2-40B4-BE49-F238E27FC236}">
                <a16:creationId xmlns:a16="http://schemas.microsoft.com/office/drawing/2014/main" id="{7B84655D-0FEF-1944-A27F-DD1C86A8A02D}"/>
              </a:ext>
            </a:extLst>
          </p:cNvPr>
          <p:cNvSpPr txBox="1"/>
          <p:nvPr/>
        </p:nvSpPr>
        <p:spPr>
          <a:xfrm>
            <a:off x="6676159" y="3306634"/>
            <a:ext cx="4685185" cy="433452"/>
          </a:xfrm>
          <a:custGeom>
            <a:avLst/>
            <a:gdLst>
              <a:gd name="connsiteX0" fmla="*/ 0 w 1055097"/>
              <a:gd name="connsiteY0" fmla="*/ 0 h 523220"/>
              <a:gd name="connsiteX1" fmla="*/ 516998 w 1055097"/>
              <a:gd name="connsiteY1" fmla="*/ 0 h 523220"/>
              <a:gd name="connsiteX2" fmla="*/ 1055097 w 1055097"/>
              <a:gd name="connsiteY2" fmla="*/ 0 h 523220"/>
              <a:gd name="connsiteX3" fmla="*/ 1055097 w 1055097"/>
              <a:gd name="connsiteY3" fmla="*/ 523220 h 523220"/>
              <a:gd name="connsiteX4" fmla="*/ 506447 w 1055097"/>
              <a:gd name="connsiteY4" fmla="*/ 523220 h 523220"/>
              <a:gd name="connsiteX5" fmla="*/ 0 w 1055097"/>
              <a:gd name="connsiteY5" fmla="*/ 523220 h 523220"/>
              <a:gd name="connsiteX6" fmla="*/ 0 w 1055097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097" h="523220" fill="none" extrusionOk="0">
                <a:moveTo>
                  <a:pt x="0" y="0"/>
                </a:moveTo>
                <a:cubicBezTo>
                  <a:pt x="231590" y="-42461"/>
                  <a:pt x="270628" y="48641"/>
                  <a:pt x="516998" y="0"/>
                </a:cubicBezTo>
                <a:cubicBezTo>
                  <a:pt x="763368" y="-48641"/>
                  <a:pt x="833827" y="6969"/>
                  <a:pt x="1055097" y="0"/>
                </a:cubicBezTo>
                <a:cubicBezTo>
                  <a:pt x="1090299" y="209984"/>
                  <a:pt x="1040075" y="342525"/>
                  <a:pt x="1055097" y="523220"/>
                </a:cubicBezTo>
                <a:cubicBezTo>
                  <a:pt x="890056" y="561236"/>
                  <a:pt x="679905" y="509635"/>
                  <a:pt x="506447" y="523220"/>
                </a:cubicBezTo>
                <a:cubicBezTo>
                  <a:pt x="332989" y="536805"/>
                  <a:pt x="212138" y="519525"/>
                  <a:pt x="0" y="523220"/>
                </a:cubicBezTo>
                <a:cubicBezTo>
                  <a:pt x="-49866" y="269020"/>
                  <a:pt x="62735" y="243114"/>
                  <a:pt x="0" y="0"/>
                </a:cubicBezTo>
                <a:close/>
              </a:path>
              <a:path w="1055097" h="523220" stroke="0" extrusionOk="0">
                <a:moveTo>
                  <a:pt x="0" y="0"/>
                </a:moveTo>
                <a:cubicBezTo>
                  <a:pt x="253614" y="-41344"/>
                  <a:pt x="352438" y="56460"/>
                  <a:pt x="516998" y="0"/>
                </a:cubicBezTo>
                <a:cubicBezTo>
                  <a:pt x="681558" y="-56460"/>
                  <a:pt x="800801" y="28474"/>
                  <a:pt x="1055097" y="0"/>
                </a:cubicBezTo>
                <a:cubicBezTo>
                  <a:pt x="1099211" y="127127"/>
                  <a:pt x="1023105" y="269138"/>
                  <a:pt x="1055097" y="523220"/>
                </a:cubicBezTo>
                <a:cubicBezTo>
                  <a:pt x="917634" y="563714"/>
                  <a:pt x="711121" y="489748"/>
                  <a:pt x="538099" y="523220"/>
                </a:cubicBezTo>
                <a:cubicBezTo>
                  <a:pt x="365077" y="556692"/>
                  <a:pt x="130482" y="466938"/>
                  <a:pt x="0" y="523220"/>
                </a:cubicBezTo>
                <a:cubicBezTo>
                  <a:pt x="-28566" y="357575"/>
                  <a:pt x="13431" y="188978"/>
                  <a:pt x="0" y="0"/>
                </a:cubicBezTo>
                <a:close/>
              </a:path>
            </a:pathLst>
          </a:cu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ES" sz="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ca-ES" sz="4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1740"/>
              </a:lnSpc>
            </a:pPr>
            <a:r>
              <a:rPr lang="en-GB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ATENCIÓ A LES ADDICCIONS</a:t>
            </a:r>
          </a:p>
          <a:p>
            <a:pPr algn="ctr"/>
            <a:endParaRPr lang="en-ES" sz="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TextBox 31">
            <a:extLst>
              <a:ext uri="{FF2B5EF4-FFF2-40B4-BE49-F238E27FC236}">
                <a16:creationId xmlns:a16="http://schemas.microsoft.com/office/drawing/2014/main" id="{7B84655D-0FEF-1944-A27F-DD1C86A8A02D}"/>
              </a:ext>
            </a:extLst>
          </p:cNvPr>
          <p:cNvSpPr txBox="1"/>
          <p:nvPr/>
        </p:nvSpPr>
        <p:spPr>
          <a:xfrm>
            <a:off x="6676162" y="4168470"/>
            <a:ext cx="4685185" cy="433452"/>
          </a:xfrm>
          <a:custGeom>
            <a:avLst/>
            <a:gdLst>
              <a:gd name="connsiteX0" fmla="*/ 0 w 1055097"/>
              <a:gd name="connsiteY0" fmla="*/ 0 h 523220"/>
              <a:gd name="connsiteX1" fmla="*/ 516998 w 1055097"/>
              <a:gd name="connsiteY1" fmla="*/ 0 h 523220"/>
              <a:gd name="connsiteX2" fmla="*/ 1055097 w 1055097"/>
              <a:gd name="connsiteY2" fmla="*/ 0 h 523220"/>
              <a:gd name="connsiteX3" fmla="*/ 1055097 w 1055097"/>
              <a:gd name="connsiteY3" fmla="*/ 523220 h 523220"/>
              <a:gd name="connsiteX4" fmla="*/ 506447 w 1055097"/>
              <a:gd name="connsiteY4" fmla="*/ 523220 h 523220"/>
              <a:gd name="connsiteX5" fmla="*/ 0 w 1055097"/>
              <a:gd name="connsiteY5" fmla="*/ 523220 h 523220"/>
              <a:gd name="connsiteX6" fmla="*/ 0 w 1055097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097" h="523220" fill="none" extrusionOk="0">
                <a:moveTo>
                  <a:pt x="0" y="0"/>
                </a:moveTo>
                <a:cubicBezTo>
                  <a:pt x="231590" y="-42461"/>
                  <a:pt x="270628" y="48641"/>
                  <a:pt x="516998" y="0"/>
                </a:cubicBezTo>
                <a:cubicBezTo>
                  <a:pt x="763368" y="-48641"/>
                  <a:pt x="833827" y="6969"/>
                  <a:pt x="1055097" y="0"/>
                </a:cubicBezTo>
                <a:cubicBezTo>
                  <a:pt x="1090299" y="209984"/>
                  <a:pt x="1040075" y="342525"/>
                  <a:pt x="1055097" y="523220"/>
                </a:cubicBezTo>
                <a:cubicBezTo>
                  <a:pt x="890056" y="561236"/>
                  <a:pt x="679905" y="509635"/>
                  <a:pt x="506447" y="523220"/>
                </a:cubicBezTo>
                <a:cubicBezTo>
                  <a:pt x="332989" y="536805"/>
                  <a:pt x="212138" y="519525"/>
                  <a:pt x="0" y="523220"/>
                </a:cubicBezTo>
                <a:cubicBezTo>
                  <a:pt x="-49866" y="269020"/>
                  <a:pt x="62735" y="243114"/>
                  <a:pt x="0" y="0"/>
                </a:cubicBezTo>
                <a:close/>
              </a:path>
              <a:path w="1055097" h="523220" stroke="0" extrusionOk="0">
                <a:moveTo>
                  <a:pt x="0" y="0"/>
                </a:moveTo>
                <a:cubicBezTo>
                  <a:pt x="253614" y="-41344"/>
                  <a:pt x="352438" y="56460"/>
                  <a:pt x="516998" y="0"/>
                </a:cubicBezTo>
                <a:cubicBezTo>
                  <a:pt x="681558" y="-56460"/>
                  <a:pt x="800801" y="28474"/>
                  <a:pt x="1055097" y="0"/>
                </a:cubicBezTo>
                <a:cubicBezTo>
                  <a:pt x="1099211" y="127127"/>
                  <a:pt x="1023105" y="269138"/>
                  <a:pt x="1055097" y="523220"/>
                </a:cubicBezTo>
                <a:cubicBezTo>
                  <a:pt x="917634" y="563714"/>
                  <a:pt x="711121" y="489748"/>
                  <a:pt x="538099" y="523220"/>
                </a:cubicBezTo>
                <a:cubicBezTo>
                  <a:pt x="365077" y="556692"/>
                  <a:pt x="130482" y="466938"/>
                  <a:pt x="0" y="523220"/>
                </a:cubicBezTo>
                <a:cubicBezTo>
                  <a:pt x="-28566" y="357575"/>
                  <a:pt x="13431" y="188978"/>
                  <a:pt x="0" y="0"/>
                </a:cubicBezTo>
                <a:close/>
              </a:path>
            </a:pathLst>
          </a:cu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ES" sz="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ca-ES" sz="4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1740"/>
              </a:lnSpc>
            </a:pPr>
            <a:r>
              <a:rPr lang="en-GB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TRASTORN DE LA CONDUCTA ALIMENTÀRIA</a:t>
            </a:r>
          </a:p>
          <a:p>
            <a:pPr algn="ctr"/>
            <a:endParaRPr lang="en-ES" sz="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4" name="TextBox 31">
            <a:extLst>
              <a:ext uri="{FF2B5EF4-FFF2-40B4-BE49-F238E27FC236}">
                <a16:creationId xmlns:a16="http://schemas.microsoft.com/office/drawing/2014/main" id="{7B84655D-0FEF-1944-A27F-DD1C86A8A02D}"/>
              </a:ext>
            </a:extLst>
          </p:cNvPr>
          <p:cNvSpPr txBox="1"/>
          <p:nvPr/>
        </p:nvSpPr>
        <p:spPr>
          <a:xfrm>
            <a:off x="6662150" y="4972393"/>
            <a:ext cx="4685185" cy="402674"/>
          </a:xfrm>
          <a:custGeom>
            <a:avLst/>
            <a:gdLst>
              <a:gd name="connsiteX0" fmla="*/ 0 w 1055097"/>
              <a:gd name="connsiteY0" fmla="*/ 0 h 523220"/>
              <a:gd name="connsiteX1" fmla="*/ 516998 w 1055097"/>
              <a:gd name="connsiteY1" fmla="*/ 0 h 523220"/>
              <a:gd name="connsiteX2" fmla="*/ 1055097 w 1055097"/>
              <a:gd name="connsiteY2" fmla="*/ 0 h 523220"/>
              <a:gd name="connsiteX3" fmla="*/ 1055097 w 1055097"/>
              <a:gd name="connsiteY3" fmla="*/ 523220 h 523220"/>
              <a:gd name="connsiteX4" fmla="*/ 506447 w 1055097"/>
              <a:gd name="connsiteY4" fmla="*/ 523220 h 523220"/>
              <a:gd name="connsiteX5" fmla="*/ 0 w 1055097"/>
              <a:gd name="connsiteY5" fmla="*/ 523220 h 523220"/>
              <a:gd name="connsiteX6" fmla="*/ 0 w 1055097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097" h="523220" fill="none" extrusionOk="0">
                <a:moveTo>
                  <a:pt x="0" y="0"/>
                </a:moveTo>
                <a:cubicBezTo>
                  <a:pt x="231590" y="-42461"/>
                  <a:pt x="270628" y="48641"/>
                  <a:pt x="516998" y="0"/>
                </a:cubicBezTo>
                <a:cubicBezTo>
                  <a:pt x="763368" y="-48641"/>
                  <a:pt x="833827" y="6969"/>
                  <a:pt x="1055097" y="0"/>
                </a:cubicBezTo>
                <a:cubicBezTo>
                  <a:pt x="1090299" y="209984"/>
                  <a:pt x="1040075" y="342525"/>
                  <a:pt x="1055097" y="523220"/>
                </a:cubicBezTo>
                <a:cubicBezTo>
                  <a:pt x="890056" y="561236"/>
                  <a:pt x="679905" y="509635"/>
                  <a:pt x="506447" y="523220"/>
                </a:cubicBezTo>
                <a:cubicBezTo>
                  <a:pt x="332989" y="536805"/>
                  <a:pt x="212138" y="519525"/>
                  <a:pt x="0" y="523220"/>
                </a:cubicBezTo>
                <a:cubicBezTo>
                  <a:pt x="-49866" y="269020"/>
                  <a:pt x="62735" y="243114"/>
                  <a:pt x="0" y="0"/>
                </a:cubicBezTo>
                <a:close/>
              </a:path>
              <a:path w="1055097" h="523220" stroke="0" extrusionOk="0">
                <a:moveTo>
                  <a:pt x="0" y="0"/>
                </a:moveTo>
                <a:cubicBezTo>
                  <a:pt x="253614" y="-41344"/>
                  <a:pt x="352438" y="56460"/>
                  <a:pt x="516998" y="0"/>
                </a:cubicBezTo>
                <a:cubicBezTo>
                  <a:pt x="681558" y="-56460"/>
                  <a:pt x="800801" y="28474"/>
                  <a:pt x="1055097" y="0"/>
                </a:cubicBezTo>
                <a:cubicBezTo>
                  <a:pt x="1099211" y="127127"/>
                  <a:pt x="1023105" y="269138"/>
                  <a:pt x="1055097" y="523220"/>
                </a:cubicBezTo>
                <a:cubicBezTo>
                  <a:pt x="917634" y="563714"/>
                  <a:pt x="711121" y="489748"/>
                  <a:pt x="538099" y="523220"/>
                </a:cubicBezTo>
                <a:cubicBezTo>
                  <a:pt x="365077" y="556692"/>
                  <a:pt x="130482" y="466938"/>
                  <a:pt x="0" y="523220"/>
                </a:cubicBezTo>
                <a:cubicBezTo>
                  <a:pt x="-28566" y="357575"/>
                  <a:pt x="13431" y="188978"/>
                  <a:pt x="0" y="0"/>
                </a:cubicBezTo>
                <a:close/>
              </a:path>
            </a:pathLst>
          </a:cu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ES" sz="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ca-ES" sz="4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1740"/>
              </a:lnSpc>
            </a:pPr>
            <a:r>
              <a:rPr lang="en-GB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SALUT MENTAL PENITENCIÀRIA</a:t>
            </a:r>
            <a:endParaRPr lang="en-ES" sz="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0" name="TextBox 31">
            <a:extLst>
              <a:ext uri="{FF2B5EF4-FFF2-40B4-BE49-F238E27FC236}">
                <a16:creationId xmlns:a16="http://schemas.microsoft.com/office/drawing/2014/main" id="{7B84655D-0FEF-1944-A27F-DD1C86A8A02D}"/>
              </a:ext>
            </a:extLst>
          </p:cNvPr>
          <p:cNvSpPr txBox="1"/>
          <p:nvPr/>
        </p:nvSpPr>
        <p:spPr>
          <a:xfrm>
            <a:off x="6662153" y="5828791"/>
            <a:ext cx="4685185" cy="464230"/>
          </a:xfrm>
          <a:custGeom>
            <a:avLst/>
            <a:gdLst>
              <a:gd name="connsiteX0" fmla="*/ 0 w 1055097"/>
              <a:gd name="connsiteY0" fmla="*/ 0 h 523220"/>
              <a:gd name="connsiteX1" fmla="*/ 516998 w 1055097"/>
              <a:gd name="connsiteY1" fmla="*/ 0 h 523220"/>
              <a:gd name="connsiteX2" fmla="*/ 1055097 w 1055097"/>
              <a:gd name="connsiteY2" fmla="*/ 0 h 523220"/>
              <a:gd name="connsiteX3" fmla="*/ 1055097 w 1055097"/>
              <a:gd name="connsiteY3" fmla="*/ 523220 h 523220"/>
              <a:gd name="connsiteX4" fmla="*/ 506447 w 1055097"/>
              <a:gd name="connsiteY4" fmla="*/ 523220 h 523220"/>
              <a:gd name="connsiteX5" fmla="*/ 0 w 1055097"/>
              <a:gd name="connsiteY5" fmla="*/ 523220 h 523220"/>
              <a:gd name="connsiteX6" fmla="*/ 0 w 1055097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5097" h="523220" fill="none" extrusionOk="0">
                <a:moveTo>
                  <a:pt x="0" y="0"/>
                </a:moveTo>
                <a:cubicBezTo>
                  <a:pt x="231590" y="-42461"/>
                  <a:pt x="270628" y="48641"/>
                  <a:pt x="516998" y="0"/>
                </a:cubicBezTo>
                <a:cubicBezTo>
                  <a:pt x="763368" y="-48641"/>
                  <a:pt x="833827" y="6969"/>
                  <a:pt x="1055097" y="0"/>
                </a:cubicBezTo>
                <a:cubicBezTo>
                  <a:pt x="1090299" y="209984"/>
                  <a:pt x="1040075" y="342525"/>
                  <a:pt x="1055097" y="523220"/>
                </a:cubicBezTo>
                <a:cubicBezTo>
                  <a:pt x="890056" y="561236"/>
                  <a:pt x="679905" y="509635"/>
                  <a:pt x="506447" y="523220"/>
                </a:cubicBezTo>
                <a:cubicBezTo>
                  <a:pt x="332989" y="536805"/>
                  <a:pt x="212138" y="519525"/>
                  <a:pt x="0" y="523220"/>
                </a:cubicBezTo>
                <a:cubicBezTo>
                  <a:pt x="-49866" y="269020"/>
                  <a:pt x="62735" y="243114"/>
                  <a:pt x="0" y="0"/>
                </a:cubicBezTo>
                <a:close/>
              </a:path>
              <a:path w="1055097" h="523220" stroke="0" extrusionOk="0">
                <a:moveTo>
                  <a:pt x="0" y="0"/>
                </a:moveTo>
                <a:cubicBezTo>
                  <a:pt x="253614" y="-41344"/>
                  <a:pt x="352438" y="56460"/>
                  <a:pt x="516998" y="0"/>
                </a:cubicBezTo>
                <a:cubicBezTo>
                  <a:pt x="681558" y="-56460"/>
                  <a:pt x="800801" y="28474"/>
                  <a:pt x="1055097" y="0"/>
                </a:cubicBezTo>
                <a:cubicBezTo>
                  <a:pt x="1099211" y="127127"/>
                  <a:pt x="1023105" y="269138"/>
                  <a:pt x="1055097" y="523220"/>
                </a:cubicBezTo>
                <a:cubicBezTo>
                  <a:pt x="917634" y="563714"/>
                  <a:pt x="711121" y="489748"/>
                  <a:pt x="538099" y="523220"/>
                </a:cubicBezTo>
                <a:cubicBezTo>
                  <a:pt x="365077" y="556692"/>
                  <a:pt x="130482" y="466938"/>
                  <a:pt x="0" y="523220"/>
                </a:cubicBezTo>
                <a:cubicBezTo>
                  <a:pt x="-28566" y="357575"/>
                  <a:pt x="13431" y="188978"/>
                  <a:pt x="0" y="0"/>
                </a:cubicBezTo>
                <a:close/>
              </a:path>
            </a:pathLst>
          </a:custGeom>
          <a:solidFill>
            <a:srgbClr val="5B9BD4"/>
          </a:solidFill>
          <a:ln>
            <a:solidFill>
              <a:srgbClr val="5B9BD4"/>
            </a:solidFill>
            <a:extLst>
              <a:ext uri="{C807C97D-BFC1-408E-A445-0C87EB9F89A2}">
                <ask:lineSketchStyleProps xmlns="" xmlns:ask="http://schemas.microsoft.com/office/drawing/2018/sketchyshapes" sd="16120342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ES" sz="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ca-ES" sz="400" b="1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ts val="1740"/>
              </a:lnSpc>
            </a:pPr>
            <a:r>
              <a:rPr lang="en-GB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PARTICIPACIÓ EN PRIMERA PERSONA</a:t>
            </a:r>
            <a:endParaRPr lang="en-GB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en-ES" sz="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5" name="Imagen 5" descr="Logotip DS">
            <a:extLst>
              <a:ext uri="{FF2B5EF4-FFF2-40B4-BE49-F238E27FC236}">
                <a16:creationId xmlns:a16="http://schemas.microsoft.com/office/drawing/2014/main" id="{82463C32-AEB4-1543-829B-4A0598A1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5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Logotip DS">
            <a:extLst>
              <a:ext uri="{FF2B5EF4-FFF2-40B4-BE49-F238E27FC236}">
                <a16:creationId xmlns:a16="http://schemas.microsoft.com/office/drawing/2014/main" id="{82463C32-AEB4-1543-829B-4A0598A19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7" y="6342123"/>
            <a:ext cx="2273300" cy="342900"/>
          </a:xfrm>
          <a:prstGeom prst="rect">
            <a:avLst/>
          </a:prstGeom>
        </p:spPr>
      </p:pic>
      <p:sp>
        <p:nvSpPr>
          <p:cNvPr id="21" name="Rectángulo 1">
            <a:extLst>
              <a:ext uri="{FF2B5EF4-FFF2-40B4-BE49-F238E27FC236}">
                <a16:creationId xmlns:a16="http://schemas.microsoft.com/office/drawing/2014/main" id="{2A23B5E4-0E9B-E741-A420-29C048ED7796}"/>
              </a:ext>
            </a:extLst>
          </p:cNvPr>
          <p:cNvSpPr/>
          <p:nvPr/>
        </p:nvSpPr>
        <p:spPr>
          <a:xfrm rot="16200000">
            <a:off x="-4505176" y="-730829"/>
            <a:ext cx="116718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4000" b="1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a-ES" sz="4000" b="1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ínies prioritàries</a:t>
            </a:r>
          </a:p>
          <a:p>
            <a:r>
              <a:rPr lang="ca-ES" sz="4000" b="1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d’actuació 2022-2023</a:t>
            </a:r>
            <a:endParaRPr lang="ca-ES" sz="4000" b="1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arrodonit 27"/>
          <p:cNvSpPr/>
          <p:nvPr/>
        </p:nvSpPr>
        <p:spPr>
          <a:xfrm>
            <a:off x="3693021" y="3785892"/>
            <a:ext cx="6825072" cy="585216"/>
          </a:xfrm>
          <a:prstGeom prst="roundRect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/>
              <a:t>Reconversió llarga estada </a:t>
            </a:r>
            <a:r>
              <a:rPr lang="ca-ES" b="1" dirty="0" smtClean="0"/>
              <a:t>psiquiàtrica</a:t>
            </a:r>
            <a:endParaRPr lang="ca-ES" b="1" dirty="0"/>
          </a:p>
        </p:txBody>
      </p:sp>
      <p:sp>
        <p:nvSpPr>
          <p:cNvPr id="29" name="Rectangle arrodonit 28"/>
          <p:cNvSpPr/>
          <p:nvPr/>
        </p:nvSpPr>
        <p:spPr>
          <a:xfrm>
            <a:off x="3687140" y="2710601"/>
            <a:ext cx="6811816" cy="585216"/>
          </a:xfrm>
          <a:prstGeom prst="roundRect">
            <a:avLst/>
          </a:prstGeom>
          <a:solidFill>
            <a:srgbClr val="88BABF"/>
          </a:solidFill>
          <a:ln>
            <a:solidFill>
              <a:srgbClr val="88BA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 smtClean="0"/>
              <a:t>Millora de l’atenció als TCA</a:t>
            </a:r>
            <a:endParaRPr lang="ca-ES" b="1" dirty="0"/>
          </a:p>
        </p:txBody>
      </p:sp>
      <p:sp>
        <p:nvSpPr>
          <p:cNvPr id="30" name="Rectangle arrodonit 29"/>
          <p:cNvSpPr/>
          <p:nvPr/>
        </p:nvSpPr>
        <p:spPr>
          <a:xfrm>
            <a:off x="3687140" y="5100826"/>
            <a:ext cx="6825074" cy="585216"/>
          </a:xfrm>
          <a:prstGeom prst="roundRect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 smtClean="0"/>
              <a:t>Alternatives a l’hospitalització</a:t>
            </a:r>
            <a:endParaRPr lang="ca-ES" b="1" dirty="0"/>
          </a:p>
        </p:txBody>
      </p:sp>
      <p:sp>
        <p:nvSpPr>
          <p:cNvPr id="31" name="Rectangle arrodonit 30"/>
          <p:cNvSpPr/>
          <p:nvPr/>
        </p:nvSpPr>
        <p:spPr>
          <a:xfrm>
            <a:off x="3693020" y="4444745"/>
            <a:ext cx="6825073" cy="585216"/>
          </a:xfrm>
          <a:prstGeom prst="roundRect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b="1" dirty="0" smtClean="0"/>
          </a:p>
          <a:p>
            <a:pPr algn="ctr"/>
            <a:r>
              <a:rPr lang="ca-ES" b="1" dirty="0" smtClean="0"/>
              <a:t>Enfortiment Programes </a:t>
            </a:r>
            <a:r>
              <a:rPr lang="ca-ES" b="1" dirty="0"/>
              <a:t>de Col·laboració amb l’Atenció Primària </a:t>
            </a:r>
          </a:p>
          <a:p>
            <a:pPr algn="ctr"/>
            <a:endParaRPr lang="ca-ES" b="1" dirty="0"/>
          </a:p>
        </p:txBody>
      </p:sp>
      <p:sp>
        <p:nvSpPr>
          <p:cNvPr id="32" name="Rectangle arrodonit 31"/>
          <p:cNvSpPr/>
          <p:nvPr/>
        </p:nvSpPr>
        <p:spPr>
          <a:xfrm>
            <a:off x="3682568" y="737824"/>
            <a:ext cx="6825074" cy="585216"/>
          </a:xfrm>
          <a:prstGeom prst="roundRect">
            <a:avLst/>
          </a:prstGeom>
          <a:solidFill>
            <a:srgbClr val="88BABF"/>
          </a:solidFill>
          <a:ln>
            <a:solidFill>
              <a:srgbClr val="88BA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 smtClean="0"/>
              <a:t>Desplegament PLAPRESC</a:t>
            </a:r>
            <a:endParaRPr lang="ca-ES" b="1" dirty="0"/>
          </a:p>
        </p:txBody>
      </p:sp>
      <p:sp>
        <p:nvSpPr>
          <p:cNvPr id="33" name="Rectangle arrodonit 32"/>
          <p:cNvSpPr/>
          <p:nvPr/>
        </p:nvSpPr>
        <p:spPr>
          <a:xfrm>
            <a:off x="3680511" y="1395667"/>
            <a:ext cx="6825074" cy="585216"/>
          </a:xfrm>
          <a:prstGeom prst="roundRect">
            <a:avLst/>
          </a:prstGeom>
          <a:solidFill>
            <a:srgbClr val="88BABF"/>
          </a:solidFill>
          <a:ln>
            <a:solidFill>
              <a:srgbClr val="88BA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 smtClean="0"/>
              <a:t>Atenció casos d’elevada complexitat</a:t>
            </a:r>
            <a:endParaRPr lang="ca-ES" b="1" dirty="0"/>
          </a:p>
        </p:txBody>
      </p:sp>
      <p:sp>
        <p:nvSpPr>
          <p:cNvPr id="34" name="Rectangle arrodonit 33"/>
          <p:cNvSpPr/>
          <p:nvPr/>
        </p:nvSpPr>
        <p:spPr>
          <a:xfrm>
            <a:off x="3680511" y="2053134"/>
            <a:ext cx="6825074" cy="585216"/>
          </a:xfrm>
          <a:prstGeom prst="roundRect">
            <a:avLst/>
          </a:prstGeom>
          <a:solidFill>
            <a:srgbClr val="88BABF"/>
          </a:solidFill>
          <a:ln>
            <a:solidFill>
              <a:srgbClr val="88BA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b="1" dirty="0" smtClean="0"/>
              <a:t>Atenció a la crisi infantil i juvenil en els CSMIJ</a:t>
            </a:r>
            <a:endParaRPr lang="ca-ES" b="1" dirty="0"/>
          </a:p>
        </p:txBody>
      </p:sp>
      <p:sp>
        <p:nvSpPr>
          <p:cNvPr id="39" name="Rectangle arrodonit 38"/>
          <p:cNvSpPr/>
          <p:nvPr/>
        </p:nvSpPr>
        <p:spPr>
          <a:xfrm>
            <a:off x="3687140" y="5756907"/>
            <a:ext cx="6825073" cy="585216"/>
          </a:xfrm>
          <a:prstGeom prst="roundRect">
            <a:avLst/>
          </a:prstGeom>
          <a:solidFill>
            <a:srgbClr val="5B9BD5"/>
          </a:solidFill>
          <a:ln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b="1" dirty="0" smtClean="0"/>
          </a:p>
          <a:p>
            <a:pPr algn="ctr"/>
            <a:r>
              <a:rPr lang="ca-ES" b="1" dirty="0" smtClean="0"/>
              <a:t>Participació en primera persona</a:t>
            </a:r>
            <a:endParaRPr lang="ca-ES" b="1" dirty="0"/>
          </a:p>
          <a:p>
            <a:pPr algn="ctr"/>
            <a:endParaRPr lang="ca-ES" b="1" dirty="0"/>
          </a:p>
        </p:txBody>
      </p:sp>
    </p:spTree>
    <p:extLst>
      <p:ext uri="{BB962C8B-B14F-4D97-AF65-F5344CB8AC3E}">
        <p14:creationId xmlns:p14="http://schemas.microsoft.com/office/powerpoint/2010/main" val="1623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40"/>
          <p:cNvSpPr txBox="1"/>
          <p:nvPr/>
        </p:nvSpPr>
        <p:spPr>
          <a:xfrm>
            <a:off x="559757" y="942140"/>
            <a:ext cx="95338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a-ES" sz="2000" b="1" dirty="0" smtClean="0"/>
              <a:t>Suport telefònic 061</a:t>
            </a:r>
          </a:p>
          <a:p>
            <a:endParaRPr lang="ca-ES" sz="200" dirty="0"/>
          </a:p>
          <a:p>
            <a:r>
              <a:rPr lang="ca-ES" sz="2000" dirty="0"/>
              <a:t> </a:t>
            </a:r>
            <a:r>
              <a:rPr lang="ca-ES" sz="2000" dirty="0" smtClean="0"/>
              <a:t>     Utilització </a:t>
            </a:r>
            <a:r>
              <a:rPr lang="ca-ES" sz="2000" dirty="0"/>
              <a:t>del </a:t>
            </a:r>
            <a:r>
              <a:rPr lang="ca-ES" sz="2000" dirty="0" smtClean="0"/>
              <a:t>061 </a:t>
            </a:r>
            <a:r>
              <a:rPr lang="ca-ES" sz="2000" dirty="0"/>
              <a:t>com a telèfon professional d’atenció per l’atenció i prevenció </a:t>
            </a:r>
            <a:endParaRPr lang="ca-ES" sz="2000" dirty="0" smtClean="0"/>
          </a:p>
          <a:p>
            <a:r>
              <a:rPr lang="ca-ES" sz="2000" dirty="0"/>
              <a:t> </a:t>
            </a:r>
            <a:r>
              <a:rPr lang="ca-ES" sz="2000" dirty="0" smtClean="0"/>
              <a:t>     de les </a:t>
            </a:r>
            <a:r>
              <a:rPr lang="ca-ES" sz="2000" dirty="0"/>
              <a:t>conductes suïcides a Catalunya</a:t>
            </a:r>
          </a:p>
          <a:p>
            <a:endParaRPr lang="ca-ES" sz="2000" dirty="0"/>
          </a:p>
        </p:txBody>
      </p:sp>
      <p:sp>
        <p:nvSpPr>
          <p:cNvPr id="3" name="CuadroTexto 40"/>
          <p:cNvSpPr txBox="1"/>
          <p:nvPr/>
        </p:nvSpPr>
        <p:spPr>
          <a:xfrm>
            <a:off x="559757" y="2173557"/>
            <a:ext cx="8439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a-ES" sz="2000" b="1" dirty="0" smtClean="0"/>
              <a:t>Millora del Codi Risc Suïcidi (CRS)</a:t>
            </a:r>
          </a:p>
          <a:p>
            <a:r>
              <a:rPr lang="ca-ES" sz="2000" dirty="0" smtClean="0"/>
              <a:t>      Per tal de millorar la detecció i la intervenció precoç</a:t>
            </a:r>
            <a:endParaRPr lang="ca-ES" sz="2000" dirty="0"/>
          </a:p>
        </p:txBody>
      </p:sp>
      <p:sp>
        <p:nvSpPr>
          <p:cNvPr id="4" name="CuadroTexto 40"/>
          <p:cNvSpPr txBox="1"/>
          <p:nvPr/>
        </p:nvSpPr>
        <p:spPr>
          <a:xfrm>
            <a:off x="559758" y="3029697"/>
            <a:ext cx="78605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a-ES" sz="2000" dirty="0" smtClean="0"/>
              <a:t>Creació d’un </a:t>
            </a:r>
            <a:r>
              <a:rPr lang="ca-ES" sz="2000" b="1" dirty="0" smtClean="0"/>
              <a:t>registre de casos</a:t>
            </a:r>
            <a:r>
              <a:rPr lang="ca-ES" sz="2000" dirty="0" smtClean="0"/>
              <a:t> a través </a:t>
            </a:r>
            <a:r>
              <a:rPr lang="ca-ES" sz="2000" dirty="0"/>
              <a:t>del Conveni de col·laboració amb l’Institut de Medicina Legal i </a:t>
            </a:r>
            <a:r>
              <a:rPr lang="ca-ES" sz="2000" dirty="0" smtClean="0"/>
              <a:t>Ciències </a:t>
            </a:r>
            <a:r>
              <a:rPr lang="ca-ES" sz="2000" dirty="0"/>
              <a:t>Forenses de Catalunya (IMELCFC)</a:t>
            </a:r>
          </a:p>
          <a:p>
            <a:r>
              <a:rPr lang="ca-ES" sz="2000" dirty="0"/>
              <a:t> </a:t>
            </a:r>
            <a:r>
              <a:rPr lang="ca-ES" sz="2000" dirty="0" smtClean="0"/>
              <a:t>     (Observatori del Suïcidi de Catalunya)</a:t>
            </a:r>
            <a:endParaRPr lang="ca-ES" sz="2000" dirty="0"/>
          </a:p>
          <a:p>
            <a:endParaRPr lang="ca-ES" sz="2000" dirty="0"/>
          </a:p>
        </p:txBody>
      </p:sp>
      <p:pic>
        <p:nvPicPr>
          <p:cNvPr id="5" name="Imat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58749">
            <a:off x="9337662" y="872697"/>
            <a:ext cx="2255096" cy="3189775"/>
          </a:xfrm>
          <a:prstGeom prst="rect">
            <a:avLst/>
          </a:prstGeom>
        </p:spPr>
      </p:pic>
      <p:sp>
        <p:nvSpPr>
          <p:cNvPr id="6" name="CuadroTexto 40"/>
          <p:cNvSpPr txBox="1"/>
          <p:nvPr/>
        </p:nvSpPr>
        <p:spPr>
          <a:xfrm>
            <a:off x="584787" y="4432629"/>
            <a:ext cx="9087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a-ES" sz="2000" dirty="0"/>
              <a:t>C</a:t>
            </a:r>
            <a:r>
              <a:rPr lang="ca-ES" sz="2000" dirty="0" smtClean="0"/>
              <a:t>reació de la </a:t>
            </a:r>
            <a:r>
              <a:rPr lang="ca-ES" sz="2000" b="1" dirty="0" smtClean="0"/>
              <a:t>Comissió Interdepartamental de Seguiment </a:t>
            </a:r>
            <a:r>
              <a:rPr lang="ca-ES" sz="2000" dirty="0" smtClean="0"/>
              <a:t>del PLAPRESC</a:t>
            </a:r>
            <a:endParaRPr lang="ca-ES" sz="2000" dirty="0"/>
          </a:p>
        </p:txBody>
      </p:sp>
      <p:sp>
        <p:nvSpPr>
          <p:cNvPr id="7" name="CuadroTexto 40"/>
          <p:cNvSpPr txBox="1"/>
          <p:nvPr/>
        </p:nvSpPr>
        <p:spPr>
          <a:xfrm>
            <a:off x="584786" y="4874207"/>
            <a:ext cx="11276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a-ES" sz="2000" b="1" dirty="0" smtClean="0"/>
              <a:t>Programa de Formació</a:t>
            </a:r>
            <a:r>
              <a:rPr lang="ca-ES" sz="2000" dirty="0" smtClean="0"/>
              <a:t> en l’entorn educatiu / Elaboració de la </a:t>
            </a:r>
            <a:r>
              <a:rPr lang="ca-ES" sz="2000" b="1" dirty="0"/>
              <a:t>Guia per a l’abordatge de la conducta suïcida i la conducta autolesiva en els centres educatius</a:t>
            </a:r>
            <a:r>
              <a:rPr lang="ca-ES" sz="2000" dirty="0"/>
              <a:t> </a:t>
            </a:r>
            <a:r>
              <a:rPr lang="ca-ES" sz="2000" dirty="0" smtClean="0"/>
              <a:t>amb el Departament d’Educació</a:t>
            </a:r>
            <a:endParaRPr lang="ca-ES" sz="2000" dirty="0"/>
          </a:p>
        </p:txBody>
      </p:sp>
      <p:pic>
        <p:nvPicPr>
          <p:cNvPr id="8" name="Imagen 5" descr="Logotip DS">
            <a:extLst>
              <a:ext uri="{FF2B5EF4-FFF2-40B4-BE49-F238E27FC236}">
                <a16:creationId xmlns:a16="http://schemas.microsoft.com/office/drawing/2014/main" id="{DBC608AA-EC98-42B6-91E0-265A32B98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  <p:sp>
        <p:nvSpPr>
          <p:cNvPr id="9" name="Títol 1"/>
          <p:cNvSpPr txBox="1">
            <a:spLocks/>
          </p:cNvSpPr>
          <p:nvPr/>
        </p:nvSpPr>
        <p:spPr>
          <a:xfrm>
            <a:off x="1461512" y="197768"/>
            <a:ext cx="9243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dirty="0" smtClean="0">
                <a:solidFill>
                  <a:schemeClr val="accent1"/>
                </a:solidFill>
              </a:rPr>
              <a:t>S/</a:t>
            </a:r>
            <a:endParaRPr lang="ca-ES" dirty="0"/>
          </a:p>
        </p:txBody>
      </p:sp>
      <p:sp>
        <p:nvSpPr>
          <p:cNvPr id="11" name="CuadroTexto 36">
            <a:extLst>
              <a:ext uri="{FF2B5EF4-FFF2-40B4-BE49-F238E27FC236}">
                <a16:creationId xmlns:a16="http://schemas.microsoft.com/office/drawing/2014/main" id="{17E102C2-509B-40BC-9D8F-1E6D71BC1FD6}"/>
              </a:ext>
            </a:extLst>
          </p:cNvPr>
          <p:cNvSpPr txBox="1"/>
          <p:nvPr/>
        </p:nvSpPr>
        <p:spPr>
          <a:xfrm>
            <a:off x="2036030" y="130379"/>
            <a:ext cx="9411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b="1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Desplegament </a:t>
            </a:r>
            <a:r>
              <a:rPr lang="ca-ES" sz="4000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PLAPRESC</a:t>
            </a:r>
            <a:endParaRPr lang="ca-ES" sz="4000" dirty="0">
              <a:solidFill>
                <a:srgbClr val="616161"/>
              </a:solidFill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40"/>
          <p:cNvSpPr txBox="1"/>
          <p:nvPr/>
        </p:nvSpPr>
        <p:spPr>
          <a:xfrm>
            <a:off x="584786" y="5568064"/>
            <a:ext cx="8978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a-ES" sz="2000" b="1" dirty="0" smtClean="0"/>
              <a:t>Campanya </a:t>
            </a:r>
            <a:r>
              <a:rPr lang="ca-ES" sz="2000" dirty="0" smtClean="0"/>
              <a:t>de prevenció de la conducta suïcida</a:t>
            </a:r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7722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 descr="Logotip DS">
            <a:extLst>
              <a:ext uri="{FF2B5EF4-FFF2-40B4-BE49-F238E27FC236}">
                <a16:creationId xmlns:a16="http://schemas.microsoft.com/office/drawing/2014/main" id="{DBC608AA-EC98-42B6-91E0-265A32B98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89914" y="1932461"/>
            <a:ext cx="2016224" cy="2331623"/>
          </a:xfrm>
          <a:prstGeom prst="rect">
            <a:avLst/>
          </a:prstGeom>
          <a:solidFill>
            <a:srgbClr val="7BACF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a-ES" b="1" dirty="0">
                <a:solidFill>
                  <a:schemeClr val="bg1"/>
                </a:solidFill>
              </a:rPr>
              <a:t>PSICOLOGIA</a:t>
            </a:r>
            <a:endParaRPr lang="ca-ES" b="1" dirty="0">
              <a:solidFill>
                <a:schemeClr val="bg1"/>
              </a:solidFill>
              <a:cs typeface="Arial"/>
            </a:endParaRPr>
          </a:p>
          <a:p>
            <a:pPr algn="ctr"/>
            <a:endParaRPr lang="ca-ES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ca-ES" b="1" dirty="0">
                <a:solidFill>
                  <a:schemeClr val="bg1"/>
                </a:solidFill>
              </a:rPr>
              <a:t>INFERMERIA</a:t>
            </a:r>
            <a:endParaRPr lang="ca-ES" b="1" dirty="0">
              <a:solidFill>
                <a:schemeClr val="bg1"/>
              </a:solidFill>
              <a:cs typeface="Arial"/>
            </a:endParaRPr>
          </a:p>
          <a:p>
            <a:pPr algn="ctr"/>
            <a:endParaRPr lang="ca-ES" b="1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ca-ES" b="1" dirty="0">
                <a:solidFill>
                  <a:schemeClr val="bg1"/>
                </a:solidFill>
              </a:rPr>
              <a:t>PSIQUIATRIA</a:t>
            </a:r>
            <a:endParaRPr lang="ca-ES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72295" y="1801706"/>
            <a:ext cx="1656184" cy="10528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6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3343" y="3319482"/>
            <a:ext cx="1656184" cy="8632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600" b="1" dirty="0">
              <a:solidFill>
                <a:schemeClr val="tx1"/>
              </a:solidFill>
            </a:endParaRPr>
          </a:p>
          <a:p>
            <a:pPr algn="ctr"/>
            <a:endParaRPr lang="ca-ES" sz="1600" b="1" dirty="0">
              <a:solidFill>
                <a:schemeClr val="tx1"/>
              </a:solidFill>
            </a:endParaRPr>
          </a:p>
          <a:p>
            <a:pPr algn="ctr"/>
            <a:r>
              <a:rPr lang="ca-ES" sz="1600" b="1" dirty="0">
                <a:solidFill>
                  <a:schemeClr val="tx1"/>
                </a:solidFill>
              </a:rPr>
              <a:t>SISCAT</a:t>
            </a:r>
          </a:p>
        </p:txBody>
      </p:sp>
      <p:pic>
        <p:nvPicPr>
          <p:cNvPr id="6" name="Imat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919" y="2384977"/>
            <a:ext cx="3188394" cy="1769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QuadreDeText 6"/>
          <p:cNvSpPr txBox="1"/>
          <p:nvPr/>
        </p:nvSpPr>
        <p:spPr>
          <a:xfrm>
            <a:off x="7293569" y="1601546"/>
            <a:ext cx="24927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Taula Salut Mental</a:t>
            </a:r>
          </a:p>
          <a:p>
            <a:r>
              <a:rPr lang="ca-ES" sz="2400" dirty="0"/>
              <a:t>061/Salut Respon</a:t>
            </a:r>
          </a:p>
          <a:p>
            <a:endParaRPr lang="ca-ES" sz="2400" dirty="0"/>
          </a:p>
          <a:p>
            <a:endParaRPr lang="es-ES" dirty="0"/>
          </a:p>
        </p:txBody>
      </p:sp>
      <p:sp>
        <p:nvSpPr>
          <p:cNvPr id="8" name="Fletxa dreta 7"/>
          <p:cNvSpPr/>
          <p:nvPr/>
        </p:nvSpPr>
        <p:spPr>
          <a:xfrm rot="10800000" flipH="1">
            <a:off x="3524344" y="2018308"/>
            <a:ext cx="576064" cy="727094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9" name="Fletxa dreta 8"/>
          <p:cNvSpPr/>
          <p:nvPr/>
        </p:nvSpPr>
        <p:spPr>
          <a:xfrm rot="10800000" flipH="1">
            <a:off x="3532336" y="3319482"/>
            <a:ext cx="576064" cy="727094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10" name="Fletxa dreta 9"/>
          <p:cNvSpPr/>
          <p:nvPr/>
        </p:nvSpPr>
        <p:spPr>
          <a:xfrm rot="10800000" flipH="1">
            <a:off x="6321820" y="2141301"/>
            <a:ext cx="576064" cy="2179182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40016" y="6030602"/>
            <a:ext cx="4320302" cy="82739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dirty="0">
              <a:solidFill>
                <a:schemeClr val="tx1"/>
              </a:solidFill>
            </a:endParaRPr>
          </a:p>
        </p:txBody>
      </p:sp>
      <p:pic>
        <p:nvPicPr>
          <p:cNvPr id="14" name="Imat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090" y="2464243"/>
            <a:ext cx="1066759" cy="345935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5" name="Imat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445" y="1875208"/>
            <a:ext cx="1274778" cy="56289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6" name="Imat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123" y="3414567"/>
            <a:ext cx="1179882" cy="343789"/>
          </a:xfrm>
          <a:prstGeom prst="rect">
            <a:avLst/>
          </a:prstGeom>
        </p:spPr>
      </p:pic>
      <p:pic>
        <p:nvPicPr>
          <p:cNvPr id="17" name="Imat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7" y="-59718"/>
            <a:ext cx="12193057" cy="1534396"/>
          </a:xfrm>
          <a:prstGeom prst="rect">
            <a:avLst/>
          </a:prstGeom>
        </p:spPr>
      </p:pic>
      <p:sp>
        <p:nvSpPr>
          <p:cNvPr id="18" name="CuadroTexto 20">
            <a:extLst>
              <a:ext uri="{FF2B5EF4-FFF2-40B4-BE49-F238E27FC236}">
                <a16:creationId xmlns:a16="http://schemas.microsoft.com/office/drawing/2014/main" id="{BDE63CE3-2F33-2249-8E74-CF2D68F267AB}"/>
              </a:ext>
            </a:extLst>
          </p:cNvPr>
          <p:cNvSpPr txBox="1"/>
          <p:nvPr/>
        </p:nvSpPr>
        <p:spPr>
          <a:xfrm>
            <a:off x="10419034" y="1892227"/>
            <a:ext cx="1730924" cy="267733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008" tIns="60008" rIns="60008" bIns="60008" numCol="1" spcCol="1270" anchor="t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200" b="1" u="sng" dirty="0">
                <a:solidFill>
                  <a:srgbClr val="941100"/>
                </a:solidFill>
              </a:rPr>
              <a:t>RESOLUCIÓ</a:t>
            </a:r>
          </a:p>
          <a:p>
            <a:pPr marL="285750" indent="-285750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ca-ES" sz="1200" dirty="0">
              <a:solidFill>
                <a:srgbClr val="941100"/>
              </a:solidFill>
              <a:latin typeface="Calibri"/>
            </a:endParaRPr>
          </a:p>
          <a:p>
            <a:pPr marL="285750" indent="-285750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rgbClr val="941100"/>
                </a:solidFill>
                <a:latin typeface="Calibri"/>
              </a:rPr>
              <a:t>No derivació</a:t>
            </a:r>
          </a:p>
          <a:p>
            <a:pPr marL="285750" indent="-285750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rgbClr val="941100"/>
                </a:solidFill>
                <a:latin typeface="Calibri"/>
              </a:rPr>
              <a:t>Atenció primària</a:t>
            </a:r>
          </a:p>
          <a:p>
            <a:pPr marL="285750" indent="-285750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rgbClr val="941100"/>
                </a:solidFill>
                <a:latin typeface="Calibri"/>
              </a:rPr>
              <a:t>CSMA/CSMIJ</a:t>
            </a:r>
          </a:p>
          <a:p>
            <a:pPr marL="285750" indent="-285750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rgbClr val="941100"/>
                </a:solidFill>
                <a:latin typeface="Calibri"/>
              </a:rPr>
              <a:t>CAS</a:t>
            </a:r>
          </a:p>
          <a:p>
            <a:pPr marL="285750" indent="-285750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rgbClr val="941100"/>
                </a:solidFill>
                <a:latin typeface="Calibri"/>
              </a:rPr>
              <a:t>CUAP</a:t>
            </a:r>
          </a:p>
          <a:p>
            <a:pPr marL="285750" indent="-285750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rgbClr val="941100"/>
                </a:solidFill>
                <a:latin typeface="Calibri"/>
              </a:rPr>
              <a:t>Hospital</a:t>
            </a:r>
            <a:endParaRPr lang="ca-ES" sz="1200" dirty="0">
              <a:solidFill>
                <a:srgbClr val="941100"/>
              </a:solidFill>
              <a:latin typeface="Calibri"/>
              <a:cs typeface="Calibri"/>
            </a:endParaRPr>
          </a:p>
          <a:p>
            <a:pPr marL="285750" indent="-285750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rgbClr val="941100"/>
                </a:solidFill>
                <a:cs typeface="Arial"/>
              </a:rPr>
              <a:t>Activació del </a:t>
            </a:r>
            <a:r>
              <a:rPr lang="ca-ES" sz="1200" dirty="0" smtClean="0">
                <a:solidFill>
                  <a:srgbClr val="941100"/>
                </a:solidFill>
                <a:cs typeface="Arial"/>
              </a:rPr>
              <a:t>CRS </a:t>
            </a:r>
          </a:p>
          <a:p>
            <a:pPr marL="285750" indent="-285750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ca-ES" sz="1200" dirty="0">
                <a:solidFill>
                  <a:srgbClr val="941100"/>
                </a:solidFill>
                <a:cs typeface="Arial"/>
              </a:rPr>
              <a:t> </a:t>
            </a:r>
            <a:endParaRPr lang="ca-ES" sz="1200" dirty="0" smtClean="0">
              <a:solidFill>
                <a:srgbClr val="941100"/>
              </a:solidFill>
              <a:cs typeface="Arial"/>
            </a:endParaRPr>
          </a:p>
          <a:p>
            <a:pPr marL="285750" indent="-285750" defTabSz="7000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ca-ES" sz="1200" dirty="0">
              <a:solidFill>
                <a:srgbClr val="941100"/>
              </a:solidFill>
              <a:cs typeface="Arial"/>
            </a:endParaRPr>
          </a:p>
        </p:txBody>
      </p:sp>
      <p:pic>
        <p:nvPicPr>
          <p:cNvPr id="19" name="Imagen 13"/>
          <p:cNvPicPr>
            <a:picLocks noChangeAspect="1"/>
          </p:cNvPicPr>
          <p:nvPr/>
        </p:nvPicPr>
        <p:blipFill rotWithShape="1">
          <a:blip r:embed="rId8"/>
          <a:srcRect l="7046" t="-380" r="8420" b="380"/>
          <a:stretch/>
        </p:blipFill>
        <p:spPr>
          <a:xfrm>
            <a:off x="10868782" y="4556755"/>
            <a:ext cx="831427" cy="595831"/>
          </a:xfrm>
          <a:prstGeom prst="rect">
            <a:avLst/>
          </a:prstGeom>
          <a:solidFill>
            <a:srgbClr val="A97B85"/>
          </a:solidFill>
        </p:spPr>
      </p:pic>
      <p:sp>
        <p:nvSpPr>
          <p:cNvPr id="20" name="CuadroTexto 80"/>
          <p:cNvSpPr txBox="1"/>
          <p:nvPr/>
        </p:nvSpPr>
        <p:spPr>
          <a:xfrm>
            <a:off x="10603002" y="3971412"/>
            <a:ext cx="1362989" cy="5853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100" b="1" dirty="0">
                <a:solidFill>
                  <a:schemeClr val="tx1"/>
                </a:solidFill>
              </a:rPr>
              <a:t>ACTIVACIÓ RECURS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100" b="1" dirty="0">
                <a:solidFill>
                  <a:schemeClr val="tx1"/>
                </a:solidFill>
              </a:rPr>
              <a:t>+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100" b="1" dirty="0">
                <a:solidFill>
                  <a:schemeClr val="tx1"/>
                </a:solidFill>
              </a:rPr>
              <a:t>VALORACIÓ P0</a:t>
            </a:r>
          </a:p>
        </p:txBody>
      </p:sp>
      <p:sp>
        <p:nvSpPr>
          <p:cNvPr id="21" name="Crida de fletxa a la dreta 20"/>
          <p:cNvSpPr/>
          <p:nvPr/>
        </p:nvSpPr>
        <p:spPr>
          <a:xfrm>
            <a:off x="166255" y="2095121"/>
            <a:ext cx="1675187" cy="2041439"/>
          </a:xfrm>
          <a:prstGeom prst="right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 smtClean="0">
                <a:solidFill>
                  <a:srgbClr val="941100"/>
                </a:solidFill>
              </a:rPr>
              <a:t>Demanda</a:t>
            </a:r>
          </a:p>
          <a:p>
            <a:pPr algn="ctr"/>
            <a:r>
              <a:rPr lang="ca-ES" dirty="0" smtClean="0"/>
              <a:t> </a:t>
            </a:r>
            <a:endParaRPr lang="ca-ES" dirty="0"/>
          </a:p>
        </p:txBody>
      </p:sp>
      <p:sp>
        <p:nvSpPr>
          <p:cNvPr id="22" name="QuadreDeText 21"/>
          <p:cNvSpPr txBox="1"/>
          <p:nvPr/>
        </p:nvSpPr>
        <p:spPr>
          <a:xfrm>
            <a:off x="402820" y="4590747"/>
            <a:ext cx="10333072" cy="14311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a-ES" b="1" dirty="0" smtClean="0"/>
              <a:t>20 Juny-18 Setembre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dirty="0" smtClean="0"/>
              <a:t>2953 consultes de salut mental de les quals 2269 han estat ateses per la taula de salut mental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a-ES" sz="2000" dirty="0" smtClean="0"/>
              <a:t>43% trucades s’han atès en horari nocturn (de 20h a 8 hores) i 61% eren dones</a:t>
            </a:r>
            <a:endParaRPr lang="ca-ES" sz="2000" dirty="0"/>
          </a:p>
        </p:txBody>
      </p:sp>
    </p:spTree>
    <p:extLst>
      <p:ext uri="{BB962C8B-B14F-4D97-AF65-F5344CB8AC3E}">
        <p14:creationId xmlns:p14="http://schemas.microsoft.com/office/powerpoint/2010/main" val="40838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 descr="Logotip DS">
            <a:extLst>
              <a:ext uri="{FF2B5EF4-FFF2-40B4-BE49-F238E27FC236}">
                <a16:creationId xmlns:a16="http://schemas.microsoft.com/office/drawing/2014/main" id="{DBC608AA-EC98-42B6-91E0-265A32B98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35E63C0B-09F3-8F42-8BEC-DA839A50FFF4}"/>
              </a:ext>
            </a:extLst>
          </p:cNvPr>
          <p:cNvCxnSpPr>
            <a:cxnSpLocks/>
          </p:cNvCxnSpPr>
          <p:nvPr/>
        </p:nvCxnSpPr>
        <p:spPr>
          <a:xfrm>
            <a:off x="284772" y="716196"/>
            <a:ext cx="1167185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o 23"/>
          <p:cNvGrpSpPr/>
          <p:nvPr/>
        </p:nvGrpSpPr>
        <p:grpSpPr>
          <a:xfrm>
            <a:off x="8224196" y="6225322"/>
            <a:ext cx="3732430" cy="632678"/>
            <a:chOff x="6668219" y="5688141"/>
            <a:chExt cx="5288407" cy="1140951"/>
          </a:xfrm>
        </p:grpSpPr>
        <p:pic>
          <p:nvPicPr>
            <p:cNvPr id="5" name="Picture 4" descr="logo departament de salut - Centro Médico Meisa">
              <a:extLst>
                <a:ext uri="{FF2B5EF4-FFF2-40B4-BE49-F238E27FC236}">
                  <a16:creationId xmlns:a16="http://schemas.microsoft.com/office/drawing/2014/main" id="{575C2F7E-60A3-8B42-A96D-030FEAF98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2685" y="5857210"/>
              <a:ext cx="2783941" cy="802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COVID-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219" y="5688141"/>
              <a:ext cx="2403979" cy="1140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t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585" y="1196742"/>
            <a:ext cx="2826051" cy="4692378"/>
          </a:xfrm>
          <a:prstGeom prst="rect">
            <a:avLst/>
          </a:prstGeom>
        </p:spPr>
      </p:pic>
      <p:pic>
        <p:nvPicPr>
          <p:cNvPr id="9" name="Imat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18" y="1196742"/>
            <a:ext cx="8114878" cy="2455424"/>
          </a:xfrm>
          <a:prstGeom prst="rect">
            <a:avLst/>
          </a:prstGeom>
        </p:spPr>
      </p:pic>
      <p:sp>
        <p:nvSpPr>
          <p:cNvPr id="10" name="QuadreDeText 9"/>
          <p:cNvSpPr txBox="1"/>
          <p:nvPr/>
        </p:nvSpPr>
        <p:spPr>
          <a:xfrm>
            <a:off x="2555306" y="796632"/>
            <a:ext cx="264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000" b="1" dirty="0"/>
              <a:t>Dilluns 20 de juny 2022</a:t>
            </a:r>
          </a:p>
        </p:txBody>
      </p:sp>
      <p:sp>
        <p:nvSpPr>
          <p:cNvPr id="11" name="QuadreDeText 10"/>
          <p:cNvSpPr txBox="1"/>
          <p:nvPr/>
        </p:nvSpPr>
        <p:spPr>
          <a:xfrm>
            <a:off x="8737219" y="789010"/>
            <a:ext cx="3219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000" b="1" dirty="0"/>
              <a:t>Dilluns </a:t>
            </a:r>
            <a:r>
              <a:rPr lang="ca-ES" sz="2000" b="1" dirty="0" smtClean="0"/>
              <a:t>21 </a:t>
            </a:r>
            <a:r>
              <a:rPr lang="ca-ES" sz="2000" b="1" dirty="0"/>
              <a:t>de s</a:t>
            </a:r>
            <a:r>
              <a:rPr lang="ca-ES" sz="2000" b="1" dirty="0" smtClean="0"/>
              <a:t>etembre </a:t>
            </a:r>
            <a:r>
              <a:rPr lang="ca-ES" sz="2000" b="1" dirty="0"/>
              <a:t>2022</a:t>
            </a:r>
          </a:p>
        </p:txBody>
      </p:sp>
      <p:sp>
        <p:nvSpPr>
          <p:cNvPr id="13" name="QuadreDeText 12"/>
          <p:cNvSpPr txBox="1"/>
          <p:nvPr/>
        </p:nvSpPr>
        <p:spPr>
          <a:xfrm>
            <a:off x="2966365" y="3664224"/>
            <a:ext cx="354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000" b="1" dirty="0" smtClean="0"/>
              <a:t>Divendres 9 </a:t>
            </a:r>
            <a:r>
              <a:rPr lang="ca-ES" sz="2000" b="1" dirty="0"/>
              <a:t>de s</a:t>
            </a:r>
            <a:r>
              <a:rPr lang="ca-ES" sz="2000" b="1" dirty="0" smtClean="0"/>
              <a:t>etembre </a:t>
            </a:r>
            <a:r>
              <a:rPr lang="ca-ES" sz="2000" b="1" dirty="0"/>
              <a:t>2022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a-ES" sz="10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ca-ES" sz="10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ca-ES" sz="2400" b="1" dirty="0" smtClean="0">
                <a:solidFill>
                  <a:schemeClr val="accent5"/>
                </a:solidFill>
                <a:ea typeface="ＭＳ Ｐゴシック" charset="0"/>
                <a:cs typeface="Arial" pitchFamily="34" charset="0"/>
              </a:rPr>
              <a:t>CAMPANYA A </a:t>
            </a:r>
            <a:r>
              <a:rPr lang="ca-ES" sz="2400" b="1" dirty="0">
                <a:solidFill>
                  <a:schemeClr val="accent5"/>
                </a:solidFill>
                <a:ea typeface="ＭＳ Ｐゴシック" charset="0"/>
                <a:cs typeface="Arial" pitchFamily="34" charset="0"/>
              </a:rPr>
              <a:t>DE PREVENCIÓ DEL SUÏCIDI A CATALUNYA (PLAPRESC 2021-2025)</a:t>
            </a:r>
          </a:p>
        </p:txBody>
      </p:sp>
      <p:pic>
        <p:nvPicPr>
          <p:cNvPr id="7" name="Imatg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" t="4158" r="15269"/>
          <a:stretch/>
        </p:blipFill>
        <p:spPr>
          <a:xfrm>
            <a:off x="3227137" y="4052276"/>
            <a:ext cx="3021220" cy="280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2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 descr="Logotip DS">
            <a:extLst>
              <a:ext uri="{FF2B5EF4-FFF2-40B4-BE49-F238E27FC236}">
                <a16:creationId xmlns:a16="http://schemas.microsoft.com/office/drawing/2014/main" id="{B9F7FD2E-BF75-514F-85F9-98E075FC0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0" y="6153150"/>
            <a:ext cx="2273300" cy="342900"/>
          </a:xfrm>
          <a:prstGeom prst="rect">
            <a:avLst/>
          </a:prstGeom>
        </p:spPr>
      </p:pic>
      <p:sp>
        <p:nvSpPr>
          <p:cNvPr id="5" name="CuadroTexto 36">
            <a:extLst>
              <a:ext uri="{FF2B5EF4-FFF2-40B4-BE49-F238E27FC236}">
                <a16:creationId xmlns:a16="http://schemas.microsoft.com/office/drawing/2014/main" id="{17E102C2-509B-40BC-9D8F-1E6D71BC1FD6}"/>
              </a:ext>
            </a:extLst>
          </p:cNvPr>
          <p:cNvSpPr txBox="1"/>
          <p:nvPr/>
        </p:nvSpPr>
        <p:spPr>
          <a:xfrm>
            <a:off x="390109" y="130379"/>
            <a:ext cx="10775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 casos </a:t>
            </a:r>
            <a:r>
              <a:rPr lang="ca-ES" sz="4000" b="1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d’elevada complexitat </a:t>
            </a:r>
          </a:p>
          <a:p>
            <a:r>
              <a:rPr lang="ca-ES" sz="4000" b="1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Equips Guia </a:t>
            </a:r>
            <a:endParaRPr lang="ca-ES" sz="4000" b="1" dirty="0">
              <a:solidFill>
                <a:srgbClr val="616161"/>
              </a:solidFill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5" descr="Logotip DS">
            <a:extLst>
              <a:ext uri="{FF2B5EF4-FFF2-40B4-BE49-F238E27FC236}">
                <a16:creationId xmlns:a16="http://schemas.microsoft.com/office/drawing/2014/main" id="{DBC608AA-EC98-42B6-91E0-265A32B98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" y="1651460"/>
            <a:ext cx="4650750" cy="4225467"/>
          </a:xfrm>
          <a:prstGeom prst="rect">
            <a:avLst/>
          </a:prstGeom>
        </p:spPr>
      </p:pic>
      <p:sp>
        <p:nvSpPr>
          <p:cNvPr id="7" name="QuadreDeText 6"/>
          <p:cNvSpPr txBox="1"/>
          <p:nvPr/>
        </p:nvSpPr>
        <p:spPr>
          <a:xfrm>
            <a:off x="5197517" y="1651460"/>
            <a:ext cx="66174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a-ES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quips multidisciplinaris especialitzats </a:t>
            </a:r>
            <a:r>
              <a:rPr lang="ca-ES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(Psiquiatria, Psicologia Clínica, Infermeria de </a:t>
            </a:r>
            <a:r>
              <a:rPr lang="ca-ES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 i </a:t>
            </a:r>
            <a:r>
              <a:rPr lang="ca-ES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Treball </a:t>
            </a:r>
            <a:r>
              <a:rPr lang="ca-ES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Social) </a:t>
            </a:r>
            <a:r>
              <a:rPr lang="ca-ES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donar resposta i gestionar els casos d’elevada </a:t>
            </a:r>
            <a:r>
              <a:rPr lang="ca-ES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complexitat en població jove (12 a 25 anys). </a:t>
            </a:r>
          </a:p>
          <a:p>
            <a:endParaRPr lang="ca-ES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L’objectiu principal és aconseguir </a:t>
            </a:r>
            <a:r>
              <a:rPr lang="ca-ES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atenció més eficaç </a:t>
            </a:r>
            <a:r>
              <a:rPr lang="ca-ES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millora clínica i de la qualitat de vida </a:t>
            </a:r>
            <a:r>
              <a:rPr lang="ca-ES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les </a:t>
            </a:r>
            <a:r>
              <a:rPr lang="ca-ES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persones ateses i les seves famílies, amb la  participació coordinada dels agents </a:t>
            </a:r>
            <a:r>
              <a:rPr lang="ca-ES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implicats en </a:t>
            </a:r>
            <a:r>
              <a:rPr lang="ca-ES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els diferents </a:t>
            </a:r>
            <a:r>
              <a:rPr lang="ca-ES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àmbits </a:t>
            </a:r>
            <a:r>
              <a:rPr lang="ca-ES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(sanitari, social, </a:t>
            </a:r>
            <a:r>
              <a:rPr lang="ca-ES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educatiu, judicial, ...).</a:t>
            </a:r>
            <a:endParaRPr lang="ca-ES" dirty="0" smtClean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a-ES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a-ES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fonamenta en el treball proactiu de proximitat en </a:t>
            </a:r>
            <a:r>
              <a:rPr lang="ca-ES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territori i </a:t>
            </a:r>
            <a:r>
              <a:rPr lang="ca-ES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creació </a:t>
            </a:r>
            <a:r>
              <a:rPr lang="ca-ES" dirty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d’unes estructures de gestió i coordinació de casos (Comissions: Interdepartamental, Estratègica-Territorial i Tècnic-Operativa), </a:t>
            </a:r>
            <a:r>
              <a:rPr lang="ca-ES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dur a terme un abordatge integrat.</a:t>
            </a:r>
          </a:p>
          <a:p>
            <a:endParaRPr lang="ca-ES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a-ES" dirty="0">
              <a:solidFill>
                <a:srgbClr val="616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5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 descr="Logotip DS">
            <a:extLst>
              <a:ext uri="{FF2B5EF4-FFF2-40B4-BE49-F238E27FC236}">
                <a16:creationId xmlns:a16="http://schemas.microsoft.com/office/drawing/2014/main" id="{DBC608AA-EC98-42B6-91E0-265A32B98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7" y="6153150"/>
            <a:ext cx="2273300" cy="342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3920" y="1384575"/>
            <a:ext cx="11072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000" dirty="0">
                <a:solidFill>
                  <a:srgbClr val="000000"/>
                </a:solidFill>
                <a:ea typeface="Calibri" panose="020F0502020204030204" pitchFamily="34" charset="0"/>
              </a:rPr>
              <a:t>Adolescents i </a:t>
            </a:r>
            <a:r>
              <a:rPr lang="ca-ES" sz="2000" dirty="0" smtClean="0">
                <a:solidFill>
                  <a:srgbClr val="000000"/>
                </a:solidFill>
                <a:ea typeface="Calibri" panose="020F0502020204030204" pitchFamily="34" charset="0"/>
              </a:rPr>
              <a:t>joves, de 12 a 25 anys, amb </a:t>
            </a:r>
            <a:r>
              <a:rPr lang="ca-ES" sz="2000" dirty="0">
                <a:solidFill>
                  <a:srgbClr val="000000"/>
                </a:solidFill>
                <a:ea typeface="Calibri" panose="020F0502020204030204" pitchFamily="34" charset="0"/>
              </a:rPr>
              <a:t>TSMiA i trastorn de conducta disruptius i amb impacte social.</a:t>
            </a:r>
            <a:endParaRPr lang="ca-ES" sz="2000" dirty="0"/>
          </a:p>
        </p:txBody>
      </p:sp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94" y="1973846"/>
            <a:ext cx="7523936" cy="4522204"/>
          </a:xfrm>
          <a:prstGeom prst="rect">
            <a:avLst/>
          </a:prstGeom>
          <a:noFill/>
        </p:spPr>
      </p:pic>
      <p:sp>
        <p:nvSpPr>
          <p:cNvPr id="6" name="Títol 1"/>
          <p:cNvSpPr txBox="1">
            <a:spLocks/>
          </p:cNvSpPr>
          <p:nvPr/>
        </p:nvSpPr>
        <p:spPr>
          <a:xfrm>
            <a:off x="1461512" y="197768"/>
            <a:ext cx="9243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dirty="0" smtClean="0">
                <a:solidFill>
                  <a:schemeClr val="accent1"/>
                </a:solidFill>
              </a:rPr>
              <a:t>S/</a:t>
            </a:r>
            <a:endParaRPr lang="ca-ES" dirty="0"/>
          </a:p>
        </p:txBody>
      </p:sp>
      <p:sp>
        <p:nvSpPr>
          <p:cNvPr id="7" name="Contenidor de text 1"/>
          <p:cNvSpPr txBox="1">
            <a:spLocks/>
          </p:cNvSpPr>
          <p:nvPr/>
        </p:nvSpPr>
        <p:spPr>
          <a:xfrm>
            <a:off x="512128" y="762918"/>
            <a:ext cx="9243000" cy="357376"/>
          </a:xfrm>
          <a:prstGeom prst="rect">
            <a:avLst/>
          </a:prstGeom>
        </p:spPr>
        <p:txBody>
          <a:bodyPr/>
          <a:lstStyle>
            <a:lvl1pPr marL="268288" indent="-2682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82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27463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8288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a-ES" sz="4000" dirty="0" smtClean="0">
                <a:solidFill>
                  <a:srgbClr val="7BACFC"/>
                </a:solidFill>
              </a:rPr>
              <a:t>Població diana i diagnòstic clínic</a:t>
            </a:r>
            <a:endParaRPr lang="ca-ES" sz="4000" dirty="0">
              <a:solidFill>
                <a:srgbClr val="7BACFC"/>
              </a:solidFill>
            </a:endParaRPr>
          </a:p>
        </p:txBody>
      </p:sp>
      <p:sp>
        <p:nvSpPr>
          <p:cNvPr id="8" name="CuadroTexto 36">
            <a:extLst>
              <a:ext uri="{FF2B5EF4-FFF2-40B4-BE49-F238E27FC236}">
                <a16:creationId xmlns:a16="http://schemas.microsoft.com/office/drawing/2014/main" id="{17E102C2-509B-40BC-9D8F-1E6D71BC1FD6}"/>
              </a:ext>
            </a:extLst>
          </p:cNvPr>
          <p:cNvSpPr txBox="1"/>
          <p:nvPr/>
        </p:nvSpPr>
        <p:spPr>
          <a:xfrm>
            <a:off x="2036030" y="130379"/>
            <a:ext cx="9411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b="1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Desplegament </a:t>
            </a:r>
            <a:r>
              <a:rPr lang="ca-ES" sz="4400" dirty="0" smtClean="0">
                <a:solidFill>
                  <a:srgbClr val="6161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Equips Guia</a:t>
            </a:r>
            <a:endParaRPr lang="ca-ES" sz="4400" dirty="0">
              <a:solidFill>
                <a:srgbClr val="616161"/>
              </a:solidFill>
              <a:latin typeface="Arial" panose="020B0604020202020204" pitchFamily="34" charset="0"/>
              <a:ea typeface="Helvetica Neue Thin" panose="020B0403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u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518360"/>
              </p:ext>
            </p:extLst>
          </p:nvPr>
        </p:nvGraphicFramePr>
        <p:xfrm>
          <a:off x="7055158" y="2847903"/>
          <a:ext cx="4392488" cy="2520276"/>
        </p:xfrm>
        <a:graphic>
          <a:graphicData uri="http://schemas.openxmlformats.org/drawingml/2006/table">
            <a:tbl>
              <a:tblPr firstRow="1" firstCol="1" bandRow="1"/>
              <a:tblGrid>
                <a:gridCol w="4392488">
                  <a:extLst>
                    <a:ext uri="{9D8B030D-6E8A-4147-A177-3AD203B41FA5}">
                      <a16:colId xmlns:a16="http://schemas.microsoft.com/office/drawing/2014/main" val="2926081670"/>
                    </a:ext>
                  </a:extLst>
                </a:gridCol>
              </a:tblGrid>
              <a:tr h="229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b="1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DIAGNÒSTICS</a:t>
                      </a:r>
                      <a:r>
                        <a:rPr lang="ca-ES" sz="1200" b="1" baseline="0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AMB </a:t>
                      </a:r>
                      <a:r>
                        <a:rPr lang="ca-ES" sz="1200" b="1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CRITERIS </a:t>
                      </a:r>
                      <a:r>
                        <a:rPr lang="ca-ES" sz="1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INCLUSIÓ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98480"/>
                  </a:ext>
                </a:extLst>
              </a:tr>
              <a:tr h="229116">
                <a:tc>
                  <a:txBody>
                    <a:bodyPr/>
                    <a:lstStyle/>
                    <a:p>
                      <a:pPr marR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Trastorn de conducta amb impacte social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5840947"/>
                  </a:ext>
                </a:extLst>
              </a:tr>
              <a:tr h="229116">
                <a:tc>
                  <a:txBody>
                    <a:bodyPr/>
                    <a:lstStyle/>
                    <a:p>
                      <a:pPr marR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Trastorn de conducta i consum de substàncies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7553868"/>
                  </a:ext>
                </a:extLst>
              </a:tr>
              <a:tr h="229116">
                <a:tc>
                  <a:txBody>
                    <a:bodyPr/>
                    <a:lstStyle/>
                    <a:p>
                      <a:pPr marR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Trastorn de l’espectre alcohòlic-fetal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764186"/>
                  </a:ext>
                </a:extLst>
              </a:tr>
              <a:tr h="229116">
                <a:tc>
                  <a:txBody>
                    <a:bodyPr/>
                    <a:lstStyle/>
                    <a:p>
                      <a:pPr marR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Trastorn de l’espectre de l’autisme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327023"/>
                  </a:ext>
                </a:extLst>
              </a:tr>
              <a:tr h="229116">
                <a:tc>
                  <a:txBody>
                    <a:bodyPr/>
                    <a:lstStyle/>
                    <a:p>
                      <a:pPr marR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TDAH sever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6237761"/>
                  </a:ext>
                </a:extLst>
              </a:tr>
              <a:tr h="229116">
                <a:tc>
                  <a:txBody>
                    <a:bodyPr/>
                    <a:lstStyle/>
                    <a:p>
                      <a:pPr marR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Trastorn depressiu greu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205842"/>
                  </a:ext>
                </a:extLst>
              </a:tr>
              <a:tr h="229116">
                <a:tc>
                  <a:txBody>
                    <a:bodyPr/>
                    <a:lstStyle/>
                    <a:p>
                      <a:pPr marR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Trastorn límit de la personalitat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892054"/>
                  </a:ext>
                </a:extLst>
              </a:tr>
              <a:tr h="229116">
                <a:tc>
                  <a:txBody>
                    <a:bodyPr/>
                    <a:lstStyle/>
                    <a:p>
                      <a:pPr marR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Trets de personalitat dissocial (</a:t>
                      </a:r>
                      <a:r>
                        <a:rPr lang="ca-ES" sz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inf-juv</a:t>
                      </a:r>
                      <a:r>
                        <a:rPr lang="ca-E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48015"/>
                  </a:ext>
                </a:extLst>
              </a:tr>
              <a:tr h="229116">
                <a:tc>
                  <a:txBody>
                    <a:bodyPr/>
                    <a:lstStyle/>
                    <a:p>
                      <a:pPr marR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Trastorn afectiu bipolar</a:t>
                      </a:r>
                      <a:endParaRPr lang="ca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9704767"/>
                  </a:ext>
                </a:extLst>
              </a:tr>
              <a:tr h="229116">
                <a:tc>
                  <a:txBody>
                    <a:bodyPr/>
                    <a:lstStyle/>
                    <a:p>
                      <a:pPr marR="2095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a-ES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Trastorn psicòtic</a:t>
                      </a:r>
                      <a:endParaRPr lang="ca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485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777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09A3E09CD78E4DB8EC6C6E996D97AF" ma:contentTypeVersion="9" ma:contentTypeDescription="Crea un document nou" ma:contentTypeScope="" ma:versionID="0d8f864b7481c7f444bf2700a0b05aa2">
  <xsd:schema xmlns:xsd="http://www.w3.org/2001/XMLSchema" xmlns:xs="http://www.w3.org/2001/XMLSchema" xmlns:p="http://schemas.microsoft.com/office/2006/metadata/properties" xmlns:ns3="0d838f3b-631f-4b2e-a27b-ce7bddc4bcc1" targetNamespace="http://schemas.microsoft.com/office/2006/metadata/properties" ma:root="true" ma:fieldsID="61576dbfb5395dc4d93ad7be3afc8e5f" ns3:_="">
    <xsd:import namespace="0d838f3b-631f-4b2e-a27b-ce7bddc4bcc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38f3b-631f-4b2e-a27b-ce7bddc4b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83878A-D7C9-41A3-9FB3-07919E2296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A2AF35-F6C4-4B25-AC27-A63B9FFFA6BD}">
  <ds:schemaRefs>
    <ds:schemaRef ds:uri="0d838f3b-631f-4b2e-a27b-ce7bddc4bcc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C226CA3-A323-45E7-A7F3-CBA1988D2C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838f3b-631f-4b2e-a27b-ce7bddc4bc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3045</TotalTime>
  <Words>1506</Words>
  <Application>Microsoft Office PowerPoint</Application>
  <PresentationFormat>Pantalla panoràmica</PresentationFormat>
  <Paragraphs>260</Paragraphs>
  <Slides>21</Slides>
  <Notes>6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9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21</vt:i4>
      </vt:variant>
    </vt:vector>
  </HeadingPairs>
  <TitlesOfParts>
    <vt:vector size="32" baseType="lpstr">
      <vt:lpstr>ＭＳ Ｐゴシック</vt:lpstr>
      <vt:lpstr>Arial</vt:lpstr>
      <vt:lpstr>Arial Black</vt:lpstr>
      <vt:lpstr>Calibri</vt:lpstr>
      <vt:lpstr>Calibri Light</vt:lpstr>
      <vt:lpstr>Century Gothic</vt:lpstr>
      <vt:lpstr>Helvetica Neue Thin</vt:lpstr>
      <vt:lpstr>Times New Roman</vt:lpstr>
      <vt:lpstr>Wingdings</vt:lpstr>
      <vt:lpstr>Tema de Office</vt:lpstr>
      <vt:lpstr>Office Theme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Conferència salut mental_València</dc:title>
  <dc:creator>dgps.salut@gencat.cat</dc:creator>
  <cp:keywords>Pla de salut; planificació</cp:keywords>
  <cp:lastModifiedBy>Joan Vegué Grilló</cp:lastModifiedBy>
  <cp:revision>290</cp:revision>
  <cp:lastPrinted>2022-02-24T08:35:01Z</cp:lastPrinted>
  <dcterms:created xsi:type="dcterms:W3CDTF">2021-11-06T07:48:32Z</dcterms:created>
  <dcterms:modified xsi:type="dcterms:W3CDTF">2022-09-22T19:41:12Z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0x010100CD09A3E09CD78E4DB8EC6C6E996D97AF</vt:lpwstr>
  </property>
</Properties>
</file>