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0" r:id="rId2"/>
  </p:sldMasterIdLst>
  <p:notesMasterIdLst>
    <p:notesMasterId r:id="rId11"/>
  </p:notesMasterIdLst>
  <p:handoutMasterIdLst>
    <p:handoutMasterId r:id="rId12"/>
  </p:handoutMasterIdLst>
  <p:sldIdLst>
    <p:sldId id="728" r:id="rId3"/>
    <p:sldId id="817" r:id="rId4"/>
    <p:sldId id="758" r:id="rId5"/>
    <p:sldId id="759" r:id="rId6"/>
    <p:sldId id="784" r:id="rId7"/>
    <p:sldId id="810" r:id="rId8"/>
    <p:sldId id="792" r:id="rId9"/>
    <p:sldId id="769" r:id="rId10"/>
  </p:sldIdLst>
  <p:sldSz cx="9144000" cy="6858000" type="screen4x3"/>
  <p:notesSz cx="6808788" cy="9940925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4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0000"/>
    <a:srgbClr val="1F497D"/>
    <a:srgbClr val="008000"/>
    <a:srgbClr val="993300"/>
    <a:srgbClr val="0099FF"/>
    <a:srgbClr val="548235"/>
    <a:srgbClr val="ED7D31"/>
    <a:srgbClr val="3D4869"/>
    <a:srgbClr val="53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 mitjà 2 - èmfasi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Estil clar 2 - èmfasi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Sense estil, quadrícula de ta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 cla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 mitjà 2 - èmfas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26" autoAdjust="0"/>
    <p:restoredTop sz="86080" autoAdjust="0"/>
  </p:normalViewPr>
  <p:slideViewPr>
    <p:cSldViewPr showGuides="1">
      <p:cViewPr varScale="1">
        <p:scale>
          <a:sx n="98" d="100"/>
          <a:sy n="98" d="100"/>
        </p:scale>
        <p:origin x="19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44" d="100"/>
          <a:sy n="44" d="100"/>
        </p:scale>
        <p:origin x="2852" y="52"/>
      </p:cViewPr>
      <p:guideLst>
        <p:guide orient="horz" pos="3128"/>
        <p:guide pos="4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5"/>
            <a:ext cx="2951009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4" tIns="45841" rIns="91684" bIns="45841" numCol="1" anchor="t" anchorCtr="0" compatLnSpc="1">
            <a:prstTxWarp prst="textNoShape">
              <a:avLst/>
            </a:prstTxWarp>
          </a:bodyPr>
          <a:lstStyle>
            <a:lvl1pPr defTabSz="917210">
              <a:defRPr sz="1200" b="0">
                <a:latin typeface="Arial Unicode MS" pitchFamily="34" charset="-128"/>
              </a:defRPr>
            </a:lvl1pPr>
          </a:lstStyle>
          <a:p>
            <a:endParaRPr lang="ca-E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" y="9444277"/>
            <a:ext cx="2951009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4" tIns="45841" rIns="91684" bIns="45841" numCol="1" anchor="b" anchorCtr="0" compatLnSpc="1">
            <a:prstTxWarp prst="textNoShape">
              <a:avLst/>
            </a:prstTxWarp>
          </a:bodyPr>
          <a:lstStyle>
            <a:lvl1pPr defTabSz="917210">
              <a:defRPr sz="1200" b="0">
                <a:latin typeface="Arial Unicode MS" pitchFamily="34" charset="-128"/>
              </a:defRPr>
            </a:lvl1pPr>
          </a:lstStyle>
          <a:p>
            <a:endParaRPr lang="ca-E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780" y="9444277"/>
            <a:ext cx="2951009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4" tIns="45841" rIns="91684" bIns="45841" numCol="1" anchor="b" anchorCtr="0" compatLnSpc="1">
            <a:prstTxWarp prst="textNoShape">
              <a:avLst/>
            </a:prstTxWarp>
          </a:bodyPr>
          <a:lstStyle>
            <a:lvl1pPr algn="r" defTabSz="917210">
              <a:defRPr sz="1200" b="0">
                <a:latin typeface="Arial Unicode MS" pitchFamily="34" charset="-128"/>
              </a:defRPr>
            </a:lvl1pPr>
          </a:lstStyle>
          <a:p>
            <a:fld id="{33259933-1E4F-4FB8-919B-5F62BED4D199}" type="slidenum">
              <a:rPr lang="ca-ES"/>
              <a:pPr/>
              <a:t>‹Nº›</a:t>
            </a:fld>
            <a:endParaRPr lang="ca-ES"/>
          </a:p>
        </p:txBody>
      </p:sp>
      <p:pic>
        <p:nvPicPr>
          <p:cNvPr id="3083" name="Picture 11" descr="CatSalut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09" y="-14319"/>
            <a:ext cx="1409820" cy="598525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869927" y="9598686"/>
            <a:ext cx="1153489" cy="18146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lnSpc>
                <a:spcPts val="704"/>
              </a:lnSpc>
            </a:pPr>
            <a:r>
              <a:rPr lang="es-MX" sz="700" b="0" dirty="0">
                <a:latin typeface="Helvetica" pitchFamily="34" charset="0"/>
              </a:rPr>
              <a:t>Generalitat de Catalunya</a:t>
            </a:r>
          </a:p>
          <a:p>
            <a:pPr eaLnBrk="0" hangingPunct="0">
              <a:lnSpc>
                <a:spcPts val="704"/>
              </a:lnSpc>
            </a:pPr>
            <a:r>
              <a:rPr lang="es-MX" sz="700" dirty="0" err="1">
                <a:latin typeface="Helvetica" pitchFamily="34" charset="0"/>
              </a:rPr>
              <a:t>Departament</a:t>
            </a:r>
            <a:r>
              <a:rPr lang="es-MX" sz="700" dirty="0">
                <a:latin typeface="Helvetica" pitchFamily="34" charset="0"/>
              </a:rPr>
              <a:t> de Salut</a:t>
            </a:r>
          </a:p>
          <a:p>
            <a:pPr eaLnBrk="0" hangingPunct="0"/>
            <a:endParaRPr lang="es-MX" sz="700" b="0" dirty="0">
              <a:latin typeface="Helvetica" pitchFamily="34" charset="0"/>
            </a:endParaRPr>
          </a:p>
        </p:txBody>
      </p:sp>
      <p:pic>
        <p:nvPicPr>
          <p:cNvPr id="3088" name="Picture 16" descr="ESC_NOU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682" y="9584368"/>
            <a:ext cx="152195" cy="175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74576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8"/>
            <a:ext cx="2976641" cy="46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0" tIns="46569" rIns="93140" bIns="46569" numCol="1" anchor="t" anchorCtr="0" compatLnSpc="1">
            <a:prstTxWarp prst="textNoShape">
              <a:avLst/>
            </a:prstTxWarp>
          </a:bodyPr>
          <a:lstStyle>
            <a:lvl1pPr defTabSz="931564">
              <a:defRPr sz="1200" b="0">
                <a:latin typeface="Arial Unicode MS" pitchFamily="34" charset="-128"/>
              </a:defRPr>
            </a:lvl1pPr>
          </a:lstStyle>
          <a:p>
            <a:endParaRPr lang="es-E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8561" y="8"/>
            <a:ext cx="2976641" cy="46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0" tIns="46569" rIns="93140" bIns="46569" numCol="1" anchor="t" anchorCtr="0" compatLnSpc="1">
            <a:prstTxWarp prst="textNoShape">
              <a:avLst/>
            </a:prstTxWarp>
          </a:bodyPr>
          <a:lstStyle>
            <a:lvl1pPr algn="r" defTabSz="931564">
              <a:defRPr sz="1200" b="0">
                <a:latin typeface="Arial Unicode MS" pitchFamily="34" charset="-128"/>
              </a:defRPr>
            </a:lvl1pPr>
          </a:lstStyle>
          <a:p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7311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418" y="4710203"/>
            <a:ext cx="4935970" cy="447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0" tIns="46569" rIns="93140" bIns="46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9420406"/>
            <a:ext cx="2976641" cy="53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0" tIns="46569" rIns="93140" bIns="46569" numCol="1" anchor="b" anchorCtr="0" compatLnSpc="1">
            <a:prstTxWarp prst="textNoShape">
              <a:avLst/>
            </a:prstTxWarp>
          </a:bodyPr>
          <a:lstStyle>
            <a:lvl1pPr defTabSz="931564">
              <a:defRPr sz="1200" b="0">
                <a:latin typeface="Arial Unicode MS" pitchFamily="34" charset="-128"/>
              </a:defRPr>
            </a:lvl1pPr>
          </a:lstStyle>
          <a:p>
            <a:endParaRPr lang="es-E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8561" y="9420406"/>
            <a:ext cx="2976641" cy="53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0" tIns="46569" rIns="93140" bIns="46569" numCol="1" anchor="b" anchorCtr="0" compatLnSpc="1">
            <a:prstTxWarp prst="textNoShape">
              <a:avLst/>
            </a:prstTxWarp>
          </a:bodyPr>
          <a:lstStyle>
            <a:lvl1pPr algn="r" defTabSz="931564">
              <a:defRPr sz="1200" b="0">
                <a:latin typeface="Arial Unicode MS" pitchFamily="34" charset="-128"/>
              </a:defRPr>
            </a:lvl1pPr>
          </a:lstStyle>
          <a:p>
            <a:fld id="{847E96BC-E149-4832-808A-748C66962F2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6653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E96BC-E149-4832-808A-748C66962F29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6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09C2F-EB5B-BE43-95B3-B36E1821A62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38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a-ES" dirty="0"/>
              <a:t>Feu clic aquí per editar l'estil</a:t>
            </a:r>
          </a:p>
        </p:txBody>
      </p:sp>
    </p:spTree>
    <p:extLst>
      <p:ext uri="{BB962C8B-B14F-4D97-AF65-F5344CB8AC3E}">
        <p14:creationId xmlns:p14="http://schemas.microsoft.com/office/powerpoint/2010/main" val="84751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1"/>
            <a:ext cx="8464072" cy="3674056"/>
          </a:xfrm>
        </p:spPr>
        <p:txBody>
          <a:bodyPr/>
          <a:lstStyle/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8" name="Títol 7"/>
          <p:cNvSpPr>
            <a:spLocks noGrp="1"/>
          </p:cNvSpPr>
          <p:nvPr>
            <p:ph type="title"/>
          </p:nvPr>
        </p:nvSpPr>
        <p:spPr>
          <a:xfrm>
            <a:off x="356399" y="327601"/>
            <a:ext cx="8570912" cy="5064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5B57"/>
                </a:solidFill>
              </a:defRPr>
            </a:lvl1pPr>
          </a:lstStyle>
          <a:p>
            <a:r>
              <a:rPr lang="ca-ES" dirty="0"/>
              <a:t>Feu clic aquí per editar l'estil</a:t>
            </a:r>
          </a:p>
        </p:txBody>
      </p:sp>
      <p:pic>
        <p:nvPicPr>
          <p:cNvPr id="2" name="Imat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1560" y="6073535"/>
            <a:ext cx="7687722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7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ol i objectes sen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568" y="6021288"/>
            <a:ext cx="7687722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35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57087" y="327601"/>
            <a:ext cx="8570912" cy="5064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5B57"/>
                </a:solidFill>
              </a:defRPr>
            </a:lvl1pPr>
          </a:lstStyle>
          <a:p>
            <a:r>
              <a:rPr lang="ca-ES" dirty="0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356400" y="2059201"/>
            <a:ext cx="4038600" cy="3674055"/>
          </a:xfrm>
        </p:spPr>
        <p:txBody>
          <a:bodyPr/>
          <a:lstStyle>
            <a:lvl1pPr>
              <a:buClr>
                <a:srgbClr val="0D506B"/>
              </a:buClr>
              <a:buFont typeface="Wingdings" pitchFamily="2" charset="2"/>
              <a:buChar char="q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2059201"/>
            <a:ext cx="40386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9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pic>
        <p:nvPicPr>
          <p:cNvPr id="5" name="Imat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568" y="6075969"/>
            <a:ext cx="7687722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59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25838"/>
            <a:ext cx="7772400" cy="641350"/>
          </a:xfrm>
        </p:spPr>
        <p:txBody>
          <a:bodyPr>
            <a:spAutoFit/>
          </a:bodyPr>
          <a:lstStyle>
            <a:lvl1pPr algn="ctr">
              <a:defRPr sz="3600"/>
            </a:lvl1pPr>
          </a:lstStyle>
          <a:p>
            <a:r>
              <a:rPr lang="ca-ES"/>
              <a:t>Clic para editar estilo título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5214"/>
            <a:ext cx="6400800" cy="769441"/>
          </a:xfrm>
        </p:spPr>
        <p:txBody>
          <a:bodyPr/>
          <a:lstStyle>
            <a:lvl1pPr marL="0" indent="0" algn="ctr">
              <a:buFont typeface="Wingdings" pitchFamily="54" charset="2"/>
              <a:buNone/>
              <a:defRPr sz="2200" b="1"/>
            </a:lvl1pPr>
          </a:lstStyle>
          <a:p>
            <a:r>
              <a:rPr lang="ca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pPr>
              <a:defRPr/>
            </a:pPr>
            <a:fld id="{0AB3EBB0-7192-4B32-B077-E2D231EB3582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50629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974547"/>
            <a:ext cx="4040188" cy="12003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4929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974547"/>
            <a:ext cx="4041775" cy="12003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24929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2117-BD80-47BD-8185-D8D6EDF9AB70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94032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2517776"/>
            <a:ext cx="3810000" cy="28623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2517776"/>
            <a:ext cx="3811588" cy="28623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C3623-F696-45E7-AB72-4214FFC643D3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16892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F2FDD-6482-444B-88B8-9AD1BC04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FA2F25-5E1B-4A09-AD71-434F60E6C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798EBC-9C78-4CFC-B013-A99B308F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6F55-9E1A-48D4-AE3C-2FE22EFCE3DE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59195F-5704-4D23-A60C-FD4BA17A8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B334D9-15D6-487F-83AC-5C57CEC0F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C65D-374D-4C7C-A677-359986AE63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95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1"/>
            <a:ext cx="8464072" cy="3674056"/>
          </a:xfrm>
        </p:spPr>
        <p:txBody>
          <a:bodyPr/>
          <a:lstStyle/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8" name="Títol 7"/>
          <p:cNvSpPr>
            <a:spLocks noGrp="1"/>
          </p:cNvSpPr>
          <p:nvPr>
            <p:ph type="title"/>
          </p:nvPr>
        </p:nvSpPr>
        <p:spPr>
          <a:xfrm>
            <a:off x="356399" y="327601"/>
            <a:ext cx="8570912" cy="5064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5B57"/>
                </a:solidFill>
              </a:defRPr>
            </a:lvl1pPr>
          </a:lstStyle>
          <a:p>
            <a:r>
              <a:rPr lang="ca-ES" dirty="0"/>
              <a:t>Feu clic aquí per editar l'estil</a:t>
            </a:r>
          </a:p>
        </p:txBody>
      </p:sp>
    </p:spTree>
    <p:extLst>
      <p:ext uri="{BB962C8B-B14F-4D97-AF65-F5344CB8AC3E}">
        <p14:creationId xmlns:p14="http://schemas.microsoft.com/office/powerpoint/2010/main" val="27569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ol i objectes sen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6188695"/>
            <a:ext cx="1944793" cy="335309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36296" y="6162407"/>
            <a:ext cx="1554615" cy="621846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67944" y="6188695"/>
            <a:ext cx="1219306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2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57087" y="327601"/>
            <a:ext cx="8570912" cy="5064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5B57"/>
                </a:solidFill>
              </a:defRPr>
            </a:lvl1pPr>
          </a:lstStyle>
          <a:p>
            <a:r>
              <a:rPr lang="ca-ES" dirty="0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356400" y="2059201"/>
            <a:ext cx="4038600" cy="3674055"/>
          </a:xfrm>
        </p:spPr>
        <p:txBody>
          <a:bodyPr/>
          <a:lstStyle>
            <a:lvl1pPr>
              <a:buClr>
                <a:srgbClr val="0D506B"/>
              </a:buClr>
              <a:buFont typeface="Wingdings" pitchFamily="2" charset="2"/>
              <a:buChar char="q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2059201"/>
            <a:ext cx="40386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9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</p:spTree>
    <p:extLst>
      <p:ext uri="{BB962C8B-B14F-4D97-AF65-F5344CB8AC3E}">
        <p14:creationId xmlns:p14="http://schemas.microsoft.com/office/powerpoint/2010/main" val="242308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F635C4-9A0F-40DF-A924-38296437F859}" type="slidenum">
              <a:rPr lang="ca-ES" altLang="ca-ES" smtClean="0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68355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2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F2FDD-6482-444B-88B8-9AD1BC04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FA2F25-5E1B-4A09-AD71-434F60E6C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798EBC-9C78-4CFC-B013-A99B308F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6F55-9E1A-48D4-AE3C-2FE22EFCE3DE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59195F-5704-4D23-A60C-FD4BA17A8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B334D9-15D6-487F-83AC-5C57CEC0F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3C65D-374D-4C7C-A677-359986AE63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64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41C9735-4293-1A44-B4B8-042ED6FFC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8382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 userDrawn="1">
            <p:ph sz="quarter" idx="11" hasCustomPrompt="1"/>
          </p:nvPr>
        </p:nvSpPr>
        <p:spPr>
          <a:xfrm>
            <a:off x="328838" y="1699776"/>
            <a:ext cx="8497336" cy="4329551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Texto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 userDrawn="1">
            <p:ph sz="quarter" idx="13" hasCustomPrompt="1"/>
          </p:nvPr>
        </p:nvSpPr>
        <p:spPr>
          <a:xfrm>
            <a:off x="2301342" y="112956"/>
            <a:ext cx="6524830" cy="619872"/>
          </a:xfr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600" b="1" dirty="0">
                <a:solidFill>
                  <a:srgbClr val="0060AB"/>
                </a:solidFill>
              </a:defRPr>
            </a:lvl1pPr>
          </a:lstStyle>
          <a:p>
            <a:pPr marL="342892" lvl="0" indent="-342892"/>
            <a:r>
              <a:rPr lang="es-ES_tradnl" dirty="0"/>
              <a:t>TÍTULO APARTADO</a:t>
            </a:r>
            <a:endParaRPr lang="en-US" dirty="0"/>
          </a:p>
        </p:txBody>
      </p:sp>
      <p:sp>
        <p:nvSpPr>
          <p:cNvPr id="16" name="Content Placeholder 22">
            <a:extLst>
              <a:ext uri="{FF2B5EF4-FFF2-40B4-BE49-F238E27FC236}">
                <a16:creationId xmlns:a16="http://schemas.microsoft.com/office/drawing/2014/main" id="{53B348F0-AE70-7D43-9DEA-1940F100060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9296" y="6374677"/>
            <a:ext cx="6871401" cy="319297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FontTx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Referencias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6C7F9F-5092-E64C-B55D-F362FBB67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296" y="1015194"/>
            <a:ext cx="8486877" cy="507591"/>
          </a:xfrm>
        </p:spPr>
        <p:txBody>
          <a:bodyPr lIns="0" tIns="0" rIns="0" bIns="0" anchor="t" anchorCtr="0">
            <a:noAutofit/>
          </a:bodyPr>
          <a:lstStyle>
            <a:lvl1pPr algn="l">
              <a:defRPr sz="1600">
                <a:solidFill>
                  <a:srgbClr val="DC7680"/>
                </a:solidFill>
              </a:defRPr>
            </a:lvl1pPr>
          </a:lstStyle>
          <a:p>
            <a:r>
              <a:rPr lang="es-ES_tradnl" dirty="0"/>
              <a:t>Subtítulo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2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a-ES" dirty="0"/>
              <a:t>Feu clic aquí per editar l'estil</a:t>
            </a:r>
          </a:p>
        </p:txBody>
      </p:sp>
      <p:pic>
        <p:nvPicPr>
          <p:cNvPr id="4" name="Imatg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093296"/>
            <a:ext cx="7688636" cy="65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2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idor de títol 1"/>
          <p:cNvSpPr>
            <a:spLocks noGrp="1"/>
          </p:cNvSpPr>
          <p:nvPr>
            <p:ph type="title"/>
          </p:nvPr>
        </p:nvSpPr>
        <p:spPr bwMode="auto"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Feu clic aquí per editar l'estil</a:t>
            </a:r>
          </a:p>
        </p:txBody>
      </p:sp>
      <p:sp>
        <p:nvSpPr>
          <p:cNvPr id="1027" name="Contenidor de text 2"/>
          <p:cNvSpPr>
            <a:spLocks noGrp="1"/>
          </p:cNvSpPr>
          <p:nvPr>
            <p:ph type="body" idx="1"/>
          </p:nvPr>
        </p:nvSpPr>
        <p:spPr bwMode="auto">
          <a:xfrm>
            <a:off x="357188" y="2058988"/>
            <a:ext cx="838358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Feu clic aquí per editar estils</a:t>
            </a:r>
          </a:p>
          <a:p>
            <a:pPr lvl="1"/>
            <a:r>
              <a:rPr lang="ca-ES" altLang="ca-ES"/>
              <a:t>Segon nivell</a:t>
            </a:r>
          </a:p>
          <a:p>
            <a:pPr lvl="2"/>
            <a:r>
              <a:rPr lang="ca-ES" altLang="ca-ES"/>
              <a:t>Tercer nivell</a:t>
            </a:r>
          </a:p>
          <a:p>
            <a:pPr lvl="3"/>
            <a:r>
              <a:rPr lang="ca-ES" altLang="ca-ES"/>
              <a:t>Quart nivell</a:t>
            </a:r>
          </a:p>
          <a:p>
            <a:pPr lvl="4"/>
            <a:r>
              <a:rPr lang="ca-ES" altLang="ca-ES"/>
              <a:t>Cinquè nivell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5F635C4-9A0F-40DF-A924-38296437F859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  <p:cxnSp>
        <p:nvCxnSpPr>
          <p:cNvPr id="8" name="Connector recte 7"/>
          <p:cNvCxnSpPr/>
          <p:nvPr/>
        </p:nvCxnSpPr>
        <p:spPr>
          <a:xfrm>
            <a:off x="468313" y="1073150"/>
            <a:ext cx="8383587" cy="0"/>
          </a:xfrm>
          <a:prstGeom prst="line">
            <a:avLst/>
          </a:prstGeom>
          <a:ln w="28575">
            <a:solidFill>
              <a:srgbClr val="3F5B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Imatge 6" descr="salut_color_h2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318250"/>
            <a:ext cx="19446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tg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142038"/>
            <a:ext cx="155733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55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84" r:id="rId6"/>
    <p:sldLayoutId id="2147483687" r:id="rId7"/>
    <p:sldLayoutId id="2147483690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D506B"/>
        </a:buClr>
        <a:buFont typeface="Wingdings" panose="05000000000000000000" pitchFamily="2" charset="2"/>
        <a:buChar char="q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idor de títol 1"/>
          <p:cNvSpPr>
            <a:spLocks noGrp="1"/>
          </p:cNvSpPr>
          <p:nvPr>
            <p:ph type="title"/>
          </p:nvPr>
        </p:nvSpPr>
        <p:spPr bwMode="auto"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Feu clic aquí per editar l'estil</a:t>
            </a:r>
          </a:p>
        </p:txBody>
      </p:sp>
      <p:sp>
        <p:nvSpPr>
          <p:cNvPr id="1027" name="Contenidor de text 2"/>
          <p:cNvSpPr>
            <a:spLocks noGrp="1"/>
          </p:cNvSpPr>
          <p:nvPr>
            <p:ph type="body" idx="1"/>
          </p:nvPr>
        </p:nvSpPr>
        <p:spPr bwMode="auto">
          <a:xfrm>
            <a:off x="357188" y="2058988"/>
            <a:ext cx="838358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Feu clic aquí per editar estils</a:t>
            </a:r>
          </a:p>
          <a:p>
            <a:pPr lvl="1"/>
            <a:r>
              <a:rPr lang="ca-ES" altLang="ca-ES"/>
              <a:t>Segon nivell</a:t>
            </a:r>
          </a:p>
          <a:p>
            <a:pPr lvl="2"/>
            <a:r>
              <a:rPr lang="ca-ES" altLang="ca-ES"/>
              <a:t>Tercer nivell</a:t>
            </a:r>
          </a:p>
          <a:p>
            <a:pPr lvl="3"/>
            <a:r>
              <a:rPr lang="ca-ES" altLang="ca-ES"/>
              <a:t>Quart nivell</a:t>
            </a:r>
          </a:p>
          <a:p>
            <a:pPr lvl="4"/>
            <a:r>
              <a:rPr lang="ca-ES" altLang="ca-ES"/>
              <a:t>Cinquè nivell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FAAFAF-2487-4784-BC15-C9AB1C90DDBF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  <p:cxnSp>
        <p:nvCxnSpPr>
          <p:cNvPr id="8" name="Connector recte 7"/>
          <p:cNvCxnSpPr/>
          <p:nvPr/>
        </p:nvCxnSpPr>
        <p:spPr>
          <a:xfrm>
            <a:off x="468313" y="1073150"/>
            <a:ext cx="8383587" cy="0"/>
          </a:xfrm>
          <a:prstGeom prst="line">
            <a:avLst/>
          </a:prstGeom>
          <a:ln w="28575">
            <a:solidFill>
              <a:srgbClr val="3F5B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Imatge 6" descr="salut_color_h2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318250"/>
            <a:ext cx="19446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tg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142038"/>
            <a:ext cx="155733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8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9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D506B"/>
        </a:buClr>
        <a:buFont typeface="Wingdings" panose="05000000000000000000" pitchFamily="2" charset="2"/>
        <a:buChar char="q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8B5D0F-9017-4F9E-A174-ACA9C685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3EBB0-7192-4B32-B077-E2D231EB3582}" type="slidenum">
              <a:rPr lang="ca-ES" smtClean="0"/>
              <a:pPr>
                <a:defRPr/>
              </a:pPr>
              <a:t>1</a:t>
            </a:fld>
            <a:endParaRPr lang="ca-E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8BCB9BD8-EEC3-453E-9ED1-681420CA7328}"/>
              </a:ext>
            </a:extLst>
          </p:cNvPr>
          <p:cNvSpPr txBox="1">
            <a:spLocks/>
          </p:cNvSpPr>
          <p:nvPr/>
        </p:nvSpPr>
        <p:spPr>
          <a:xfrm>
            <a:off x="137907" y="1205961"/>
            <a:ext cx="8551824" cy="360039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506B"/>
              </a:buClr>
              <a:buFont typeface="Wingdings" panose="05000000000000000000" pitchFamily="2" charset="2"/>
              <a:buChar char="q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F497D"/>
              </a:buClr>
              <a:buNone/>
              <a:tabLst>
                <a:tab pos="539750" algn="l"/>
              </a:tabLst>
            </a:pPr>
            <a:r>
              <a:rPr lang="ca-ES" sz="1800" b="0" dirty="0"/>
              <a:t>Òrgan assessor del Departament de Salut en l’àmbit de les malalties mentals i les addiccions, en les actuacions que es derivin del procés d’elaboració, implementació, avaluació i actualització del PDSMiA.</a:t>
            </a:r>
          </a:p>
          <a:p>
            <a:pPr marL="0" indent="0">
              <a:buClr>
                <a:srgbClr val="1F497D"/>
              </a:buClr>
              <a:buNone/>
              <a:tabLst>
                <a:tab pos="539750" algn="l"/>
              </a:tabLst>
            </a:pPr>
            <a:endParaRPr lang="ca-ES" sz="1500" b="0" dirty="0"/>
          </a:p>
          <a:p>
            <a:pPr marL="539750" indent="-357188">
              <a:buClr>
                <a:srgbClr val="1F497D"/>
              </a:buClr>
              <a:buFont typeface="Wingdings" panose="05000000000000000000" pitchFamily="2" charset="2"/>
              <a:buChar char="ü"/>
              <a:tabLst>
                <a:tab pos="539750" algn="l"/>
              </a:tabLst>
            </a:pPr>
            <a:r>
              <a:rPr lang="ca-ES" sz="1800" b="0" dirty="0"/>
              <a:t>Revisió models d’atenció i actualització de la cartera de serveis i prestacions a la xarxa pública.</a:t>
            </a:r>
          </a:p>
          <a:p>
            <a:pPr marL="539750" indent="-357188">
              <a:buClr>
                <a:srgbClr val="1F497D"/>
              </a:buClr>
              <a:buFont typeface="Wingdings" panose="05000000000000000000" pitchFamily="2" charset="2"/>
              <a:buChar char="ü"/>
              <a:tabLst>
                <a:tab pos="539750" algn="l"/>
              </a:tabLst>
            </a:pPr>
            <a:r>
              <a:rPr lang="ca-ES" sz="1800" b="0" dirty="0"/>
              <a:t>Adaptació de les estratègies de Salut Mental.</a:t>
            </a:r>
          </a:p>
          <a:p>
            <a:pPr marL="539750" indent="-357188">
              <a:buClr>
                <a:srgbClr val="1F497D"/>
              </a:buClr>
              <a:buFont typeface="Wingdings" panose="05000000000000000000" pitchFamily="2" charset="2"/>
              <a:buChar char="ü"/>
              <a:tabLst>
                <a:tab pos="539750" algn="l"/>
              </a:tabLst>
            </a:pPr>
            <a:r>
              <a:rPr lang="ca-ES" sz="1800" b="0" dirty="0"/>
              <a:t>Elaboració de recomanacions, guies de pràctica clínica i plans d’actuació específica a problemes de salut prioritaris.</a:t>
            </a:r>
          </a:p>
          <a:p>
            <a:pPr marL="539750" indent="-357188">
              <a:buClr>
                <a:srgbClr val="1F497D"/>
              </a:buClr>
              <a:buFont typeface="Wingdings" panose="05000000000000000000" pitchFamily="2" charset="2"/>
              <a:buChar char="ü"/>
              <a:tabLst>
                <a:tab pos="539750" algn="l"/>
              </a:tabLst>
            </a:pPr>
            <a:r>
              <a:rPr lang="ca-ES" sz="1800" b="0" dirty="0"/>
              <a:t>Disseny d’instruments per a la implantació de models organitzatius, millora de l’eficiència i plans de reordenació de serveis.</a:t>
            </a:r>
          </a:p>
          <a:p>
            <a:pPr marL="539750" indent="-357188">
              <a:buClr>
                <a:srgbClr val="1F497D"/>
              </a:buClr>
              <a:buFont typeface="Wingdings" panose="05000000000000000000" pitchFamily="2" charset="2"/>
              <a:buChar char="ü"/>
              <a:tabLst>
                <a:tab pos="539750" algn="l"/>
              </a:tabLst>
            </a:pPr>
            <a:r>
              <a:rPr lang="ca-ES" sz="1800" b="0" dirty="0"/>
              <a:t>Elaboració d’indicadors d’avaluació.</a:t>
            </a:r>
          </a:p>
          <a:p>
            <a:pPr marL="539750" indent="-357188">
              <a:buClr>
                <a:srgbClr val="1F497D"/>
              </a:buClr>
              <a:buFont typeface="Wingdings" panose="05000000000000000000" pitchFamily="2" charset="2"/>
              <a:buChar char="ü"/>
              <a:tabLst>
                <a:tab pos="539750" algn="l"/>
              </a:tabLst>
            </a:pPr>
            <a:r>
              <a:rPr lang="ca-ES" sz="1800" b="0" dirty="0"/>
              <a:t>Definició prioritats en l’àmbit d’innovació i TIC en Salut Mental.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7DD4450-8BE7-45A1-8369-742A07EBF687}"/>
              </a:ext>
            </a:extLst>
          </p:cNvPr>
          <p:cNvSpPr txBox="1"/>
          <p:nvPr/>
        </p:nvSpPr>
        <p:spPr>
          <a:xfrm>
            <a:off x="1632669" y="136525"/>
            <a:ext cx="58786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3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Funcions del Consell Assessor</a:t>
            </a:r>
          </a:p>
          <a:p>
            <a:pPr algn="ctr"/>
            <a:r>
              <a:rPr lang="ca-E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 140/2012 Departament de Salut</a:t>
            </a:r>
          </a:p>
        </p:txBody>
      </p:sp>
      <p:grpSp>
        <p:nvGrpSpPr>
          <p:cNvPr id="3" name="Agrupa 2"/>
          <p:cNvGrpSpPr/>
          <p:nvPr/>
        </p:nvGrpSpPr>
        <p:grpSpPr>
          <a:xfrm>
            <a:off x="2262872" y="5626445"/>
            <a:ext cx="4290328" cy="908485"/>
            <a:chOff x="3376658" y="1466989"/>
            <a:chExt cx="4290328" cy="908485"/>
          </a:xfrm>
        </p:grpSpPr>
        <p:sp>
          <p:nvSpPr>
            <p:cNvPr id="5" name="TextBox 31">
              <a:extLst>
                <a:ext uri="{FF2B5EF4-FFF2-40B4-BE49-F238E27FC236}">
                  <a16:creationId xmlns:a16="http://schemas.microsoft.com/office/drawing/2014/main" id="{7B84655D-0FEF-1944-A27F-DD1C86A8A02D}"/>
                </a:ext>
              </a:extLst>
            </p:cNvPr>
            <p:cNvSpPr txBox="1"/>
            <p:nvPr/>
          </p:nvSpPr>
          <p:spPr>
            <a:xfrm>
              <a:off x="3376658" y="1567561"/>
              <a:ext cx="2427732" cy="495007"/>
            </a:xfrm>
            <a:custGeom>
              <a:avLst/>
              <a:gdLst>
                <a:gd name="connsiteX0" fmla="*/ 0 w 2427732"/>
                <a:gd name="connsiteY0" fmla="*/ 0 h 495007"/>
                <a:gd name="connsiteX1" fmla="*/ 509824 w 2427732"/>
                <a:gd name="connsiteY1" fmla="*/ 0 h 495007"/>
                <a:gd name="connsiteX2" fmla="*/ 922538 w 2427732"/>
                <a:gd name="connsiteY2" fmla="*/ 0 h 495007"/>
                <a:gd name="connsiteX3" fmla="*/ 1335253 w 2427732"/>
                <a:gd name="connsiteY3" fmla="*/ 0 h 495007"/>
                <a:gd name="connsiteX4" fmla="*/ 1820799 w 2427732"/>
                <a:gd name="connsiteY4" fmla="*/ 0 h 495007"/>
                <a:gd name="connsiteX5" fmla="*/ 2427732 w 2427732"/>
                <a:gd name="connsiteY5" fmla="*/ 0 h 495007"/>
                <a:gd name="connsiteX6" fmla="*/ 2427732 w 2427732"/>
                <a:gd name="connsiteY6" fmla="*/ 495007 h 495007"/>
                <a:gd name="connsiteX7" fmla="*/ 1893631 w 2427732"/>
                <a:gd name="connsiteY7" fmla="*/ 495007 h 495007"/>
                <a:gd name="connsiteX8" fmla="*/ 1359530 w 2427732"/>
                <a:gd name="connsiteY8" fmla="*/ 495007 h 495007"/>
                <a:gd name="connsiteX9" fmla="*/ 873984 w 2427732"/>
                <a:gd name="connsiteY9" fmla="*/ 495007 h 495007"/>
                <a:gd name="connsiteX10" fmla="*/ 436992 w 2427732"/>
                <a:gd name="connsiteY10" fmla="*/ 495007 h 495007"/>
                <a:gd name="connsiteX11" fmla="*/ 0 w 2427732"/>
                <a:gd name="connsiteY11" fmla="*/ 495007 h 495007"/>
                <a:gd name="connsiteX12" fmla="*/ 0 w 2427732"/>
                <a:gd name="connsiteY12" fmla="*/ 0 h 495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7732" h="495007" fill="none" extrusionOk="0">
                  <a:moveTo>
                    <a:pt x="0" y="0"/>
                  </a:moveTo>
                  <a:cubicBezTo>
                    <a:pt x="179452" y="-45104"/>
                    <a:pt x="399231" y="53676"/>
                    <a:pt x="509824" y="0"/>
                  </a:cubicBezTo>
                  <a:cubicBezTo>
                    <a:pt x="620417" y="-53676"/>
                    <a:pt x="791915" y="30473"/>
                    <a:pt x="922538" y="0"/>
                  </a:cubicBezTo>
                  <a:cubicBezTo>
                    <a:pt x="1053161" y="-30473"/>
                    <a:pt x="1162427" y="40478"/>
                    <a:pt x="1335253" y="0"/>
                  </a:cubicBezTo>
                  <a:cubicBezTo>
                    <a:pt x="1508079" y="-40478"/>
                    <a:pt x="1695827" y="3838"/>
                    <a:pt x="1820799" y="0"/>
                  </a:cubicBezTo>
                  <a:cubicBezTo>
                    <a:pt x="1945771" y="-3838"/>
                    <a:pt x="2296740" y="20097"/>
                    <a:pt x="2427732" y="0"/>
                  </a:cubicBezTo>
                  <a:cubicBezTo>
                    <a:pt x="2439025" y="125962"/>
                    <a:pt x="2406424" y="281381"/>
                    <a:pt x="2427732" y="495007"/>
                  </a:cubicBezTo>
                  <a:cubicBezTo>
                    <a:pt x="2200017" y="496569"/>
                    <a:pt x="2022374" y="440804"/>
                    <a:pt x="1893631" y="495007"/>
                  </a:cubicBezTo>
                  <a:cubicBezTo>
                    <a:pt x="1764888" y="549210"/>
                    <a:pt x="1538588" y="490385"/>
                    <a:pt x="1359530" y="495007"/>
                  </a:cubicBezTo>
                  <a:cubicBezTo>
                    <a:pt x="1180472" y="499629"/>
                    <a:pt x="1011239" y="455264"/>
                    <a:pt x="873984" y="495007"/>
                  </a:cubicBezTo>
                  <a:cubicBezTo>
                    <a:pt x="736729" y="534750"/>
                    <a:pt x="596586" y="488495"/>
                    <a:pt x="436992" y="495007"/>
                  </a:cubicBezTo>
                  <a:cubicBezTo>
                    <a:pt x="277398" y="501519"/>
                    <a:pt x="185561" y="482433"/>
                    <a:pt x="0" y="495007"/>
                  </a:cubicBezTo>
                  <a:cubicBezTo>
                    <a:pt x="-28937" y="327401"/>
                    <a:pt x="39868" y="189606"/>
                    <a:pt x="0" y="0"/>
                  </a:cubicBezTo>
                  <a:close/>
                </a:path>
                <a:path w="2427732" h="495007" stroke="0" extrusionOk="0">
                  <a:moveTo>
                    <a:pt x="0" y="0"/>
                  </a:moveTo>
                  <a:cubicBezTo>
                    <a:pt x="112660" y="-33169"/>
                    <a:pt x="285900" y="19457"/>
                    <a:pt x="461269" y="0"/>
                  </a:cubicBezTo>
                  <a:cubicBezTo>
                    <a:pt x="636638" y="-19457"/>
                    <a:pt x="785284" y="40487"/>
                    <a:pt x="946815" y="0"/>
                  </a:cubicBezTo>
                  <a:cubicBezTo>
                    <a:pt x="1108346" y="-40487"/>
                    <a:pt x="1216222" y="41536"/>
                    <a:pt x="1359530" y="0"/>
                  </a:cubicBezTo>
                  <a:cubicBezTo>
                    <a:pt x="1502839" y="-41536"/>
                    <a:pt x="1600302" y="41763"/>
                    <a:pt x="1796522" y="0"/>
                  </a:cubicBezTo>
                  <a:cubicBezTo>
                    <a:pt x="1992742" y="-41763"/>
                    <a:pt x="2227614" y="56267"/>
                    <a:pt x="2427732" y="0"/>
                  </a:cubicBezTo>
                  <a:cubicBezTo>
                    <a:pt x="2433216" y="233364"/>
                    <a:pt x="2410003" y="378290"/>
                    <a:pt x="2427732" y="495007"/>
                  </a:cubicBezTo>
                  <a:cubicBezTo>
                    <a:pt x="2242529" y="540864"/>
                    <a:pt x="2114434" y="450657"/>
                    <a:pt x="1966463" y="495007"/>
                  </a:cubicBezTo>
                  <a:cubicBezTo>
                    <a:pt x="1818492" y="539357"/>
                    <a:pt x="1609519" y="461182"/>
                    <a:pt x="1456639" y="495007"/>
                  </a:cubicBezTo>
                  <a:cubicBezTo>
                    <a:pt x="1303759" y="528832"/>
                    <a:pt x="1218336" y="483919"/>
                    <a:pt x="1019647" y="495007"/>
                  </a:cubicBezTo>
                  <a:cubicBezTo>
                    <a:pt x="820958" y="506095"/>
                    <a:pt x="634601" y="446531"/>
                    <a:pt x="509824" y="495007"/>
                  </a:cubicBezTo>
                  <a:cubicBezTo>
                    <a:pt x="385047" y="543483"/>
                    <a:pt x="122796" y="472909"/>
                    <a:pt x="0" y="495007"/>
                  </a:cubicBezTo>
                  <a:cubicBezTo>
                    <a:pt x="-2103" y="257713"/>
                    <a:pt x="22914" y="123125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612034293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ES" sz="45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endParaRPr lang="ca-ES" sz="4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  <a:p>
              <a:pPr algn="ctr">
                <a:lnSpc>
                  <a:spcPts val="1305"/>
                </a:lnSpc>
              </a:pPr>
              <a:r>
                <a:rPr lang="en-GB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CONSELL ASSESSOR </a:t>
              </a:r>
            </a:p>
            <a:p>
              <a:pPr algn="ctr">
                <a:lnSpc>
                  <a:spcPts val="1305"/>
                </a:lnSpc>
              </a:pPr>
              <a:r>
                <a:rPr lang="en-GB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SALUT MENTAL I ADDICCIONS</a:t>
              </a:r>
            </a:p>
          </p:txBody>
        </p:sp>
        <p:sp>
          <p:nvSpPr>
            <p:cNvPr id="6" name="TextBox 31">
              <a:extLst>
                <a:ext uri="{FF2B5EF4-FFF2-40B4-BE49-F238E27FC236}">
                  <a16:creationId xmlns:a16="http://schemas.microsoft.com/office/drawing/2014/main" id="{7B84655D-0FEF-1944-A27F-DD1C86A8A02D}"/>
                </a:ext>
              </a:extLst>
            </p:cNvPr>
            <p:cNvSpPr txBox="1"/>
            <p:nvPr/>
          </p:nvSpPr>
          <p:spPr>
            <a:xfrm>
              <a:off x="5686735" y="1466989"/>
              <a:ext cx="1980251" cy="415498"/>
            </a:xfrm>
            <a:custGeom>
              <a:avLst/>
              <a:gdLst>
                <a:gd name="connsiteX0" fmla="*/ 0 w 1980251"/>
                <a:gd name="connsiteY0" fmla="*/ 0 h 415498"/>
                <a:gd name="connsiteX1" fmla="*/ 475260 w 1980251"/>
                <a:gd name="connsiteY1" fmla="*/ 0 h 415498"/>
                <a:gd name="connsiteX2" fmla="*/ 970323 w 1980251"/>
                <a:gd name="connsiteY2" fmla="*/ 0 h 415498"/>
                <a:gd name="connsiteX3" fmla="*/ 1405978 w 1980251"/>
                <a:gd name="connsiteY3" fmla="*/ 0 h 415498"/>
                <a:gd name="connsiteX4" fmla="*/ 1980251 w 1980251"/>
                <a:gd name="connsiteY4" fmla="*/ 0 h 415498"/>
                <a:gd name="connsiteX5" fmla="*/ 1980251 w 1980251"/>
                <a:gd name="connsiteY5" fmla="*/ 415498 h 415498"/>
                <a:gd name="connsiteX6" fmla="*/ 1524793 w 1980251"/>
                <a:gd name="connsiteY6" fmla="*/ 415498 h 415498"/>
                <a:gd name="connsiteX7" fmla="*/ 1009928 w 1980251"/>
                <a:gd name="connsiteY7" fmla="*/ 415498 h 415498"/>
                <a:gd name="connsiteX8" fmla="*/ 495063 w 1980251"/>
                <a:gd name="connsiteY8" fmla="*/ 415498 h 415498"/>
                <a:gd name="connsiteX9" fmla="*/ 0 w 1980251"/>
                <a:gd name="connsiteY9" fmla="*/ 415498 h 415498"/>
                <a:gd name="connsiteX10" fmla="*/ 0 w 1980251"/>
                <a:gd name="connsiteY10" fmla="*/ 0 h 41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0251" h="415498" extrusionOk="0">
                  <a:moveTo>
                    <a:pt x="0" y="0"/>
                  </a:moveTo>
                  <a:cubicBezTo>
                    <a:pt x="124349" y="-13454"/>
                    <a:pt x="269218" y="33189"/>
                    <a:pt x="475260" y="0"/>
                  </a:cubicBezTo>
                  <a:cubicBezTo>
                    <a:pt x="681302" y="-33189"/>
                    <a:pt x="739603" y="20964"/>
                    <a:pt x="970323" y="0"/>
                  </a:cubicBezTo>
                  <a:cubicBezTo>
                    <a:pt x="1201043" y="-20964"/>
                    <a:pt x="1201424" y="34367"/>
                    <a:pt x="1405978" y="0"/>
                  </a:cubicBezTo>
                  <a:cubicBezTo>
                    <a:pt x="1610532" y="-34367"/>
                    <a:pt x="1819419" y="25893"/>
                    <a:pt x="1980251" y="0"/>
                  </a:cubicBezTo>
                  <a:cubicBezTo>
                    <a:pt x="2013263" y="170693"/>
                    <a:pt x="1944625" y="215568"/>
                    <a:pt x="1980251" y="415498"/>
                  </a:cubicBezTo>
                  <a:cubicBezTo>
                    <a:pt x="1790024" y="437810"/>
                    <a:pt x="1642115" y="374902"/>
                    <a:pt x="1524793" y="415498"/>
                  </a:cubicBezTo>
                  <a:cubicBezTo>
                    <a:pt x="1407471" y="456094"/>
                    <a:pt x="1227847" y="358390"/>
                    <a:pt x="1009928" y="415498"/>
                  </a:cubicBezTo>
                  <a:cubicBezTo>
                    <a:pt x="792009" y="472606"/>
                    <a:pt x="633487" y="404734"/>
                    <a:pt x="495063" y="415498"/>
                  </a:cubicBezTo>
                  <a:cubicBezTo>
                    <a:pt x="356639" y="426262"/>
                    <a:pt x="215802" y="379763"/>
                    <a:pt x="0" y="415498"/>
                  </a:cubicBezTo>
                  <a:cubicBezTo>
                    <a:pt x="-18390" y="274325"/>
                    <a:pt x="337" y="193208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2034293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ES" sz="4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Arial" panose="020B0604020202020204" pitchFamily="34" charset="0"/>
                </a:rPr>
                <a:t> </a:t>
              </a:r>
              <a:endParaRPr lang="ca-ES" sz="4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r>
                <a:rPr lang="ca-E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Arial" panose="020B0604020202020204" pitchFamily="34" charset="0"/>
                </a:rPr>
                <a:t>Director PdSMiA</a:t>
              </a:r>
            </a:p>
            <a:p>
              <a:pPr algn="ctr"/>
              <a:endParaRPr lang="en-ES" sz="4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" name="TextBox 31">
              <a:extLst>
                <a:ext uri="{FF2B5EF4-FFF2-40B4-BE49-F238E27FC236}">
                  <a16:creationId xmlns:a16="http://schemas.microsoft.com/office/drawing/2014/main" id="{7B84655D-0FEF-1944-A27F-DD1C86A8A02D}"/>
                </a:ext>
              </a:extLst>
            </p:cNvPr>
            <p:cNvSpPr txBox="1"/>
            <p:nvPr/>
          </p:nvSpPr>
          <p:spPr>
            <a:xfrm>
              <a:off x="5686735" y="1959976"/>
              <a:ext cx="1552899" cy="415498"/>
            </a:xfrm>
            <a:custGeom>
              <a:avLst/>
              <a:gdLst>
                <a:gd name="connsiteX0" fmla="*/ 0 w 1552899"/>
                <a:gd name="connsiteY0" fmla="*/ 0 h 415498"/>
                <a:gd name="connsiteX1" fmla="*/ 502104 w 1552899"/>
                <a:gd name="connsiteY1" fmla="*/ 0 h 415498"/>
                <a:gd name="connsiteX2" fmla="*/ 1019737 w 1552899"/>
                <a:gd name="connsiteY2" fmla="*/ 0 h 415498"/>
                <a:gd name="connsiteX3" fmla="*/ 1552899 w 1552899"/>
                <a:gd name="connsiteY3" fmla="*/ 0 h 415498"/>
                <a:gd name="connsiteX4" fmla="*/ 1552899 w 1552899"/>
                <a:gd name="connsiteY4" fmla="*/ 415498 h 415498"/>
                <a:gd name="connsiteX5" fmla="*/ 1004208 w 1552899"/>
                <a:gd name="connsiteY5" fmla="*/ 415498 h 415498"/>
                <a:gd name="connsiteX6" fmla="*/ 455517 w 1552899"/>
                <a:gd name="connsiteY6" fmla="*/ 415498 h 415498"/>
                <a:gd name="connsiteX7" fmla="*/ 0 w 1552899"/>
                <a:gd name="connsiteY7" fmla="*/ 415498 h 415498"/>
                <a:gd name="connsiteX8" fmla="*/ 0 w 1552899"/>
                <a:gd name="connsiteY8" fmla="*/ 0 h 41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899" h="415498" extrusionOk="0">
                  <a:moveTo>
                    <a:pt x="0" y="0"/>
                  </a:moveTo>
                  <a:cubicBezTo>
                    <a:pt x="241329" y="-58175"/>
                    <a:pt x="347991" y="27815"/>
                    <a:pt x="502104" y="0"/>
                  </a:cubicBezTo>
                  <a:cubicBezTo>
                    <a:pt x="656217" y="-27815"/>
                    <a:pt x="855305" y="51653"/>
                    <a:pt x="1019737" y="0"/>
                  </a:cubicBezTo>
                  <a:cubicBezTo>
                    <a:pt x="1184169" y="-51653"/>
                    <a:pt x="1411076" y="23810"/>
                    <a:pt x="1552899" y="0"/>
                  </a:cubicBezTo>
                  <a:cubicBezTo>
                    <a:pt x="1590663" y="153721"/>
                    <a:pt x="1539711" y="229311"/>
                    <a:pt x="1552899" y="415498"/>
                  </a:cubicBezTo>
                  <a:cubicBezTo>
                    <a:pt x="1314287" y="425399"/>
                    <a:pt x="1183900" y="412317"/>
                    <a:pt x="1004208" y="415498"/>
                  </a:cubicBezTo>
                  <a:cubicBezTo>
                    <a:pt x="824516" y="418679"/>
                    <a:pt x="702089" y="353895"/>
                    <a:pt x="455517" y="415498"/>
                  </a:cubicBezTo>
                  <a:cubicBezTo>
                    <a:pt x="208945" y="477101"/>
                    <a:pt x="182969" y="413998"/>
                    <a:pt x="0" y="415498"/>
                  </a:cubicBezTo>
                  <a:cubicBezTo>
                    <a:pt x="-271" y="243633"/>
                    <a:pt x="93" y="108970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12034293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ES" sz="4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Arial" panose="020B0604020202020204" pitchFamily="34" charset="0"/>
                </a:rPr>
                <a:t> </a:t>
              </a:r>
              <a:endParaRPr lang="ca-ES" sz="4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r>
                <a:rPr lang="ca-E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Arial" panose="020B0604020202020204" pitchFamily="34" charset="0"/>
                </a:rPr>
                <a:t>President CASMiA</a:t>
              </a:r>
            </a:p>
            <a:p>
              <a:pPr algn="ctr"/>
              <a:endParaRPr lang="en-ES" sz="4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9" name="Imatge 8"/>
          <p:cNvPicPr>
            <a:picLocks noChangeAspect="1"/>
          </p:cNvPicPr>
          <p:nvPr/>
        </p:nvPicPr>
        <p:blipFill rotWithShape="1">
          <a:blip r:embed="rId2"/>
          <a:srcRect l="68019" t="-1" b="-10681"/>
          <a:stretch/>
        </p:blipFill>
        <p:spPr>
          <a:xfrm>
            <a:off x="6228184" y="6019360"/>
            <a:ext cx="2458616" cy="72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9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1">
            <a:extLst>
              <a:ext uri="{FF2B5EF4-FFF2-40B4-BE49-F238E27FC236}">
                <a16:creationId xmlns:a16="http://schemas.microsoft.com/office/drawing/2014/main" id="{7B84655D-0FEF-1944-A27F-DD1C86A8A02D}"/>
              </a:ext>
            </a:extLst>
          </p:cNvPr>
          <p:cNvSpPr txBox="1"/>
          <p:nvPr/>
        </p:nvSpPr>
        <p:spPr>
          <a:xfrm>
            <a:off x="557041" y="2540434"/>
            <a:ext cx="2427732" cy="730969"/>
          </a:xfrm>
          <a:custGeom>
            <a:avLst/>
            <a:gdLst>
              <a:gd name="connsiteX0" fmla="*/ 0 w 2427732"/>
              <a:gd name="connsiteY0" fmla="*/ 0 h 730969"/>
              <a:gd name="connsiteX1" fmla="*/ 412714 w 2427732"/>
              <a:gd name="connsiteY1" fmla="*/ 0 h 730969"/>
              <a:gd name="connsiteX2" fmla="*/ 898261 w 2427732"/>
              <a:gd name="connsiteY2" fmla="*/ 0 h 730969"/>
              <a:gd name="connsiteX3" fmla="*/ 1408085 w 2427732"/>
              <a:gd name="connsiteY3" fmla="*/ 0 h 730969"/>
              <a:gd name="connsiteX4" fmla="*/ 1845076 w 2427732"/>
              <a:gd name="connsiteY4" fmla="*/ 0 h 730969"/>
              <a:gd name="connsiteX5" fmla="*/ 2427732 w 2427732"/>
              <a:gd name="connsiteY5" fmla="*/ 0 h 730969"/>
              <a:gd name="connsiteX6" fmla="*/ 2427732 w 2427732"/>
              <a:gd name="connsiteY6" fmla="*/ 380104 h 730969"/>
              <a:gd name="connsiteX7" fmla="*/ 2427732 w 2427732"/>
              <a:gd name="connsiteY7" fmla="*/ 730969 h 730969"/>
              <a:gd name="connsiteX8" fmla="*/ 1917908 w 2427732"/>
              <a:gd name="connsiteY8" fmla="*/ 730969 h 730969"/>
              <a:gd name="connsiteX9" fmla="*/ 1456639 w 2427732"/>
              <a:gd name="connsiteY9" fmla="*/ 730969 h 730969"/>
              <a:gd name="connsiteX10" fmla="*/ 946815 w 2427732"/>
              <a:gd name="connsiteY10" fmla="*/ 730969 h 730969"/>
              <a:gd name="connsiteX11" fmla="*/ 485546 w 2427732"/>
              <a:gd name="connsiteY11" fmla="*/ 730969 h 730969"/>
              <a:gd name="connsiteX12" fmla="*/ 0 w 2427732"/>
              <a:gd name="connsiteY12" fmla="*/ 730969 h 730969"/>
              <a:gd name="connsiteX13" fmla="*/ 0 w 2427732"/>
              <a:gd name="connsiteY13" fmla="*/ 358175 h 730969"/>
              <a:gd name="connsiteX14" fmla="*/ 0 w 2427732"/>
              <a:gd name="connsiteY14" fmla="*/ 0 h 7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732" h="730969" fill="none" extrusionOk="0">
                <a:moveTo>
                  <a:pt x="0" y="0"/>
                </a:moveTo>
                <a:cubicBezTo>
                  <a:pt x="157033" y="-42240"/>
                  <a:pt x="248381" y="47092"/>
                  <a:pt x="412714" y="0"/>
                </a:cubicBezTo>
                <a:cubicBezTo>
                  <a:pt x="577047" y="-47092"/>
                  <a:pt x="768535" y="53853"/>
                  <a:pt x="898261" y="0"/>
                </a:cubicBezTo>
                <a:cubicBezTo>
                  <a:pt x="1027987" y="-53853"/>
                  <a:pt x="1258969" y="53507"/>
                  <a:pt x="1408085" y="0"/>
                </a:cubicBezTo>
                <a:cubicBezTo>
                  <a:pt x="1557201" y="-53507"/>
                  <a:pt x="1674729" y="8162"/>
                  <a:pt x="1845076" y="0"/>
                </a:cubicBezTo>
                <a:cubicBezTo>
                  <a:pt x="2015423" y="-8162"/>
                  <a:pt x="2207814" y="20274"/>
                  <a:pt x="2427732" y="0"/>
                </a:cubicBezTo>
                <a:cubicBezTo>
                  <a:pt x="2447277" y="188461"/>
                  <a:pt x="2417461" y="220045"/>
                  <a:pt x="2427732" y="380104"/>
                </a:cubicBezTo>
                <a:cubicBezTo>
                  <a:pt x="2438003" y="540163"/>
                  <a:pt x="2397200" y="635687"/>
                  <a:pt x="2427732" y="730969"/>
                </a:cubicBezTo>
                <a:cubicBezTo>
                  <a:pt x="2198456" y="740605"/>
                  <a:pt x="2131679" y="706977"/>
                  <a:pt x="1917908" y="730969"/>
                </a:cubicBezTo>
                <a:cubicBezTo>
                  <a:pt x="1704137" y="754961"/>
                  <a:pt x="1558384" y="719748"/>
                  <a:pt x="1456639" y="730969"/>
                </a:cubicBezTo>
                <a:cubicBezTo>
                  <a:pt x="1354894" y="742190"/>
                  <a:pt x="1141056" y="705942"/>
                  <a:pt x="946815" y="730969"/>
                </a:cubicBezTo>
                <a:cubicBezTo>
                  <a:pt x="752574" y="755996"/>
                  <a:pt x="595645" y="708435"/>
                  <a:pt x="485546" y="730969"/>
                </a:cubicBezTo>
                <a:cubicBezTo>
                  <a:pt x="375447" y="753503"/>
                  <a:pt x="147082" y="692319"/>
                  <a:pt x="0" y="730969"/>
                </a:cubicBezTo>
                <a:cubicBezTo>
                  <a:pt x="-26247" y="593290"/>
                  <a:pt x="15746" y="462879"/>
                  <a:pt x="0" y="358175"/>
                </a:cubicBezTo>
                <a:cubicBezTo>
                  <a:pt x="-15746" y="253471"/>
                  <a:pt x="28219" y="78424"/>
                  <a:pt x="0" y="0"/>
                </a:cubicBezTo>
                <a:close/>
              </a:path>
              <a:path w="2427732" h="730969" stroke="0" extrusionOk="0">
                <a:moveTo>
                  <a:pt x="0" y="0"/>
                </a:moveTo>
                <a:cubicBezTo>
                  <a:pt x="112660" y="-33169"/>
                  <a:pt x="285900" y="19457"/>
                  <a:pt x="461269" y="0"/>
                </a:cubicBezTo>
                <a:cubicBezTo>
                  <a:pt x="636638" y="-19457"/>
                  <a:pt x="785284" y="40487"/>
                  <a:pt x="946815" y="0"/>
                </a:cubicBezTo>
                <a:cubicBezTo>
                  <a:pt x="1108346" y="-40487"/>
                  <a:pt x="1216222" y="41536"/>
                  <a:pt x="1359530" y="0"/>
                </a:cubicBezTo>
                <a:cubicBezTo>
                  <a:pt x="1502839" y="-41536"/>
                  <a:pt x="1600302" y="41763"/>
                  <a:pt x="1796522" y="0"/>
                </a:cubicBezTo>
                <a:cubicBezTo>
                  <a:pt x="1992742" y="-41763"/>
                  <a:pt x="2227614" y="56267"/>
                  <a:pt x="2427732" y="0"/>
                </a:cubicBezTo>
                <a:cubicBezTo>
                  <a:pt x="2448766" y="137373"/>
                  <a:pt x="2415119" y="219653"/>
                  <a:pt x="2427732" y="365485"/>
                </a:cubicBezTo>
                <a:cubicBezTo>
                  <a:pt x="2440345" y="511318"/>
                  <a:pt x="2404680" y="571405"/>
                  <a:pt x="2427732" y="730969"/>
                </a:cubicBezTo>
                <a:cubicBezTo>
                  <a:pt x="2283182" y="756782"/>
                  <a:pt x="2077305" y="725531"/>
                  <a:pt x="1893631" y="730969"/>
                </a:cubicBezTo>
                <a:cubicBezTo>
                  <a:pt x="1709957" y="736407"/>
                  <a:pt x="1655328" y="719881"/>
                  <a:pt x="1456639" y="730969"/>
                </a:cubicBezTo>
                <a:cubicBezTo>
                  <a:pt x="1257950" y="742057"/>
                  <a:pt x="1073058" y="688236"/>
                  <a:pt x="946815" y="730969"/>
                </a:cubicBezTo>
                <a:cubicBezTo>
                  <a:pt x="820572" y="773702"/>
                  <a:pt x="636915" y="719592"/>
                  <a:pt x="509824" y="730969"/>
                </a:cubicBezTo>
                <a:cubicBezTo>
                  <a:pt x="382733" y="742346"/>
                  <a:pt x="155176" y="688543"/>
                  <a:pt x="0" y="730969"/>
                </a:cubicBezTo>
                <a:cubicBezTo>
                  <a:pt x="-24605" y="582887"/>
                  <a:pt x="10441" y="533863"/>
                  <a:pt x="0" y="365485"/>
                </a:cubicBezTo>
                <a:cubicBezTo>
                  <a:pt x="-10441" y="197107"/>
                  <a:pt x="28277" y="132554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6120342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9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ca-ES" sz="9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ts val="1305"/>
              </a:lnSpc>
            </a:pPr>
            <a:r>
              <a:rPr lang="en-GB" sz="1200" dirty="0">
                <a:solidFill>
                  <a:schemeClr val="bg1"/>
                </a:solidFill>
                <a:cs typeface="Arial" panose="020B0604020202020204" pitchFamily="34" charset="0"/>
              </a:rPr>
              <a:t>CONSELL ASSESSOR </a:t>
            </a:r>
          </a:p>
          <a:p>
            <a:pPr algn="ctr">
              <a:lnSpc>
                <a:spcPts val="1305"/>
              </a:lnSpc>
            </a:pPr>
            <a:r>
              <a:rPr lang="en-GB" sz="1200" dirty="0">
                <a:solidFill>
                  <a:schemeClr val="bg1"/>
                </a:solidFill>
                <a:cs typeface="Arial" panose="020B0604020202020204" pitchFamily="34" charset="0"/>
              </a:rPr>
              <a:t>SALUT MENTAL I ADDICCIONS</a:t>
            </a:r>
          </a:p>
          <a:p>
            <a:pPr algn="ctr">
              <a:lnSpc>
                <a:spcPts val="1305"/>
              </a:lnSpc>
            </a:pPr>
            <a:endParaRPr lang="en-GB" sz="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9" name="Rectángulo 1">
            <a:extLst>
              <a:ext uri="{FF2B5EF4-FFF2-40B4-BE49-F238E27FC236}">
                <a16:creationId xmlns:a16="http://schemas.microsoft.com/office/drawing/2014/main" id="{2A23B5E4-0E9B-E741-A420-29C048ED7796}"/>
              </a:ext>
            </a:extLst>
          </p:cNvPr>
          <p:cNvSpPr/>
          <p:nvPr/>
        </p:nvSpPr>
        <p:spPr>
          <a:xfrm>
            <a:off x="213579" y="947577"/>
            <a:ext cx="8753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800" dirty="0">
                <a:solidFill>
                  <a:schemeClr val="accent5"/>
                </a:solidFill>
                <a:ea typeface="ＭＳ Ｐゴシック" charset="0"/>
                <a:cs typeface="Arial" pitchFamily="34" charset="0"/>
              </a:rPr>
              <a:t>DIRECCIÓ DE SALUT MENTAL I ADDICCIONS</a:t>
            </a:r>
          </a:p>
        </p:txBody>
      </p:sp>
      <p:cxnSp>
        <p:nvCxnSpPr>
          <p:cNvPr id="40" name="Straight Connector 17">
            <a:extLst>
              <a:ext uri="{FF2B5EF4-FFF2-40B4-BE49-F238E27FC236}">
                <a16:creationId xmlns:a16="http://schemas.microsoft.com/office/drawing/2014/main" id="{35E63C0B-09F3-8F42-8BEC-DA839A50FFF4}"/>
              </a:ext>
            </a:extLst>
          </p:cNvPr>
          <p:cNvCxnSpPr>
            <a:cxnSpLocks/>
          </p:cNvCxnSpPr>
          <p:nvPr/>
        </p:nvCxnSpPr>
        <p:spPr>
          <a:xfrm>
            <a:off x="213579" y="1394397"/>
            <a:ext cx="875389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1">
            <a:extLst>
              <a:ext uri="{FF2B5EF4-FFF2-40B4-BE49-F238E27FC236}">
                <a16:creationId xmlns:a16="http://schemas.microsoft.com/office/drawing/2014/main" id="{7B84655D-0FEF-1944-A27F-DD1C86A8A02D}"/>
              </a:ext>
            </a:extLst>
          </p:cNvPr>
          <p:cNvSpPr txBox="1"/>
          <p:nvPr/>
        </p:nvSpPr>
        <p:spPr>
          <a:xfrm>
            <a:off x="707074" y="3544085"/>
            <a:ext cx="2127665" cy="692497"/>
          </a:xfrm>
          <a:custGeom>
            <a:avLst/>
            <a:gdLst>
              <a:gd name="connsiteX0" fmla="*/ 0 w 2127665"/>
              <a:gd name="connsiteY0" fmla="*/ 0 h 692497"/>
              <a:gd name="connsiteX1" fmla="*/ 510640 w 2127665"/>
              <a:gd name="connsiteY1" fmla="*/ 0 h 692497"/>
              <a:gd name="connsiteX2" fmla="*/ 1042556 w 2127665"/>
              <a:gd name="connsiteY2" fmla="*/ 0 h 692497"/>
              <a:gd name="connsiteX3" fmla="*/ 1510642 w 2127665"/>
              <a:gd name="connsiteY3" fmla="*/ 0 h 692497"/>
              <a:gd name="connsiteX4" fmla="*/ 2127665 w 2127665"/>
              <a:gd name="connsiteY4" fmla="*/ 0 h 692497"/>
              <a:gd name="connsiteX5" fmla="*/ 2127665 w 2127665"/>
              <a:gd name="connsiteY5" fmla="*/ 360098 h 692497"/>
              <a:gd name="connsiteX6" fmla="*/ 2127665 w 2127665"/>
              <a:gd name="connsiteY6" fmla="*/ 692497 h 692497"/>
              <a:gd name="connsiteX7" fmla="*/ 1617025 w 2127665"/>
              <a:gd name="connsiteY7" fmla="*/ 692497 h 692497"/>
              <a:gd name="connsiteX8" fmla="*/ 1063833 w 2127665"/>
              <a:gd name="connsiteY8" fmla="*/ 692497 h 692497"/>
              <a:gd name="connsiteX9" fmla="*/ 574470 w 2127665"/>
              <a:gd name="connsiteY9" fmla="*/ 692497 h 692497"/>
              <a:gd name="connsiteX10" fmla="*/ 0 w 2127665"/>
              <a:gd name="connsiteY10" fmla="*/ 692497 h 692497"/>
              <a:gd name="connsiteX11" fmla="*/ 0 w 2127665"/>
              <a:gd name="connsiteY11" fmla="*/ 360098 h 692497"/>
              <a:gd name="connsiteX12" fmla="*/ 0 w 2127665"/>
              <a:gd name="connsiteY12" fmla="*/ 0 h 69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7665" h="692497" extrusionOk="0">
                <a:moveTo>
                  <a:pt x="0" y="0"/>
                </a:moveTo>
                <a:cubicBezTo>
                  <a:pt x="195115" y="-43478"/>
                  <a:pt x="257221" y="13389"/>
                  <a:pt x="510640" y="0"/>
                </a:cubicBezTo>
                <a:cubicBezTo>
                  <a:pt x="764059" y="-13389"/>
                  <a:pt x="876633" y="3270"/>
                  <a:pt x="1042556" y="0"/>
                </a:cubicBezTo>
                <a:cubicBezTo>
                  <a:pt x="1208479" y="-3270"/>
                  <a:pt x="1348426" y="56147"/>
                  <a:pt x="1510642" y="0"/>
                </a:cubicBezTo>
                <a:cubicBezTo>
                  <a:pt x="1672858" y="-56147"/>
                  <a:pt x="1883296" y="52642"/>
                  <a:pt x="2127665" y="0"/>
                </a:cubicBezTo>
                <a:cubicBezTo>
                  <a:pt x="2142727" y="99885"/>
                  <a:pt x="2113472" y="261365"/>
                  <a:pt x="2127665" y="360098"/>
                </a:cubicBezTo>
                <a:cubicBezTo>
                  <a:pt x="2141858" y="458831"/>
                  <a:pt x="2111935" y="552957"/>
                  <a:pt x="2127665" y="692497"/>
                </a:cubicBezTo>
                <a:cubicBezTo>
                  <a:pt x="1961631" y="722491"/>
                  <a:pt x="1860645" y="645334"/>
                  <a:pt x="1617025" y="692497"/>
                </a:cubicBezTo>
                <a:cubicBezTo>
                  <a:pt x="1373405" y="739660"/>
                  <a:pt x="1184660" y="680367"/>
                  <a:pt x="1063833" y="692497"/>
                </a:cubicBezTo>
                <a:cubicBezTo>
                  <a:pt x="943006" y="704627"/>
                  <a:pt x="796007" y="668191"/>
                  <a:pt x="574470" y="692497"/>
                </a:cubicBezTo>
                <a:cubicBezTo>
                  <a:pt x="352933" y="716803"/>
                  <a:pt x="147967" y="655612"/>
                  <a:pt x="0" y="692497"/>
                </a:cubicBezTo>
                <a:cubicBezTo>
                  <a:pt x="-38866" y="555462"/>
                  <a:pt x="19250" y="508039"/>
                  <a:pt x="0" y="360098"/>
                </a:cubicBezTo>
                <a:cubicBezTo>
                  <a:pt x="-19250" y="212157"/>
                  <a:pt x="38624" y="179830"/>
                  <a:pt x="0" y="0"/>
                </a:cubicBez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120342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4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endParaRPr lang="ca-ES" sz="45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ca-E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Recomanacions tècniques</a:t>
            </a:r>
          </a:p>
          <a:p>
            <a:pPr algn="ctr"/>
            <a:endParaRPr lang="en-ES" sz="45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Box 31">
            <a:extLst>
              <a:ext uri="{FF2B5EF4-FFF2-40B4-BE49-F238E27FC236}">
                <a16:creationId xmlns:a16="http://schemas.microsoft.com/office/drawing/2014/main" id="{7B84655D-0FEF-1944-A27F-DD1C86A8A02D}"/>
              </a:ext>
            </a:extLst>
          </p:cNvPr>
          <p:cNvSpPr txBox="1"/>
          <p:nvPr/>
        </p:nvSpPr>
        <p:spPr>
          <a:xfrm>
            <a:off x="3388415" y="2540434"/>
            <a:ext cx="2427732" cy="730969"/>
          </a:xfrm>
          <a:custGeom>
            <a:avLst/>
            <a:gdLst>
              <a:gd name="connsiteX0" fmla="*/ 0 w 2427732"/>
              <a:gd name="connsiteY0" fmla="*/ 0 h 730969"/>
              <a:gd name="connsiteX1" fmla="*/ 412714 w 2427732"/>
              <a:gd name="connsiteY1" fmla="*/ 0 h 730969"/>
              <a:gd name="connsiteX2" fmla="*/ 898261 w 2427732"/>
              <a:gd name="connsiteY2" fmla="*/ 0 h 730969"/>
              <a:gd name="connsiteX3" fmla="*/ 1408085 w 2427732"/>
              <a:gd name="connsiteY3" fmla="*/ 0 h 730969"/>
              <a:gd name="connsiteX4" fmla="*/ 1845076 w 2427732"/>
              <a:gd name="connsiteY4" fmla="*/ 0 h 730969"/>
              <a:gd name="connsiteX5" fmla="*/ 2427732 w 2427732"/>
              <a:gd name="connsiteY5" fmla="*/ 0 h 730969"/>
              <a:gd name="connsiteX6" fmla="*/ 2427732 w 2427732"/>
              <a:gd name="connsiteY6" fmla="*/ 380104 h 730969"/>
              <a:gd name="connsiteX7" fmla="*/ 2427732 w 2427732"/>
              <a:gd name="connsiteY7" fmla="*/ 730969 h 730969"/>
              <a:gd name="connsiteX8" fmla="*/ 1917908 w 2427732"/>
              <a:gd name="connsiteY8" fmla="*/ 730969 h 730969"/>
              <a:gd name="connsiteX9" fmla="*/ 1456639 w 2427732"/>
              <a:gd name="connsiteY9" fmla="*/ 730969 h 730969"/>
              <a:gd name="connsiteX10" fmla="*/ 946815 w 2427732"/>
              <a:gd name="connsiteY10" fmla="*/ 730969 h 730969"/>
              <a:gd name="connsiteX11" fmla="*/ 485546 w 2427732"/>
              <a:gd name="connsiteY11" fmla="*/ 730969 h 730969"/>
              <a:gd name="connsiteX12" fmla="*/ 0 w 2427732"/>
              <a:gd name="connsiteY12" fmla="*/ 730969 h 730969"/>
              <a:gd name="connsiteX13" fmla="*/ 0 w 2427732"/>
              <a:gd name="connsiteY13" fmla="*/ 358175 h 730969"/>
              <a:gd name="connsiteX14" fmla="*/ 0 w 2427732"/>
              <a:gd name="connsiteY14" fmla="*/ 0 h 7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732" h="730969" fill="none" extrusionOk="0">
                <a:moveTo>
                  <a:pt x="0" y="0"/>
                </a:moveTo>
                <a:cubicBezTo>
                  <a:pt x="157033" y="-42240"/>
                  <a:pt x="248381" y="47092"/>
                  <a:pt x="412714" y="0"/>
                </a:cubicBezTo>
                <a:cubicBezTo>
                  <a:pt x="577047" y="-47092"/>
                  <a:pt x="768535" y="53853"/>
                  <a:pt x="898261" y="0"/>
                </a:cubicBezTo>
                <a:cubicBezTo>
                  <a:pt x="1027987" y="-53853"/>
                  <a:pt x="1258969" y="53507"/>
                  <a:pt x="1408085" y="0"/>
                </a:cubicBezTo>
                <a:cubicBezTo>
                  <a:pt x="1557201" y="-53507"/>
                  <a:pt x="1674729" y="8162"/>
                  <a:pt x="1845076" y="0"/>
                </a:cubicBezTo>
                <a:cubicBezTo>
                  <a:pt x="2015423" y="-8162"/>
                  <a:pt x="2207814" y="20274"/>
                  <a:pt x="2427732" y="0"/>
                </a:cubicBezTo>
                <a:cubicBezTo>
                  <a:pt x="2447277" y="188461"/>
                  <a:pt x="2417461" y="220045"/>
                  <a:pt x="2427732" y="380104"/>
                </a:cubicBezTo>
                <a:cubicBezTo>
                  <a:pt x="2438003" y="540163"/>
                  <a:pt x="2397200" y="635687"/>
                  <a:pt x="2427732" y="730969"/>
                </a:cubicBezTo>
                <a:cubicBezTo>
                  <a:pt x="2198456" y="740605"/>
                  <a:pt x="2131679" y="706977"/>
                  <a:pt x="1917908" y="730969"/>
                </a:cubicBezTo>
                <a:cubicBezTo>
                  <a:pt x="1704137" y="754961"/>
                  <a:pt x="1558384" y="719748"/>
                  <a:pt x="1456639" y="730969"/>
                </a:cubicBezTo>
                <a:cubicBezTo>
                  <a:pt x="1354894" y="742190"/>
                  <a:pt x="1141056" y="705942"/>
                  <a:pt x="946815" y="730969"/>
                </a:cubicBezTo>
                <a:cubicBezTo>
                  <a:pt x="752574" y="755996"/>
                  <a:pt x="595645" y="708435"/>
                  <a:pt x="485546" y="730969"/>
                </a:cubicBezTo>
                <a:cubicBezTo>
                  <a:pt x="375447" y="753503"/>
                  <a:pt x="147082" y="692319"/>
                  <a:pt x="0" y="730969"/>
                </a:cubicBezTo>
                <a:cubicBezTo>
                  <a:pt x="-26247" y="593290"/>
                  <a:pt x="15746" y="462879"/>
                  <a:pt x="0" y="358175"/>
                </a:cubicBezTo>
                <a:cubicBezTo>
                  <a:pt x="-15746" y="253471"/>
                  <a:pt x="28219" y="78424"/>
                  <a:pt x="0" y="0"/>
                </a:cubicBezTo>
                <a:close/>
              </a:path>
              <a:path w="2427732" h="730969" stroke="0" extrusionOk="0">
                <a:moveTo>
                  <a:pt x="0" y="0"/>
                </a:moveTo>
                <a:cubicBezTo>
                  <a:pt x="112660" y="-33169"/>
                  <a:pt x="285900" y="19457"/>
                  <a:pt x="461269" y="0"/>
                </a:cubicBezTo>
                <a:cubicBezTo>
                  <a:pt x="636638" y="-19457"/>
                  <a:pt x="785284" y="40487"/>
                  <a:pt x="946815" y="0"/>
                </a:cubicBezTo>
                <a:cubicBezTo>
                  <a:pt x="1108346" y="-40487"/>
                  <a:pt x="1216222" y="41536"/>
                  <a:pt x="1359530" y="0"/>
                </a:cubicBezTo>
                <a:cubicBezTo>
                  <a:pt x="1502839" y="-41536"/>
                  <a:pt x="1600302" y="41763"/>
                  <a:pt x="1796522" y="0"/>
                </a:cubicBezTo>
                <a:cubicBezTo>
                  <a:pt x="1992742" y="-41763"/>
                  <a:pt x="2227614" y="56267"/>
                  <a:pt x="2427732" y="0"/>
                </a:cubicBezTo>
                <a:cubicBezTo>
                  <a:pt x="2448766" y="137373"/>
                  <a:pt x="2415119" y="219653"/>
                  <a:pt x="2427732" y="365485"/>
                </a:cubicBezTo>
                <a:cubicBezTo>
                  <a:pt x="2440345" y="511318"/>
                  <a:pt x="2404680" y="571405"/>
                  <a:pt x="2427732" y="730969"/>
                </a:cubicBezTo>
                <a:cubicBezTo>
                  <a:pt x="2283182" y="756782"/>
                  <a:pt x="2077305" y="725531"/>
                  <a:pt x="1893631" y="730969"/>
                </a:cubicBezTo>
                <a:cubicBezTo>
                  <a:pt x="1709957" y="736407"/>
                  <a:pt x="1655328" y="719881"/>
                  <a:pt x="1456639" y="730969"/>
                </a:cubicBezTo>
                <a:cubicBezTo>
                  <a:pt x="1257950" y="742057"/>
                  <a:pt x="1073058" y="688236"/>
                  <a:pt x="946815" y="730969"/>
                </a:cubicBezTo>
                <a:cubicBezTo>
                  <a:pt x="820572" y="773702"/>
                  <a:pt x="636915" y="719592"/>
                  <a:pt x="509824" y="730969"/>
                </a:cubicBezTo>
                <a:cubicBezTo>
                  <a:pt x="382733" y="742346"/>
                  <a:pt x="155176" y="688543"/>
                  <a:pt x="0" y="730969"/>
                </a:cubicBezTo>
                <a:cubicBezTo>
                  <a:pt x="-24605" y="582887"/>
                  <a:pt x="10441" y="533863"/>
                  <a:pt x="0" y="365485"/>
                </a:cubicBezTo>
                <a:cubicBezTo>
                  <a:pt x="-10441" y="197107"/>
                  <a:pt x="28277" y="132554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6120342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9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ca-ES" sz="9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ts val="1305"/>
              </a:lnSpc>
            </a:pPr>
            <a:r>
              <a:rPr lang="en-GB" sz="1200" dirty="0">
                <a:solidFill>
                  <a:schemeClr val="bg1"/>
                </a:solidFill>
                <a:cs typeface="Arial" panose="020B0604020202020204" pitchFamily="34" charset="0"/>
              </a:rPr>
              <a:t>PLA DIRECTOR</a:t>
            </a:r>
          </a:p>
          <a:p>
            <a:pPr algn="ctr">
              <a:lnSpc>
                <a:spcPts val="1305"/>
              </a:lnSpc>
            </a:pPr>
            <a:r>
              <a:rPr lang="en-GB" sz="1200" dirty="0">
                <a:solidFill>
                  <a:schemeClr val="bg1"/>
                </a:solidFill>
                <a:cs typeface="Arial" panose="020B0604020202020204" pitchFamily="34" charset="0"/>
              </a:rPr>
              <a:t>SALUT MENTAL I ADDICCIONS</a:t>
            </a:r>
          </a:p>
          <a:p>
            <a:pPr algn="ctr">
              <a:lnSpc>
                <a:spcPts val="1305"/>
              </a:lnSpc>
            </a:pPr>
            <a:endParaRPr lang="en-GB" sz="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31">
            <a:extLst>
              <a:ext uri="{FF2B5EF4-FFF2-40B4-BE49-F238E27FC236}">
                <a16:creationId xmlns:a16="http://schemas.microsoft.com/office/drawing/2014/main" id="{7B84655D-0FEF-1944-A27F-DD1C86A8A02D}"/>
              </a:ext>
            </a:extLst>
          </p:cNvPr>
          <p:cNvSpPr txBox="1"/>
          <p:nvPr/>
        </p:nvSpPr>
        <p:spPr>
          <a:xfrm>
            <a:off x="3612156" y="3544084"/>
            <a:ext cx="1980251" cy="461665"/>
          </a:xfrm>
          <a:custGeom>
            <a:avLst/>
            <a:gdLst>
              <a:gd name="connsiteX0" fmla="*/ 0 w 1980251"/>
              <a:gd name="connsiteY0" fmla="*/ 0 h 461665"/>
              <a:gd name="connsiteX1" fmla="*/ 475260 w 1980251"/>
              <a:gd name="connsiteY1" fmla="*/ 0 h 461665"/>
              <a:gd name="connsiteX2" fmla="*/ 970323 w 1980251"/>
              <a:gd name="connsiteY2" fmla="*/ 0 h 461665"/>
              <a:gd name="connsiteX3" fmla="*/ 1405978 w 1980251"/>
              <a:gd name="connsiteY3" fmla="*/ 0 h 461665"/>
              <a:gd name="connsiteX4" fmla="*/ 1980251 w 1980251"/>
              <a:gd name="connsiteY4" fmla="*/ 0 h 461665"/>
              <a:gd name="connsiteX5" fmla="*/ 1980251 w 1980251"/>
              <a:gd name="connsiteY5" fmla="*/ 461665 h 461665"/>
              <a:gd name="connsiteX6" fmla="*/ 1524793 w 1980251"/>
              <a:gd name="connsiteY6" fmla="*/ 461665 h 461665"/>
              <a:gd name="connsiteX7" fmla="*/ 1009928 w 1980251"/>
              <a:gd name="connsiteY7" fmla="*/ 461665 h 461665"/>
              <a:gd name="connsiteX8" fmla="*/ 495063 w 1980251"/>
              <a:gd name="connsiteY8" fmla="*/ 461665 h 461665"/>
              <a:gd name="connsiteX9" fmla="*/ 0 w 1980251"/>
              <a:gd name="connsiteY9" fmla="*/ 461665 h 461665"/>
              <a:gd name="connsiteX10" fmla="*/ 0 w 1980251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0251" h="461665" extrusionOk="0">
                <a:moveTo>
                  <a:pt x="0" y="0"/>
                </a:moveTo>
                <a:cubicBezTo>
                  <a:pt x="124349" y="-13454"/>
                  <a:pt x="269218" y="33189"/>
                  <a:pt x="475260" y="0"/>
                </a:cubicBezTo>
                <a:cubicBezTo>
                  <a:pt x="681302" y="-33189"/>
                  <a:pt x="739603" y="20964"/>
                  <a:pt x="970323" y="0"/>
                </a:cubicBezTo>
                <a:cubicBezTo>
                  <a:pt x="1201043" y="-20964"/>
                  <a:pt x="1201424" y="34367"/>
                  <a:pt x="1405978" y="0"/>
                </a:cubicBezTo>
                <a:cubicBezTo>
                  <a:pt x="1610532" y="-34367"/>
                  <a:pt x="1819419" y="25893"/>
                  <a:pt x="1980251" y="0"/>
                </a:cubicBezTo>
                <a:cubicBezTo>
                  <a:pt x="1993263" y="123261"/>
                  <a:pt x="1925445" y="251451"/>
                  <a:pt x="1980251" y="461665"/>
                </a:cubicBezTo>
                <a:cubicBezTo>
                  <a:pt x="1790024" y="483977"/>
                  <a:pt x="1642115" y="421069"/>
                  <a:pt x="1524793" y="461665"/>
                </a:cubicBezTo>
                <a:cubicBezTo>
                  <a:pt x="1407471" y="502261"/>
                  <a:pt x="1227847" y="404557"/>
                  <a:pt x="1009928" y="461665"/>
                </a:cubicBezTo>
                <a:cubicBezTo>
                  <a:pt x="792009" y="518773"/>
                  <a:pt x="633487" y="450901"/>
                  <a:pt x="495063" y="461665"/>
                </a:cubicBezTo>
                <a:cubicBezTo>
                  <a:pt x="356639" y="472429"/>
                  <a:pt x="215802" y="425930"/>
                  <a:pt x="0" y="461665"/>
                </a:cubicBezTo>
                <a:cubicBezTo>
                  <a:pt x="-16374" y="270009"/>
                  <a:pt x="30577" y="216795"/>
                  <a:pt x="0" y="0"/>
                </a:cubicBez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120342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4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endParaRPr lang="ca-ES" sz="45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ca-E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Planificació</a:t>
            </a:r>
          </a:p>
          <a:p>
            <a:pPr algn="ctr"/>
            <a:endParaRPr lang="en-ES" sz="45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7B84655D-0FEF-1944-A27F-DD1C86A8A02D}"/>
              </a:ext>
            </a:extLst>
          </p:cNvPr>
          <p:cNvSpPr txBox="1"/>
          <p:nvPr/>
        </p:nvSpPr>
        <p:spPr>
          <a:xfrm>
            <a:off x="6219790" y="2540434"/>
            <a:ext cx="2087445" cy="564257"/>
          </a:xfrm>
          <a:custGeom>
            <a:avLst/>
            <a:gdLst>
              <a:gd name="connsiteX0" fmla="*/ 0 w 2087445"/>
              <a:gd name="connsiteY0" fmla="*/ 0 h 564257"/>
              <a:gd name="connsiteX1" fmla="*/ 500987 w 2087445"/>
              <a:gd name="connsiteY1" fmla="*/ 0 h 564257"/>
              <a:gd name="connsiteX2" fmla="*/ 981099 w 2087445"/>
              <a:gd name="connsiteY2" fmla="*/ 0 h 564257"/>
              <a:gd name="connsiteX3" fmla="*/ 1502960 w 2087445"/>
              <a:gd name="connsiteY3" fmla="*/ 0 h 564257"/>
              <a:gd name="connsiteX4" fmla="*/ 2087445 w 2087445"/>
              <a:gd name="connsiteY4" fmla="*/ 0 h 564257"/>
              <a:gd name="connsiteX5" fmla="*/ 2087445 w 2087445"/>
              <a:gd name="connsiteY5" fmla="*/ 564257 h 564257"/>
              <a:gd name="connsiteX6" fmla="*/ 1523835 w 2087445"/>
              <a:gd name="connsiteY6" fmla="*/ 564257 h 564257"/>
              <a:gd name="connsiteX7" fmla="*/ 1043723 w 2087445"/>
              <a:gd name="connsiteY7" fmla="*/ 564257 h 564257"/>
              <a:gd name="connsiteX8" fmla="*/ 500987 w 2087445"/>
              <a:gd name="connsiteY8" fmla="*/ 564257 h 564257"/>
              <a:gd name="connsiteX9" fmla="*/ 0 w 2087445"/>
              <a:gd name="connsiteY9" fmla="*/ 564257 h 564257"/>
              <a:gd name="connsiteX10" fmla="*/ 0 w 2087445"/>
              <a:gd name="connsiteY10" fmla="*/ 0 h 56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7445" h="564257" fill="none" extrusionOk="0">
                <a:moveTo>
                  <a:pt x="0" y="0"/>
                </a:moveTo>
                <a:cubicBezTo>
                  <a:pt x="164272" y="-21944"/>
                  <a:pt x="389633" y="45514"/>
                  <a:pt x="500987" y="0"/>
                </a:cubicBezTo>
                <a:cubicBezTo>
                  <a:pt x="612341" y="-45514"/>
                  <a:pt x="765806" y="35607"/>
                  <a:pt x="981099" y="0"/>
                </a:cubicBezTo>
                <a:cubicBezTo>
                  <a:pt x="1196392" y="-35607"/>
                  <a:pt x="1362778" y="32800"/>
                  <a:pt x="1502960" y="0"/>
                </a:cubicBezTo>
                <a:cubicBezTo>
                  <a:pt x="1643142" y="-32800"/>
                  <a:pt x="1821143" y="24755"/>
                  <a:pt x="2087445" y="0"/>
                </a:cubicBezTo>
                <a:cubicBezTo>
                  <a:pt x="2095963" y="257959"/>
                  <a:pt x="2048245" y="310711"/>
                  <a:pt x="2087445" y="564257"/>
                </a:cubicBezTo>
                <a:cubicBezTo>
                  <a:pt x="1841751" y="580847"/>
                  <a:pt x="1712432" y="499551"/>
                  <a:pt x="1523835" y="564257"/>
                </a:cubicBezTo>
                <a:cubicBezTo>
                  <a:pt x="1335238" y="628963"/>
                  <a:pt x="1241093" y="515129"/>
                  <a:pt x="1043723" y="564257"/>
                </a:cubicBezTo>
                <a:cubicBezTo>
                  <a:pt x="846353" y="613385"/>
                  <a:pt x="687650" y="552515"/>
                  <a:pt x="500987" y="564257"/>
                </a:cubicBezTo>
                <a:cubicBezTo>
                  <a:pt x="314324" y="575999"/>
                  <a:pt x="224523" y="514792"/>
                  <a:pt x="0" y="564257"/>
                </a:cubicBezTo>
                <a:cubicBezTo>
                  <a:pt x="-31257" y="363831"/>
                  <a:pt x="34801" y="248687"/>
                  <a:pt x="0" y="0"/>
                </a:cubicBezTo>
                <a:close/>
              </a:path>
              <a:path w="2087445" h="564257" stroke="0" extrusionOk="0">
                <a:moveTo>
                  <a:pt x="0" y="0"/>
                </a:moveTo>
                <a:cubicBezTo>
                  <a:pt x="218693" y="-34933"/>
                  <a:pt x="342801" y="8318"/>
                  <a:pt x="500987" y="0"/>
                </a:cubicBezTo>
                <a:cubicBezTo>
                  <a:pt x="659173" y="-8318"/>
                  <a:pt x="797356" y="22017"/>
                  <a:pt x="1022848" y="0"/>
                </a:cubicBezTo>
                <a:cubicBezTo>
                  <a:pt x="1248340" y="-22017"/>
                  <a:pt x="1383812" y="33510"/>
                  <a:pt x="1482086" y="0"/>
                </a:cubicBezTo>
                <a:cubicBezTo>
                  <a:pt x="1580360" y="-33510"/>
                  <a:pt x="1915296" y="46327"/>
                  <a:pt x="2087445" y="0"/>
                </a:cubicBezTo>
                <a:cubicBezTo>
                  <a:pt x="2155150" y="256886"/>
                  <a:pt x="2080908" y="399552"/>
                  <a:pt x="2087445" y="564257"/>
                </a:cubicBezTo>
                <a:cubicBezTo>
                  <a:pt x="1927359" y="602432"/>
                  <a:pt x="1714118" y="517815"/>
                  <a:pt x="1607333" y="564257"/>
                </a:cubicBezTo>
                <a:cubicBezTo>
                  <a:pt x="1500548" y="610699"/>
                  <a:pt x="1210207" y="501500"/>
                  <a:pt x="1064597" y="564257"/>
                </a:cubicBezTo>
                <a:cubicBezTo>
                  <a:pt x="918987" y="627014"/>
                  <a:pt x="739440" y="549128"/>
                  <a:pt x="521861" y="564257"/>
                </a:cubicBezTo>
                <a:cubicBezTo>
                  <a:pt x="304282" y="579386"/>
                  <a:pt x="114291" y="517743"/>
                  <a:pt x="0" y="564257"/>
                </a:cubicBezTo>
                <a:cubicBezTo>
                  <a:pt x="-52154" y="396973"/>
                  <a:pt x="6936" y="127450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6120342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9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ca-ES" sz="9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ts val="1305"/>
              </a:lnSpc>
            </a:pPr>
            <a:r>
              <a:rPr lang="en-GB" sz="1200" dirty="0">
                <a:solidFill>
                  <a:schemeClr val="bg1"/>
                </a:solidFill>
                <a:cs typeface="Arial" panose="020B0604020202020204" pitchFamily="34" charset="0"/>
              </a:rPr>
              <a:t>CATSALUT</a:t>
            </a:r>
          </a:p>
          <a:p>
            <a:pPr algn="ctr">
              <a:lnSpc>
                <a:spcPts val="1305"/>
              </a:lnSpc>
            </a:pPr>
            <a:endParaRPr lang="en-GB" sz="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31">
            <a:extLst>
              <a:ext uri="{FF2B5EF4-FFF2-40B4-BE49-F238E27FC236}">
                <a16:creationId xmlns:a16="http://schemas.microsoft.com/office/drawing/2014/main" id="{7B84655D-0FEF-1944-A27F-DD1C86A8A02D}"/>
              </a:ext>
            </a:extLst>
          </p:cNvPr>
          <p:cNvSpPr txBox="1"/>
          <p:nvPr/>
        </p:nvSpPr>
        <p:spPr>
          <a:xfrm>
            <a:off x="6406161" y="3546811"/>
            <a:ext cx="1714703" cy="461665"/>
          </a:xfrm>
          <a:custGeom>
            <a:avLst/>
            <a:gdLst>
              <a:gd name="connsiteX0" fmla="*/ 0 w 1714703"/>
              <a:gd name="connsiteY0" fmla="*/ 0 h 461665"/>
              <a:gd name="connsiteX1" fmla="*/ 554421 w 1714703"/>
              <a:gd name="connsiteY1" fmla="*/ 0 h 461665"/>
              <a:gd name="connsiteX2" fmla="*/ 1125988 w 1714703"/>
              <a:gd name="connsiteY2" fmla="*/ 0 h 461665"/>
              <a:gd name="connsiteX3" fmla="*/ 1714703 w 1714703"/>
              <a:gd name="connsiteY3" fmla="*/ 0 h 461665"/>
              <a:gd name="connsiteX4" fmla="*/ 1714703 w 1714703"/>
              <a:gd name="connsiteY4" fmla="*/ 461665 h 461665"/>
              <a:gd name="connsiteX5" fmla="*/ 1108841 w 1714703"/>
              <a:gd name="connsiteY5" fmla="*/ 461665 h 461665"/>
              <a:gd name="connsiteX6" fmla="*/ 502980 w 1714703"/>
              <a:gd name="connsiteY6" fmla="*/ 461665 h 461665"/>
              <a:gd name="connsiteX7" fmla="*/ 0 w 1714703"/>
              <a:gd name="connsiteY7" fmla="*/ 461665 h 461665"/>
              <a:gd name="connsiteX8" fmla="*/ 0 w 1714703"/>
              <a:gd name="connsiteY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703" h="461665" extrusionOk="0">
                <a:moveTo>
                  <a:pt x="0" y="0"/>
                </a:moveTo>
                <a:cubicBezTo>
                  <a:pt x="183516" y="-45147"/>
                  <a:pt x="302416" y="10224"/>
                  <a:pt x="554421" y="0"/>
                </a:cubicBezTo>
                <a:cubicBezTo>
                  <a:pt x="806426" y="-10224"/>
                  <a:pt x="979641" y="65595"/>
                  <a:pt x="1125988" y="0"/>
                </a:cubicBezTo>
                <a:cubicBezTo>
                  <a:pt x="1272335" y="-65595"/>
                  <a:pt x="1475102" y="1657"/>
                  <a:pt x="1714703" y="0"/>
                </a:cubicBezTo>
                <a:cubicBezTo>
                  <a:pt x="1739745" y="161257"/>
                  <a:pt x="1688692" y="348166"/>
                  <a:pt x="1714703" y="461665"/>
                </a:cubicBezTo>
                <a:cubicBezTo>
                  <a:pt x="1441828" y="526098"/>
                  <a:pt x="1251531" y="434018"/>
                  <a:pt x="1108841" y="461665"/>
                </a:cubicBezTo>
                <a:cubicBezTo>
                  <a:pt x="966151" y="489312"/>
                  <a:pt x="782046" y="441178"/>
                  <a:pt x="502980" y="461665"/>
                </a:cubicBezTo>
                <a:cubicBezTo>
                  <a:pt x="223914" y="482152"/>
                  <a:pt x="174619" y="443391"/>
                  <a:pt x="0" y="461665"/>
                </a:cubicBezTo>
                <a:cubicBezTo>
                  <a:pt x="-23870" y="254257"/>
                  <a:pt x="12939" y="146519"/>
                  <a:pt x="0" y="0"/>
                </a:cubicBez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120342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4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endParaRPr lang="ca-ES" sz="45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ca-E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Contractació</a:t>
            </a:r>
          </a:p>
          <a:p>
            <a:pPr algn="ctr"/>
            <a:endParaRPr lang="en-ES" sz="45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7B84655D-0FEF-1944-A27F-DD1C86A8A02D}"/>
              </a:ext>
            </a:extLst>
          </p:cNvPr>
          <p:cNvSpPr txBox="1"/>
          <p:nvPr/>
        </p:nvSpPr>
        <p:spPr>
          <a:xfrm>
            <a:off x="5107873" y="4434797"/>
            <a:ext cx="1714703" cy="461665"/>
          </a:xfrm>
          <a:custGeom>
            <a:avLst/>
            <a:gdLst>
              <a:gd name="connsiteX0" fmla="*/ 0 w 1714703"/>
              <a:gd name="connsiteY0" fmla="*/ 0 h 461665"/>
              <a:gd name="connsiteX1" fmla="*/ 554421 w 1714703"/>
              <a:gd name="connsiteY1" fmla="*/ 0 h 461665"/>
              <a:gd name="connsiteX2" fmla="*/ 1125988 w 1714703"/>
              <a:gd name="connsiteY2" fmla="*/ 0 h 461665"/>
              <a:gd name="connsiteX3" fmla="*/ 1714703 w 1714703"/>
              <a:gd name="connsiteY3" fmla="*/ 0 h 461665"/>
              <a:gd name="connsiteX4" fmla="*/ 1714703 w 1714703"/>
              <a:gd name="connsiteY4" fmla="*/ 461665 h 461665"/>
              <a:gd name="connsiteX5" fmla="*/ 1108841 w 1714703"/>
              <a:gd name="connsiteY5" fmla="*/ 461665 h 461665"/>
              <a:gd name="connsiteX6" fmla="*/ 502980 w 1714703"/>
              <a:gd name="connsiteY6" fmla="*/ 461665 h 461665"/>
              <a:gd name="connsiteX7" fmla="*/ 0 w 1714703"/>
              <a:gd name="connsiteY7" fmla="*/ 461665 h 461665"/>
              <a:gd name="connsiteX8" fmla="*/ 0 w 1714703"/>
              <a:gd name="connsiteY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703" h="461665" extrusionOk="0">
                <a:moveTo>
                  <a:pt x="0" y="0"/>
                </a:moveTo>
                <a:cubicBezTo>
                  <a:pt x="183516" y="-45147"/>
                  <a:pt x="302416" y="10224"/>
                  <a:pt x="554421" y="0"/>
                </a:cubicBezTo>
                <a:cubicBezTo>
                  <a:pt x="806426" y="-10224"/>
                  <a:pt x="979641" y="65595"/>
                  <a:pt x="1125988" y="0"/>
                </a:cubicBezTo>
                <a:cubicBezTo>
                  <a:pt x="1272335" y="-65595"/>
                  <a:pt x="1475102" y="1657"/>
                  <a:pt x="1714703" y="0"/>
                </a:cubicBezTo>
                <a:cubicBezTo>
                  <a:pt x="1739745" y="161257"/>
                  <a:pt x="1688692" y="348166"/>
                  <a:pt x="1714703" y="461665"/>
                </a:cubicBezTo>
                <a:cubicBezTo>
                  <a:pt x="1441828" y="526098"/>
                  <a:pt x="1251531" y="434018"/>
                  <a:pt x="1108841" y="461665"/>
                </a:cubicBezTo>
                <a:cubicBezTo>
                  <a:pt x="966151" y="489312"/>
                  <a:pt x="782046" y="441178"/>
                  <a:pt x="502980" y="461665"/>
                </a:cubicBezTo>
                <a:cubicBezTo>
                  <a:pt x="223914" y="482152"/>
                  <a:pt x="174619" y="443391"/>
                  <a:pt x="0" y="461665"/>
                </a:cubicBezTo>
                <a:cubicBezTo>
                  <a:pt x="-23870" y="254257"/>
                  <a:pt x="12939" y="146519"/>
                  <a:pt x="0" y="0"/>
                </a:cubicBezTo>
                <a:close/>
              </a:path>
            </a:pathLst>
          </a:custGeom>
          <a:noFill/>
          <a:ln w="12700" cmpd="sng">
            <a:solidFill>
              <a:srgbClr val="5B9BD4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120342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4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endParaRPr lang="ca-ES" sz="45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ca-ES" sz="1500" dirty="0">
                <a:solidFill>
                  <a:srgbClr val="5B9BD4"/>
                </a:solidFill>
                <a:latin typeface="+mj-lt"/>
                <a:cs typeface="Arial" panose="020B0604020202020204" pitchFamily="34" charset="0"/>
              </a:rPr>
              <a:t>Avaluació</a:t>
            </a:r>
          </a:p>
          <a:p>
            <a:pPr algn="ctr"/>
            <a:endParaRPr lang="en-ES" sz="45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" name="Connector recte 4"/>
          <p:cNvCxnSpPr/>
          <p:nvPr/>
        </p:nvCxnSpPr>
        <p:spPr>
          <a:xfrm flipV="1">
            <a:off x="3823914" y="4311781"/>
            <a:ext cx="4107803" cy="1"/>
          </a:xfrm>
          <a:prstGeom prst="line">
            <a:avLst/>
          </a:prstGeom>
          <a:ln w="9525" cap="flat" cmpd="sng" algn="ctr">
            <a:solidFill>
              <a:srgbClr val="5B9BD4"/>
            </a:solidFill>
            <a:prstDash val="dash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1" name="Grupo 23"/>
          <p:cNvGrpSpPr/>
          <p:nvPr/>
        </p:nvGrpSpPr>
        <p:grpSpPr>
          <a:xfrm>
            <a:off x="6168147" y="5526241"/>
            <a:ext cx="2799323" cy="474509"/>
            <a:chOff x="6668219" y="5688141"/>
            <a:chExt cx="5288407" cy="1140951"/>
          </a:xfrm>
        </p:grpSpPr>
        <p:pic>
          <p:nvPicPr>
            <p:cNvPr id="22" name="Picture 4" descr="logo departament de salut - Centro Médico Meisa">
              <a:extLst>
                <a:ext uri="{FF2B5EF4-FFF2-40B4-BE49-F238E27FC236}">
                  <a16:creationId xmlns:a16="http://schemas.microsoft.com/office/drawing/2014/main" id="{575C2F7E-60A3-8B42-A96D-030FEAF98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2685" y="5857210"/>
              <a:ext cx="2783941" cy="802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COVID-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8219" y="5688141"/>
              <a:ext cx="2403979" cy="1140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QuadreDeText 5"/>
          <p:cNvSpPr txBox="1"/>
          <p:nvPr/>
        </p:nvSpPr>
        <p:spPr>
          <a:xfrm>
            <a:off x="1071154" y="1843301"/>
            <a:ext cx="140615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250" dirty="0">
                <a:solidFill>
                  <a:srgbClr val="5B9BD5"/>
                </a:solidFill>
              </a:rPr>
              <a:t>QUÈ FEM?</a:t>
            </a:r>
          </a:p>
        </p:txBody>
      </p:sp>
      <p:sp>
        <p:nvSpPr>
          <p:cNvPr id="25" name="QuadreDeText 24"/>
          <p:cNvSpPr txBox="1"/>
          <p:nvPr/>
        </p:nvSpPr>
        <p:spPr>
          <a:xfrm>
            <a:off x="5312575" y="1824943"/>
            <a:ext cx="186781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250" dirty="0">
                <a:solidFill>
                  <a:srgbClr val="5B9BD5"/>
                </a:solidFill>
              </a:rPr>
              <a:t>COM HO FEM?</a:t>
            </a:r>
          </a:p>
        </p:txBody>
      </p:sp>
      <p:pic>
        <p:nvPicPr>
          <p:cNvPr id="26" name="Imatg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2" y="5247124"/>
            <a:ext cx="698863" cy="6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55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5BD2522-04DD-4598-8511-63058C4FC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694048"/>
            <a:ext cx="3888432" cy="5463494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6021288"/>
            <a:ext cx="2456901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2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3D42B9A-4611-416B-BDCE-37BC99AA4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92978"/>
            <a:ext cx="3888432" cy="5433962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6026940"/>
            <a:ext cx="2456901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6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QuadreDeText 23">
            <a:extLst>
              <a:ext uri="{FF2B5EF4-FFF2-40B4-BE49-F238E27FC236}">
                <a16:creationId xmlns:a16="http://schemas.microsoft.com/office/drawing/2014/main" id="{0F8C91A9-56B9-40F6-A962-ECEA3B3DF44D}"/>
              </a:ext>
            </a:extLst>
          </p:cNvPr>
          <p:cNvSpPr txBox="1"/>
          <p:nvPr/>
        </p:nvSpPr>
        <p:spPr>
          <a:xfrm>
            <a:off x="1315220" y="1196752"/>
            <a:ext cx="67641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5B9BD5"/>
              </a:buClr>
            </a:pPr>
            <a:r>
              <a:rPr lang="ca-ES" sz="1800" dirty="0"/>
              <a:t>Alternatives a l’hospitalització, el paper dels hospitals de dia</a:t>
            </a:r>
          </a:p>
        </p:txBody>
      </p:sp>
      <p:sp>
        <p:nvSpPr>
          <p:cNvPr id="12" name="Rectángulo 1">
            <a:extLst>
              <a:ext uri="{FF2B5EF4-FFF2-40B4-BE49-F238E27FC236}">
                <a16:creationId xmlns:a16="http://schemas.microsoft.com/office/drawing/2014/main" id="{2A23B5E4-0E9B-E741-A420-29C048ED7796}"/>
              </a:ext>
            </a:extLst>
          </p:cNvPr>
          <p:cNvSpPr/>
          <p:nvPr/>
        </p:nvSpPr>
        <p:spPr>
          <a:xfrm>
            <a:off x="213579" y="206559"/>
            <a:ext cx="8753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800" dirty="0">
                <a:solidFill>
                  <a:schemeClr val="accent5"/>
                </a:solidFill>
                <a:ea typeface="ＭＳ Ｐゴシック" charset="0"/>
                <a:cs typeface="Arial" pitchFamily="34" charset="0"/>
              </a:rPr>
              <a:t>CONSELL ASSESSOR: REPTES 2022</a:t>
            </a:r>
          </a:p>
        </p:txBody>
      </p:sp>
      <p:sp>
        <p:nvSpPr>
          <p:cNvPr id="14" name="Fletxa dreta 13"/>
          <p:cNvSpPr/>
          <p:nvPr/>
        </p:nvSpPr>
        <p:spPr>
          <a:xfrm>
            <a:off x="466113" y="1196752"/>
            <a:ext cx="640101" cy="320978"/>
          </a:xfrm>
          <a:prstGeom prst="rect">
            <a:avLst/>
          </a:prstGeom>
          <a:solidFill>
            <a:srgbClr val="5B9BD4"/>
          </a:solidFill>
          <a:ln>
            <a:solidFill>
              <a:srgbClr val="5B9BD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a-ES" sz="45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QuadreDeText 23">
            <a:extLst>
              <a:ext uri="{FF2B5EF4-FFF2-40B4-BE49-F238E27FC236}">
                <a16:creationId xmlns:a16="http://schemas.microsoft.com/office/drawing/2014/main" id="{0F8C91A9-56B9-40F6-A962-ECEA3B3DF44D}"/>
              </a:ext>
            </a:extLst>
          </p:cNvPr>
          <p:cNvSpPr txBox="1"/>
          <p:nvPr/>
        </p:nvSpPr>
        <p:spPr>
          <a:xfrm>
            <a:off x="1888477" y="3816926"/>
            <a:ext cx="67641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5B9BD5"/>
              </a:buClr>
            </a:pPr>
            <a:r>
              <a:rPr lang="ca-ES" sz="1800" dirty="0" err="1"/>
              <a:t>Peer</a:t>
            </a:r>
            <a:r>
              <a:rPr lang="ca-ES" sz="1800" dirty="0"/>
              <a:t> to </a:t>
            </a:r>
            <a:r>
              <a:rPr lang="ca-ES" sz="1800" dirty="0" err="1"/>
              <a:t>Peer</a:t>
            </a:r>
            <a:endParaRPr lang="ca-ES" sz="1800" dirty="0"/>
          </a:p>
        </p:txBody>
      </p:sp>
      <p:sp>
        <p:nvSpPr>
          <p:cNvPr id="16" name="Fletxa dreta 15"/>
          <p:cNvSpPr/>
          <p:nvPr/>
        </p:nvSpPr>
        <p:spPr>
          <a:xfrm>
            <a:off x="986348" y="3823952"/>
            <a:ext cx="640101" cy="320978"/>
          </a:xfrm>
          <a:prstGeom prst="rect">
            <a:avLst/>
          </a:prstGeom>
          <a:solidFill>
            <a:srgbClr val="5B9BD4"/>
          </a:solidFill>
          <a:ln>
            <a:solidFill>
              <a:srgbClr val="5B9BD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a-ES" sz="45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QuadreDeText 23">
            <a:extLst>
              <a:ext uri="{FF2B5EF4-FFF2-40B4-BE49-F238E27FC236}">
                <a16:creationId xmlns:a16="http://schemas.microsoft.com/office/drawing/2014/main" id="{0F8C91A9-56B9-40F6-A962-ECEA3B3DF44D}"/>
              </a:ext>
            </a:extLst>
          </p:cNvPr>
          <p:cNvSpPr txBox="1"/>
          <p:nvPr/>
        </p:nvSpPr>
        <p:spPr>
          <a:xfrm>
            <a:off x="1475656" y="1754217"/>
            <a:ext cx="19439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5B9BD5"/>
              </a:buClr>
            </a:pPr>
            <a:r>
              <a:rPr lang="ca-ES" sz="1800" dirty="0"/>
              <a:t>TEA en adults</a:t>
            </a:r>
          </a:p>
        </p:txBody>
      </p:sp>
      <p:sp>
        <p:nvSpPr>
          <p:cNvPr id="18" name="Fletxa dreta 17"/>
          <p:cNvSpPr/>
          <p:nvPr/>
        </p:nvSpPr>
        <p:spPr>
          <a:xfrm>
            <a:off x="478472" y="1757215"/>
            <a:ext cx="640101" cy="320978"/>
          </a:xfrm>
          <a:prstGeom prst="rect">
            <a:avLst/>
          </a:prstGeom>
          <a:solidFill>
            <a:srgbClr val="5B9BD4"/>
          </a:solidFill>
          <a:ln>
            <a:solidFill>
              <a:srgbClr val="5B9BD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a-ES" sz="45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QuadreDeText 23">
            <a:extLst>
              <a:ext uri="{FF2B5EF4-FFF2-40B4-BE49-F238E27FC236}">
                <a16:creationId xmlns:a16="http://schemas.microsoft.com/office/drawing/2014/main" id="{0F8C91A9-56B9-40F6-A962-ECEA3B3DF44D}"/>
              </a:ext>
            </a:extLst>
          </p:cNvPr>
          <p:cNvSpPr txBox="1"/>
          <p:nvPr/>
        </p:nvSpPr>
        <p:spPr>
          <a:xfrm>
            <a:off x="1329273" y="2274838"/>
            <a:ext cx="67641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5B9BD5"/>
              </a:buClr>
            </a:pPr>
            <a:r>
              <a:rPr lang="ca-ES" sz="1800" dirty="0"/>
              <a:t>Discapacitat intel·lectual</a:t>
            </a:r>
          </a:p>
        </p:txBody>
      </p:sp>
      <p:sp>
        <p:nvSpPr>
          <p:cNvPr id="20" name="Fletxa dreta 19"/>
          <p:cNvSpPr/>
          <p:nvPr/>
        </p:nvSpPr>
        <p:spPr>
          <a:xfrm>
            <a:off x="466112" y="2288880"/>
            <a:ext cx="640101" cy="320978"/>
          </a:xfrm>
          <a:prstGeom prst="rect">
            <a:avLst/>
          </a:prstGeom>
          <a:solidFill>
            <a:srgbClr val="5B9BD4"/>
          </a:solidFill>
          <a:ln>
            <a:solidFill>
              <a:srgbClr val="5B9BD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a-ES" sz="45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1" name="Grupo 23"/>
          <p:cNvGrpSpPr/>
          <p:nvPr/>
        </p:nvGrpSpPr>
        <p:grpSpPr>
          <a:xfrm>
            <a:off x="5920752" y="6082684"/>
            <a:ext cx="2799322" cy="474509"/>
            <a:chOff x="6668219" y="5688141"/>
            <a:chExt cx="5288407" cy="1140951"/>
          </a:xfrm>
        </p:grpSpPr>
        <p:pic>
          <p:nvPicPr>
            <p:cNvPr id="22" name="Picture 4" descr="logo departament de salut - Centro Médico Meisa">
              <a:extLst>
                <a:ext uri="{FF2B5EF4-FFF2-40B4-BE49-F238E27FC236}">
                  <a16:creationId xmlns:a16="http://schemas.microsoft.com/office/drawing/2014/main" id="{575C2F7E-60A3-8B42-A96D-030FEAF98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2685" y="5857210"/>
              <a:ext cx="2783941" cy="802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OVID-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8219" y="5688141"/>
              <a:ext cx="2403979" cy="1140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QuadreDeText 23">
            <a:extLst>
              <a:ext uri="{FF2B5EF4-FFF2-40B4-BE49-F238E27FC236}">
                <a16:creationId xmlns:a16="http://schemas.microsoft.com/office/drawing/2014/main" id="{0F8C91A9-56B9-40F6-A962-ECEA3B3DF44D}"/>
              </a:ext>
            </a:extLst>
          </p:cNvPr>
          <p:cNvSpPr txBox="1"/>
          <p:nvPr/>
        </p:nvSpPr>
        <p:spPr>
          <a:xfrm>
            <a:off x="1306399" y="3304489"/>
            <a:ext cx="67641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5B9BD5"/>
              </a:buClr>
            </a:pPr>
            <a:r>
              <a:rPr lang="ca-ES" sz="1800" dirty="0"/>
              <a:t>Humanització en Salut Mental</a:t>
            </a:r>
          </a:p>
        </p:txBody>
      </p:sp>
      <p:sp>
        <p:nvSpPr>
          <p:cNvPr id="25" name="Fletxa dreta 24"/>
          <p:cNvSpPr/>
          <p:nvPr/>
        </p:nvSpPr>
        <p:spPr>
          <a:xfrm>
            <a:off x="486421" y="3320999"/>
            <a:ext cx="640101" cy="320978"/>
          </a:xfrm>
          <a:prstGeom prst="rect">
            <a:avLst/>
          </a:prstGeom>
          <a:solidFill>
            <a:srgbClr val="5B9BD4"/>
          </a:solidFill>
          <a:ln>
            <a:solidFill>
              <a:srgbClr val="5B9BD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a-ES" sz="45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QuadreDeText 23">
            <a:extLst>
              <a:ext uri="{FF2B5EF4-FFF2-40B4-BE49-F238E27FC236}">
                <a16:creationId xmlns:a16="http://schemas.microsoft.com/office/drawing/2014/main" id="{0F8C91A9-56B9-40F6-A962-ECEA3B3DF44D}"/>
              </a:ext>
            </a:extLst>
          </p:cNvPr>
          <p:cNvSpPr txBox="1"/>
          <p:nvPr/>
        </p:nvSpPr>
        <p:spPr>
          <a:xfrm>
            <a:off x="1331259" y="2806535"/>
            <a:ext cx="67641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5B9BD5"/>
              </a:buClr>
            </a:pPr>
            <a:r>
              <a:rPr lang="ca-ES" sz="1800" dirty="0"/>
              <a:t>Envelliment</a:t>
            </a:r>
          </a:p>
        </p:txBody>
      </p:sp>
      <p:sp>
        <p:nvSpPr>
          <p:cNvPr id="29" name="Fletxa dreta 28"/>
          <p:cNvSpPr/>
          <p:nvPr/>
        </p:nvSpPr>
        <p:spPr>
          <a:xfrm>
            <a:off x="478472" y="2844259"/>
            <a:ext cx="640101" cy="320978"/>
          </a:xfrm>
          <a:prstGeom prst="rect">
            <a:avLst/>
          </a:prstGeom>
          <a:solidFill>
            <a:srgbClr val="5B9BD4"/>
          </a:solidFill>
          <a:ln>
            <a:solidFill>
              <a:srgbClr val="5B9BD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a-ES" sz="45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TextBox 31">
            <a:extLst>
              <a:ext uri="{FF2B5EF4-FFF2-40B4-BE49-F238E27FC236}">
                <a16:creationId xmlns:a16="http://schemas.microsoft.com/office/drawing/2014/main" id="{7B84655D-0FEF-1944-A27F-DD1C86A8A02D}"/>
              </a:ext>
            </a:extLst>
          </p:cNvPr>
          <p:cNvSpPr txBox="1"/>
          <p:nvPr/>
        </p:nvSpPr>
        <p:spPr>
          <a:xfrm>
            <a:off x="6297877" y="1857898"/>
            <a:ext cx="1897136" cy="1200329"/>
          </a:xfrm>
          <a:custGeom>
            <a:avLst/>
            <a:gdLst>
              <a:gd name="connsiteX0" fmla="*/ 0 w 1897136"/>
              <a:gd name="connsiteY0" fmla="*/ 0 h 1200329"/>
              <a:gd name="connsiteX1" fmla="*/ 417370 w 1897136"/>
              <a:gd name="connsiteY1" fmla="*/ 0 h 1200329"/>
              <a:gd name="connsiteX2" fmla="*/ 891654 w 1897136"/>
              <a:gd name="connsiteY2" fmla="*/ 0 h 1200329"/>
              <a:gd name="connsiteX3" fmla="*/ 1384909 w 1897136"/>
              <a:gd name="connsiteY3" fmla="*/ 0 h 1200329"/>
              <a:gd name="connsiteX4" fmla="*/ 1897136 w 1897136"/>
              <a:gd name="connsiteY4" fmla="*/ 0 h 1200329"/>
              <a:gd name="connsiteX5" fmla="*/ 1897136 w 1897136"/>
              <a:gd name="connsiteY5" fmla="*/ 400110 h 1200329"/>
              <a:gd name="connsiteX6" fmla="*/ 1897136 w 1897136"/>
              <a:gd name="connsiteY6" fmla="*/ 812223 h 1200329"/>
              <a:gd name="connsiteX7" fmla="*/ 1897136 w 1897136"/>
              <a:gd name="connsiteY7" fmla="*/ 1200329 h 1200329"/>
              <a:gd name="connsiteX8" fmla="*/ 1403881 w 1897136"/>
              <a:gd name="connsiteY8" fmla="*/ 1200329 h 1200329"/>
              <a:gd name="connsiteX9" fmla="*/ 948568 w 1897136"/>
              <a:gd name="connsiteY9" fmla="*/ 1200329 h 1200329"/>
              <a:gd name="connsiteX10" fmla="*/ 455313 w 1897136"/>
              <a:gd name="connsiteY10" fmla="*/ 1200329 h 1200329"/>
              <a:gd name="connsiteX11" fmla="*/ 0 w 1897136"/>
              <a:gd name="connsiteY11" fmla="*/ 1200329 h 1200329"/>
              <a:gd name="connsiteX12" fmla="*/ 0 w 1897136"/>
              <a:gd name="connsiteY12" fmla="*/ 836229 h 1200329"/>
              <a:gd name="connsiteX13" fmla="*/ 0 w 1897136"/>
              <a:gd name="connsiteY13" fmla="*/ 424116 h 1200329"/>
              <a:gd name="connsiteX14" fmla="*/ 0 w 1897136"/>
              <a:gd name="connsiteY1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7136" h="1200329" fill="none" extrusionOk="0">
                <a:moveTo>
                  <a:pt x="0" y="0"/>
                </a:moveTo>
                <a:cubicBezTo>
                  <a:pt x="102322" y="-27698"/>
                  <a:pt x="278483" y="3944"/>
                  <a:pt x="417370" y="0"/>
                </a:cubicBezTo>
                <a:cubicBezTo>
                  <a:pt x="556257" y="-3944"/>
                  <a:pt x="660954" y="46426"/>
                  <a:pt x="891654" y="0"/>
                </a:cubicBezTo>
                <a:cubicBezTo>
                  <a:pt x="1122354" y="-46426"/>
                  <a:pt x="1168958" y="32941"/>
                  <a:pt x="1384909" y="0"/>
                </a:cubicBezTo>
                <a:cubicBezTo>
                  <a:pt x="1600860" y="-32941"/>
                  <a:pt x="1748824" y="27986"/>
                  <a:pt x="1897136" y="0"/>
                </a:cubicBezTo>
                <a:cubicBezTo>
                  <a:pt x="1910311" y="90764"/>
                  <a:pt x="1874615" y="212982"/>
                  <a:pt x="1897136" y="400110"/>
                </a:cubicBezTo>
                <a:cubicBezTo>
                  <a:pt x="1919657" y="587238"/>
                  <a:pt x="1888709" y="672329"/>
                  <a:pt x="1897136" y="812223"/>
                </a:cubicBezTo>
                <a:cubicBezTo>
                  <a:pt x="1905563" y="952117"/>
                  <a:pt x="1865698" y="1087121"/>
                  <a:pt x="1897136" y="1200329"/>
                </a:cubicBezTo>
                <a:cubicBezTo>
                  <a:pt x="1693597" y="1222940"/>
                  <a:pt x="1586703" y="1181579"/>
                  <a:pt x="1403881" y="1200329"/>
                </a:cubicBezTo>
                <a:cubicBezTo>
                  <a:pt x="1221059" y="1219079"/>
                  <a:pt x="1052326" y="1175181"/>
                  <a:pt x="948568" y="1200329"/>
                </a:cubicBezTo>
                <a:cubicBezTo>
                  <a:pt x="844810" y="1225477"/>
                  <a:pt x="634825" y="1191728"/>
                  <a:pt x="455313" y="1200329"/>
                </a:cubicBezTo>
                <a:cubicBezTo>
                  <a:pt x="275802" y="1208930"/>
                  <a:pt x="91718" y="1191099"/>
                  <a:pt x="0" y="1200329"/>
                </a:cubicBezTo>
                <a:cubicBezTo>
                  <a:pt x="-43369" y="1070285"/>
                  <a:pt x="41323" y="942648"/>
                  <a:pt x="0" y="836229"/>
                </a:cubicBezTo>
                <a:cubicBezTo>
                  <a:pt x="-41323" y="729810"/>
                  <a:pt x="47055" y="600469"/>
                  <a:pt x="0" y="424116"/>
                </a:cubicBezTo>
                <a:cubicBezTo>
                  <a:pt x="-47055" y="247763"/>
                  <a:pt x="22677" y="181662"/>
                  <a:pt x="0" y="0"/>
                </a:cubicBezTo>
                <a:close/>
              </a:path>
              <a:path w="1897136" h="1200329" stroke="0" extrusionOk="0">
                <a:moveTo>
                  <a:pt x="0" y="0"/>
                </a:moveTo>
                <a:cubicBezTo>
                  <a:pt x="178689" y="-15156"/>
                  <a:pt x="312823" y="28481"/>
                  <a:pt x="455313" y="0"/>
                </a:cubicBezTo>
                <a:cubicBezTo>
                  <a:pt x="597803" y="-28481"/>
                  <a:pt x="831503" y="1601"/>
                  <a:pt x="929597" y="0"/>
                </a:cubicBezTo>
                <a:cubicBezTo>
                  <a:pt x="1027691" y="-1601"/>
                  <a:pt x="1201086" y="25906"/>
                  <a:pt x="1346967" y="0"/>
                </a:cubicBezTo>
                <a:cubicBezTo>
                  <a:pt x="1492848" y="-25906"/>
                  <a:pt x="1722074" y="48266"/>
                  <a:pt x="1897136" y="0"/>
                </a:cubicBezTo>
                <a:cubicBezTo>
                  <a:pt x="1911763" y="124802"/>
                  <a:pt x="1882477" y="334277"/>
                  <a:pt x="1897136" y="424116"/>
                </a:cubicBezTo>
                <a:cubicBezTo>
                  <a:pt x="1911795" y="513955"/>
                  <a:pt x="1877622" y="617479"/>
                  <a:pt x="1897136" y="800219"/>
                </a:cubicBezTo>
                <a:cubicBezTo>
                  <a:pt x="1916650" y="982959"/>
                  <a:pt x="1859110" y="1009759"/>
                  <a:pt x="1897136" y="1200329"/>
                </a:cubicBezTo>
                <a:cubicBezTo>
                  <a:pt x="1711113" y="1260572"/>
                  <a:pt x="1587822" y="1147803"/>
                  <a:pt x="1384909" y="1200329"/>
                </a:cubicBezTo>
                <a:cubicBezTo>
                  <a:pt x="1181996" y="1252855"/>
                  <a:pt x="1056775" y="1149225"/>
                  <a:pt x="948568" y="1200329"/>
                </a:cubicBezTo>
                <a:cubicBezTo>
                  <a:pt x="840361" y="1251433"/>
                  <a:pt x="697749" y="1188929"/>
                  <a:pt x="455313" y="1200329"/>
                </a:cubicBezTo>
                <a:cubicBezTo>
                  <a:pt x="212878" y="1211729"/>
                  <a:pt x="169995" y="1168399"/>
                  <a:pt x="0" y="1200329"/>
                </a:cubicBezTo>
                <a:cubicBezTo>
                  <a:pt x="-14556" y="1048405"/>
                  <a:pt x="26348" y="920809"/>
                  <a:pt x="0" y="776213"/>
                </a:cubicBezTo>
                <a:cubicBezTo>
                  <a:pt x="-26348" y="631617"/>
                  <a:pt x="23896" y="561189"/>
                  <a:pt x="0" y="364100"/>
                </a:cubicBezTo>
                <a:cubicBezTo>
                  <a:pt x="-23896" y="167011"/>
                  <a:pt x="3978" y="137217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6120342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ES" sz="1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ca-ES" sz="1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ca-E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ASPECTES CLAU PER A L’ÈXIT</a:t>
            </a:r>
          </a:p>
          <a:p>
            <a:pPr algn="ctr"/>
            <a:endParaRPr lang="en-ES" sz="1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1" name="Picture 2" descr="Declaración de Accesibilidad Web - APROS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110" y="3448449"/>
            <a:ext cx="1733210" cy="98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La sociedad de la transparencia&amp;quot;, comentario del libro de Byung-Chul H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54" y="3393526"/>
            <a:ext cx="1716415" cy="98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Desmotivaciones Deja de esperar que las cosas pasen. Sal ahí fuera y haz  que pasen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0"/>
          <a:stretch/>
        </p:blipFill>
        <p:spPr bwMode="auto">
          <a:xfrm>
            <a:off x="5058900" y="4676495"/>
            <a:ext cx="1723703" cy="108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Talento profesional y la escasez en este año - Blog UBIT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0"/>
          <a:stretch/>
        </p:blipFill>
        <p:spPr bwMode="auto">
          <a:xfrm>
            <a:off x="7311216" y="4524542"/>
            <a:ext cx="1709884" cy="109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75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2229E55-74B7-5F4A-BDAA-FD0B541B56E5}"/>
              </a:ext>
            </a:extLst>
          </p:cNvPr>
          <p:cNvSpPr txBox="1"/>
          <p:nvPr/>
        </p:nvSpPr>
        <p:spPr>
          <a:xfrm>
            <a:off x="292587" y="321022"/>
            <a:ext cx="835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ES"/>
            </a:defPPr>
            <a:lvl1pPr>
              <a:defRPr sz="2400" b="1">
                <a:solidFill>
                  <a:schemeClr val="accent5"/>
                </a:solidFill>
                <a:ea typeface="ＭＳ Ｐゴシック" charset="0"/>
                <a:cs typeface="Arial" pitchFamily="34" charset="0"/>
              </a:defRPr>
            </a:lvl1pPr>
          </a:lstStyle>
          <a:p>
            <a:r>
              <a:rPr lang="ca-ES" sz="1800" dirty="0">
                <a:solidFill>
                  <a:schemeClr val="tx2"/>
                </a:solidFill>
              </a:rPr>
              <a:t>RECURSOS A LA XARXA: Professionals</a:t>
            </a:r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21A94157-9790-400B-A5B9-E4F78A24E030}"/>
              </a:ext>
            </a:extLst>
          </p:cNvPr>
          <p:cNvSpPr txBox="1"/>
          <p:nvPr/>
        </p:nvSpPr>
        <p:spPr>
          <a:xfrm>
            <a:off x="430538" y="4052356"/>
            <a:ext cx="8082221" cy="438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a-ES" sz="1050" baseline="30000" dirty="0">
                <a:solidFill>
                  <a:srgbClr val="6161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ca-ES" sz="1050" dirty="0">
                <a:solidFill>
                  <a:srgbClr val="6161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Eurostat 2018 </a:t>
            </a:r>
            <a:r>
              <a:rPr lang="ca-ES" sz="1050" baseline="30000" dirty="0">
                <a:solidFill>
                  <a:srgbClr val="6161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ca-ES" sz="1050" dirty="0">
                <a:solidFill>
                  <a:srgbClr val="6161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Informe Defensor del </a:t>
            </a:r>
            <a:r>
              <a:rPr lang="ca-ES" sz="1050" dirty="0" err="1">
                <a:solidFill>
                  <a:srgbClr val="6161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Pueblo</a:t>
            </a:r>
            <a:r>
              <a:rPr lang="ca-ES" sz="1050" dirty="0">
                <a:solidFill>
                  <a:srgbClr val="6161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2021. I, Fernández-García, X. (2020). </a:t>
            </a:r>
            <a:r>
              <a:rPr lang="ca-ES" sz="1050" dirty="0" err="1">
                <a:solidFill>
                  <a:srgbClr val="6161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Situación</a:t>
            </a:r>
            <a:r>
              <a:rPr lang="ca-ES" sz="1050" dirty="0">
                <a:solidFill>
                  <a:srgbClr val="6161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la </a:t>
            </a:r>
            <a:r>
              <a:rPr lang="ca-ES" sz="1050" dirty="0" err="1">
                <a:solidFill>
                  <a:srgbClr val="6161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psicología</a:t>
            </a:r>
            <a:r>
              <a:rPr lang="ca-ES" sz="1050" dirty="0">
                <a:solidFill>
                  <a:srgbClr val="6161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clínica en el Sistema Nacional de Salud (SNS) y </a:t>
            </a:r>
            <a:r>
              <a:rPr lang="ca-ES" sz="1050" dirty="0" err="1">
                <a:solidFill>
                  <a:srgbClr val="6161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perspectivas</a:t>
            </a:r>
            <a:r>
              <a:rPr lang="ca-ES" sz="1050" dirty="0">
                <a:solidFill>
                  <a:srgbClr val="6161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ca-ES" sz="1050" dirty="0" err="1">
                <a:solidFill>
                  <a:srgbClr val="6161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crecimiento</a:t>
            </a:r>
            <a:r>
              <a:rPr lang="ca-ES" sz="1050" dirty="0">
                <a:solidFill>
                  <a:srgbClr val="6161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a-ES" sz="1050" dirty="0" err="1">
                <a:solidFill>
                  <a:srgbClr val="6161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Ansiedad</a:t>
            </a:r>
            <a:r>
              <a:rPr lang="ca-ES" sz="1050" dirty="0">
                <a:solidFill>
                  <a:srgbClr val="6161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Estrés.</a:t>
            </a:r>
            <a:r>
              <a:rPr lang="ca-ES" sz="1050" baseline="30000" dirty="0">
                <a:solidFill>
                  <a:srgbClr val="6161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ca-ES" sz="1050" dirty="0">
                <a:solidFill>
                  <a:srgbClr val="6161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Estudi </a:t>
            </a:r>
            <a:r>
              <a:rPr lang="ca-ES" sz="1050" dirty="0" err="1">
                <a:solidFill>
                  <a:srgbClr val="6161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EuroPoPP</a:t>
            </a:r>
            <a:r>
              <a:rPr lang="ca-ES" sz="1050" dirty="0">
                <a:solidFill>
                  <a:srgbClr val="6161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-MH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B6A8689-4A81-4150-8A0F-6246ABF40067}"/>
              </a:ext>
            </a:extLst>
          </p:cNvPr>
          <p:cNvSpPr/>
          <p:nvPr/>
        </p:nvSpPr>
        <p:spPr>
          <a:xfrm>
            <a:off x="130824" y="4447490"/>
            <a:ext cx="88514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la Unió Europea hi ha una ràtio de 18 psicòlegs, 25 infermeres per 100.000 habitants (n=40 EU OMS).</a:t>
            </a:r>
          </a:p>
          <a:p>
            <a:pPr algn="ctr"/>
            <a:r>
              <a:rPr lang="ca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Psiquiatres hi ha una ràtio de 17,32 per 1000.000 habitants</a:t>
            </a:r>
            <a:r>
              <a:rPr lang="ca-ES" sz="1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lang="ca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rang màxim de 27 (Alemanya) i mínim de 8 (Bulgària). </a:t>
            </a:r>
          </a:p>
        </p:txBody>
      </p:sp>
      <p:graphicFrame>
        <p:nvGraphicFramePr>
          <p:cNvPr id="10" name="Taula 9">
            <a:extLst>
              <a:ext uri="{FF2B5EF4-FFF2-40B4-BE49-F238E27FC236}">
                <a16:creationId xmlns:a16="http://schemas.microsoft.com/office/drawing/2014/main" id="{3FEB234B-D67F-4784-9B2B-637D54636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648172"/>
              </p:ext>
            </p:extLst>
          </p:nvPr>
        </p:nvGraphicFramePr>
        <p:xfrm>
          <a:off x="292587" y="949659"/>
          <a:ext cx="8527886" cy="3102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2358">
                  <a:extLst>
                    <a:ext uri="{9D8B030D-6E8A-4147-A177-3AD203B41FA5}">
                      <a16:colId xmlns:a16="http://schemas.microsoft.com/office/drawing/2014/main" val="3085196880"/>
                    </a:ext>
                  </a:extLst>
                </a:gridCol>
                <a:gridCol w="1414950">
                  <a:extLst>
                    <a:ext uri="{9D8B030D-6E8A-4147-A177-3AD203B41FA5}">
                      <a16:colId xmlns:a16="http://schemas.microsoft.com/office/drawing/2014/main" val="775544661"/>
                    </a:ext>
                  </a:extLst>
                </a:gridCol>
                <a:gridCol w="1322865">
                  <a:extLst>
                    <a:ext uri="{9D8B030D-6E8A-4147-A177-3AD203B41FA5}">
                      <a16:colId xmlns:a16="http://schemas.microsoft.com/office/drawing/2014/main" val="20132557"/>
                    </a:ext>
                  </a:extLst>
                </a:gridCol>
                <a:gridCol w="1473372">
                  <a:extLst>
                    <a:ext uri="{9D8B030D-6E8A-4147-A177-3AD203B41FA5}">
                      <a16:colId xmlns:a16="http://schemas.microsoft.com/office/drawing/2014/main" val="924660855"/>
                    </a:ext>
                  </a:extLst>
                </a:gridCol>
                <a:gridCol w="1263455">
                  <a:extLst>
                    <a:ext uri="{9D8B030D-6E8A-4147-A177-3AD203B41FA5}">
                      <a16:colId xmlns:a16="http://schemas.microsoft.com/office/drawing/2014/main" val="1265841438"/>
                    </a:ext>
                  </a:extLst>
                </a:gridCol>
                <a:gridCol w="1320886">
                  <a:extLst>
                    <a:ext uri="{9D8B030D-6E8A-4147-A177-3AD203B41FA5}">
                      <a16:colId xmlns:a16="http://schemas.microsoft.com/office/drawing/2014/main" val="2819929534"/>
                    </a:ext>
                  </a:extLst>
                </a:gridCol>
              </a:tblGrid>
              <a:tr h="586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CATALUNYA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9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PSIQ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Psiquiatra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PSICL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Psicòleg Clínic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Diplomat Infermeria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Treball Social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Educador Social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280884606"/>
                  </a:ext>
                </a:extLst>
              </a:tr>
              <a:tr h="392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Professionals </a:t>
                      </a:r>
                      <a:r>
                        <a:rPr lang="ca-ES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XSMiA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1.006,04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931,12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1.212,93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336,69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253,48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899688584"/>
                  </a:ext>
                </a:extLst>
              </a:tr>
              <a:tr h="4147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 per 100m hab</a:t>
                      </a:r>
                      <a:r>
                        <a:rPr lang="ca-ES" sz="9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13,38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12,38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16,13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4,48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3,37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612998069"/>
                  </a:ext>
                </a:extLst>
              </a:tr>
              <a:tr h="432756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COMPARACIONS DADES INTERNACIONALS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                   UE                     17,32                                          18                                        25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179158"/>
                  </a:ext>
                </a:extLst>
              </a:tr>
              <a:tr h="39669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ESPANYA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</a:t>
                      </a:r>
                      <a:r>
                        <a:rPr lang="ca-ES" sz="9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ca-ES" sz="9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  <a:r>
                        <a:rPr lang="ca-ES" sz="9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373955964"/>
                  </a:ext>
                </a:extLst>
              </a:tr>
              <a:tr h="293301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COMPARACIÓ PROFESSIONALS ATLAS ANY 2018-  ANY 2016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628394"/>
                  </a:ext>
                </a:extLst>
              </a:tr>
              <a:tr h="5866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 de professionals 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2018-2016  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21,62% </a:t>
                      </a:r>
                      <a:r>
                        <a:rPr lang="ca-E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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32,87% </a:t>
                      </a:r>
                      <a:r>
                        <a:rPr lang="ca-E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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25,45% </a:t>
                      </a: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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22,25% </a:t>
                      </a:r>
                      <a:r>
                        <a:rPr lang="ca-E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</a:t>
                      </a:r>
                      <a:endParaRPr lang="ca-ES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30,72%</a:t>
                      </a:r>
                      <a:r>
                        <a:rPr lang="ca-E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</a:t>
                      </a:r>
                      <a:endParaRPr lang="ca-ES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003834601"/>
                  </a:ext>
                </a:extLst>
              </a:tr>
            </a:tbl>
          </a:graphicData>
        </a:graphic>
      </p:graphicFrame>
      <p:pic>
        <p:nvPicPr>
          <p:cNvPr id="9" name="Imatge 8"/>
          <p:cNvPicPr>
            <a:picLocks noChangeAspect="1"/>
          </p:cNvPicPr>
          <p:nvPr/>
        </p:nvPicPr>
        <p:blipFill rotWithShape="1">
          <a:blip r:embed="rId3"/>
          <a:srcRect l="68019" t="-1" b="-10681"/>
          <a:stretch/>
        </p:blipFill>
        <p:spPr>
          <a:xfrm>
            <a:off x="6228184" y="6019360"/>
            <a:ext cx="2458616" cy="7220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500FEA-CFAB-C665-F52D-8320384F7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5254553"/>
            <a:ext cx="4896543" cy="152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4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, Pizarra&#10;&#10;Descripción generada automáticamente">
            <a:extLst>
              <a:ext uri="{FF2B5EF4-FFF2-40B4-BE49-F238E27FC236}">
                <a16:creationId xmlns:a16="http://schemas.microsoft.com/office/drawing/2014/main" id="{C5A4D8F7-2615-784F-A751-F8E4039A5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250" y="1618645"/>
            <a:ext cx="4755501" cy="4019613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9C6F743-948E-E34F-8B87-6574216857D2}"/>
              </a:ext>
            </a:extLst>
          </p:cNvPr>
          <p:cNvSpPr/>
          <p:nvPr/>
        </p:nvSpPr>
        <p:spPr>
          <a:xfrm>
            <a:off x="975947" y="3429000"/>
            <a:ext cx="666017" cy="5605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000"/>
          </a:p>
        </p:txBody>
      </p:sp>
    </p:spTree>
    <p:extLst>
      <p:ext uri="{BB962C8B-B14F-4D97-AF65-F5344CB8AC3E}">
        <p14:creationId xmlns:p14="http://schemas.microsoft.com/office/powerpoint/2010/main" val="393558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BBF66-5254-4D76-82BB-7A776A51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618" y="-1187053"/>
            <a:ext cx="7886700" cy="994172"/>
          </a:xfrm>
        </p:spPr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7A406D-159B-4959-B4B1-C7B359D43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31" y="2110336"/>
            <a:ext cx="8383587" cy="4055712"/>
          </a:xfrm>
        </p:spPr>
        <p:txBody>
          <a:bodyPr>
            <a:normAutofit/>
          </a:bodyPr>
          <a:lstStyle/>
          <a:p>
            <a:pPr algn="just"/>
            <a:r>
              <a:rPr lang="ca-ES" b="0" i="0" dirty="0">
                <a:solidFill>
                  <a:srgbClr val="000000"/>
                </a:solidFill>
                <a:effectLst/>
              </a:rPr>
              <a:t>La </a:t>
            </a:r>
            <a:r>
              <a:rPr lang="ca-ES" b="0" i="0" u="sng" dirty="0">
                <a:solidFill>
                  <a:srgbClr val="000000"/>
                </a:solidFill>
                <a:effectLst/>
              </a:rPr>
              <a:t>Convenció sobre els Drets de les persones amb discapacitat</a:t>
            </a:r>
            <a:r>
              <a:rPr lang="ca-ES" b="0" i="0" dirty="0">
                <a:solidFill>
                  <a:srgbClr val="000000"/>
                </a:solidFill>
                <a:effectLst/>
              </a:rPr>
              <a:t> és un tractat internacional que protegeix els drets d’aquestes persones. Aprovat el 13 de desembre de 2006 a la seu de NNUU de Nova York, signat per 8 països. España va aprovar el text el 3 de desembre de 2007.</a:t>
            </a:r>
          </a:p>
          <a:p>
            <a:pPr algn="just"/>
            <a:endParaRPr lang="ca-ES" b="0" i="0" dirty="0">
              <a:solidFill>
                <a:srgbClr val="333333"/>
              </a:solidFill>
              <a:effectLst/>
            </a:endParaRPr>
          </a:p>
          <a:p>
            <a:pPr algn="just"/>
            <a:r>
              <a:rPr lang="ca-ES" b="0" i="0" dirty="0">
                <a:solidFill>
                  <a:srgbClr val="000000"/>
                </a:solidFill>
                <a:effectLst/>
              </a:rPr>
              <a:t>La Convenció estableix que les persones amb discapacitat tinguin tots els drets i llibertats, siguin respectades com totes les persones i participin en la societat de forma plena. </a:t>
            </a:r>
          </a:p>
          <a:p>
            <a:pPr algn="just"/>
            <a:endParaRPr lang="ca-ES" b="0" i="0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ca-ES" b="0" i="0" dirty="0">
                <a:solidFill>
                  <a:srgbClr val="000000"/>
                </a:solidFill>
                <a:effectLst/>
              </a:rPr>
              <a:t>Propòsit: (art. 1r) </a:t>
            </a:r>
            <a:r>
              <a:rPr lang="ca-ES" b="1" i="0" dirty="0">
                <a:solidFill>
                  <a:srgbClr val="000000"/>
                </a:solidFill>
                <a:effectLst/>
              </a:rPr>
              <a:t> “Promoure, protegir i assegurar el gaudiment ple i en condicions d’igualtat de tots els drets humans i llibertats fonamentals per a totes les persones amb discapacitat i promoure el respecte de la seva dignitat inherent”.</a:t>
            </a:r>
            <a:endParaRPr lang="ca-ES" b="0" i="0" dirty="0">
              <a:solidFill>
                <a:srgbClr val="333333"/>
              </a:solidFill>
              <a:effectLst/>
            </a:endParaRPr>
          </a:p>
          <a:p>
            <a:endParaRPr lang="ca-E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64069F-AB61-4360-9683-CA10E6BC3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0526"/>
            <a:ext cx="2987090" cy="167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ignificado de Brújula (Qué es, Concepto y Definición) - Significad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159"/>
            <a:ext cx="1860299" cy="184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tge 6"/>
          <p:cNvPicPr>
            <a:picLocks noChangeAspect="1"/>
          </p:cNvPicPr>
          <p:nvPr/>
        </p:nvPicPr>
        <p:blipFill rotWithShape="1">
          <a:blip r:embed="rId4"/>
          <a:srcRect l="68019" t="-1" b="-10681"/>
          <a:stretch/>
        </p:blipFill>
        <p:spPr>
          <a:xfrm>
            <a:off x="6228184" y="6019360"/>
            <a:ext cx="2458616" cy="72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4614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23910</TotalTime>
  <Words>514</Words>
  <Application>Microsoft Office PowerPoint</Application>
  <PresentationFormat>Presentación en pantalla (4:3)</PresentationFormat>
  <Paragraphs>97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Arial Unicode MS</vt:lpstr>
      <vt:lpstr>Calibri</vt:lpstr>
      <vt:lpstr>Helvetica</vt:lpstr>
      <vt:lpstr>Wingdings</vt:lpstr>
      <vt:lpstr>1_Tema de l'Office</vt:lpstr>
      <vt:lpstr>2_Tema de l'Office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Servei Català de la Salut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Victor Perez</cp:lastModifiedBy>
  <cp:revision>2381</cp:revision>
  <cp:lastPrinted>2022-02-08T09:23:12Z</cp:lastPrinted>
  <dcterms:created xsi:type="dcterms:W3CDTF">2016-11-19T12:05:08Z</dcterms:created>
  <dcterms:modified xsi:type="dcterms:W3CDTF">2022-09-20T18:20:13Z</dcterms:modified>
</cp:coreProperties>
</file>