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70" r:id="rId5"/>
    <p:sldMasterId id="2147483773" r:id="rId6"/>
    <p:sldMasterId id="2147483774" r:id="rId7"/>
    <p:sldMasterId id="2147483777" r:id="rId8"/>
    <p:sldMasterId id="2147483781" r:id="rId9"/>
    <p:sldMasterId id="2147483841" r:id="rId10"/>
    <p:sldMasterId id="2147483890" r:id="rId11"/>
    <p:sldMasterId id="2147483924" r:id="rId12"/>
  </p:sldMasterIdLst>
  <p:notesMasterIdLst>
    <p:notesMasterId r:id="rId43"/>
  </p:notesMasterIdLst>
  <p:sldIdLst>
    <p:sldId id="523" r:id="rId13"/>
    <p:sldId id="1361" r:id="rId14"/>
    <p:sldId id="1362" r:id="rId15"/>
    <p:sldId id="1243" r:id="rId16"/>
    <p:sldId id="1363" r:id="rId17"/>
    <p:sldId id="1364" r:id="rId18"/>
    <p:sldId id="1350" r:id="rId19"/>
    <p:sldId id="1389" r:id="rId20"/>
    <p:sldId id="1365" r:id="rId21"/>
    <p:sldId id="1366" r:id="rId22"/>
    <p:sldId id="1368" r:id="rId23"/>
    <p:sldId id="1370" r:id="rId24"/>
    <p:sldId id="1369" r:id="rId25"/>
    <p:sldId id="1374" r:id="rId26"/>
    <p:sldId id="1371" r:id="rId27"/>
    <p:sldId id="1372" r:id="rId28"/>
    <p:sldId id="1375" r:id="rId29"/>
    <p:sldId id="1354" r:id="rId30"/>
    <p:sldId id="1377" r:id="rId31"/>
    <p:sldId id="1378" r:id="rId32"/>
    <p:sldId id="1379" r:id="rId33"/>
    <p:sldId id="1384" r:id="rId34"/>
    <p:sldId id="1387" r:id="rId35"/>
    <p:sldId id="1388" r:id="rId36"/>
    <p:sldId id="1380" r:id="rId37"/>
    <p:sldId id="1382" r:id="rId38"/>
    <p:sldId id="1390" r:id="rId39"/>
    <p:sldId id="1383" r:id="rId40"/>
    <p:sldId id="1386" r:id="rId41"/>
    <p:sldId id="1349" r:id="rId4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1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3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5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70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5886" algn="l" defTabSz="914355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064" algn="l" defTabSz="914355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240" algn="l" defTabSz="914355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418" algn="l" defTabSz="914355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8">
          <p15:clr>
            <a:srgbClr val="A4A3A4"/>
          </p15:clr>
        </p15:guide>
        <p15:guide id="2" pos="136">
          <p15:clr>
            <a:srgbClr val="A4A3A4"/>
          </p15:clr>
        </p15:guide>
        <p15:guide id="3" orient="horz" pos="2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320"/>
    <a:srgbClr val="90298D"/>
    <a:srgbClr val="F57920"/>
    <a:srgbClr val="0045D0"/>
    <a:srgbClr val="002D86"/>
    <a:srgbClr val="E32779"/>
    <a:srgbClr val="2D73FF"/>
    <a:srgbClr val="FFCC00"/>
    <a:srgbClr val="FF1D1D"/>
    <a:srgbClr val="7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3979" autoAdjust="0"/>
  </p:normalViewPr>
  <p:slideViewPr>
    <p:cSldViewPr snapToGrid="0" snapToObjects="1" showGuides="1">
      <p:cViewPr varScale="1">
        <p:scale>
          <a:sx n="87" d="100"/>
          <a:sy n="87" d="100"/>
        </p:scale>
        <p:origin x="68" y="124"/>
      </p:cViewPr>
      <p:guideLst>
        <p:guide orient="horz" pos="3498"/>
        <p:guide pos="136"/>
        <p:guide orient="horz" pos="2624"/>
      </p:guideLst>
    </p:cSldViewPr>
  </p:slideViewPr>
  <p:outlineViewPr>
    <p:cViewPr>
      <p:scale>
        <a:sx n="33" d="100"/>
        <a:sy n="33" d="100"/>
      </p:scale>
      <p:origin x="0" y="11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3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sjdbcn.es\dfsroot\Recursos\CoordinacioSM\MARIAN\Libro1PERFERPRESENTACIODELD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Hoja3!$A$1:$A$5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202encurs</c:v>
                </c:pt>
              </c:strCache>
            </c:strRef>
          </c:cat>
          <c:val>
            <c:numRef>
              <c:f>Hoja3!$B$1:$B$5</c:f>
              <c:numCache>
                <c:formatCode>General</c:formatCode>
                <c:ptCount val="5"/>
                <c:pt idx="0">
                  <c:v>2308</c:v>
                </c:pt>
                <c:pt idx="1">
                  <c:v>2224</c:v>
                </c:pt>
                <c:pt idx="2">
                  <c:v>2111</c:v>
                </c:pt>
                <c:pt idx="3">
                  <c:v>3728</c:v>
                </c:pt>
                <c:pt idx="4">
                  <c:v>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B-4A14-A19B-70AB4CE453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0363072"/>
        <c:axId val="2080372640"/>
      </c:barChart>
      <c:catAx>
        <c:axId val="208036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2080372640"/>
        <c:crosses val="autoZero"/>
        <c:auto val="1"/>
        <c:lblAlgn val="ctr"/>
        <c:lblOffset val="100"/>
        <c:noMultiLvlLbl val="0"/>
      </c:catAx>
      <c:valAx>
        <c:axId val="20803726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208036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53773668806092E-2"/>
          <c:y val="3.8525010300512676E-2"/>
          <c:w val="0.92863759409315338"/>
          <c:h val="0.776273137902280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Hoja1!$A$1:$A$24</c:f>
              <c:strCache>
                <c:ptCount val="24"/>
                <c:pt idx="0">
                  <c:v> GENER 21</c:v>
                </c:pt>
                <c:pt idx="1">
                  <c:v>feb-21</c:v>
                </c:pt>
                <c:pt idx="2">
                  <c:v>MARÇ 21</c:v>
                </c:pt>
                <c:pt idx="3">
                  <c:v>abr-21</c:v>
                </c:pt>
                <c:pt idx="4">
                  <c:v>MAIG 21</c:v>
                </c:pt>
                <c:pt idx="5">
                  <c:v>JUNY 21</c:v>
                </c:pt>
                <c:pt idx="6">
                  <c:v>JULIOL 21</c:v>
                </c:pt>
                <c:pt idx="7">
                  <c:v>ago-21</c:v>
                </c:pt>
                <c:pt idx="8">
                  <c:v>SETEMBRE 21</c:v>
                </c:pt>
                <c:pt idx="9">
                  <c:v>oct-21</c:v>
                </c:pt>
                <c:pt idx="10">
                  <c:v>NOVEMBRE 21</c:v>
                </c:pt>
                <c:pt idx="11">
                  <c:v>DESEMBRE 21</c:v>
                </c:pt>
                <c:pt idx="12">
                  <c:v>GENER 22</c:v>
                </c:pt>
                <c:pt idx="13">
                  <c:v>feb-22</c:v>
                </c:pt>
                <c:pt idx="14">
                  <c:v>MARÇ 22</c:v>
                </c:pt>
                <c:pt idx="15">
                  <c:v>abr-22</c:v>
                </c:pt>
                <c:pt idx="16">
                  <c:v>MAIG 22</c:v>
                </c:pt>
                <c:pt idx="17">
                  <c:v>JUNY 22</c:v>
                </c:pt>
                <c:pt idx="18">
                  <c:v>JULIOL 22</c:v>
                </c:pt>
                <c:pt idx="19">
                  <c:v>ago-22</c:v>
                </c:pt>
                <c:pt idx="20">
                  <c:v>SETEMBRE 22</c:v>
                </c:pt>
                <c:pt idx="21">
                  <c:v>oct-22</c:v>
                </c:pt>
                <c:pt idx="22">
                  <c:v>NOVEMBRE 22</c:v>
                </c:pt>
                <c:pt idx="23">
                  <c:v>DESEMBRE 22</c:v>
                </c:pt>
              </c:strCache>
            </c:strRef>
          </c:cat>
          <c:val>
            <c:numRef>
              <c:f>Hoja1!$B$1:$B$24</c:f>
              <c:numCache>
                <c:formatCode>General</c:formatCode>
                <c:ptCount val="24"/>
                <c:pt idx="2">
                  <c:v>95</c:v>
                </c:pt>
                <c:pt idx="3">
                  <c:v>92</c:v>
                </c:pt>
                <c:pt idx="4">
                  <c:v>108</c:v>
                </c:pt>
                <c:pt idx="5">
                  <c:v>93</c:v>
                </c:pt>
                <c:pt idx="6">
                  <c:v>70</c:v>
                </c:pt>
                <c:pt idx="7">
                  <c:v>70</c:v>
                </c:pt>
                <c:pt idx="8">
                  <c:v>112</c:v>
                </c:pt>
                <c:pt idx="9">
                  <c:v>129</c:v>
                </c:pt>
                <c:pt idx="10">
                  <c:v>88</c:v>
                </c:pt>
                <c:pt idx="11">
                  <c:v>70</c:v>
                </c:pt>
                <c:pt idx="12">
                  <c:v>62</c:v>
                </c:pt>
                <c:pt idx="13">
                  <c:v>98</c:v>
                </c:pt>
                <c:pt idx="14">
                  <c:v>96</c:v>
                </c:pt>
                <c:pt idx="15">
                  <c:v>62</c:v>
                </c:pt>
                <c:pt idx="16">
                  <c:v>81</c:v>
                </c:pt>
                <c:pt idx="17">
                  <c:v>62</c:v>
                </c:pt>
                <c:pt idx="18">
                  <c:v>44</c:v>
                </c:pt>
                <c:pt idx="19">
                  <c:v>47</c:v>
                </c:pt>
                <c:pt idx="2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4-40B5-A71F-F1346D6CFF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2971552"/>
        <c:axId val="1882971968"/>
      </c:barChart>
      <c:catAx>
        <c:axId val="188297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882971968"/>
        <c:crosses val="autoZero"/>
        <c:auto val="1"/>
        <c:lblAlgn val="ctr"/>
        <c:lblOffset val="100"/>
        <c:noMultiLvlLbl val="0"/>
      </c:catAx>
      <c:valAx>
        <c:axId val="18829719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88297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0.01939</cdr:x>
      <cdr:y>0.84205</cdr:y>
    </cdr:from>
    <cdr:to>
      <cdr:x>0.10625</cdr:x>
      <cdr:y>0.8959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155269" y="3081912"/>
          <a:ext cx="695325" cy="1971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a-E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EFB84D-87E3-2D4A-AF22-549DF6E827D0}" type="datetimeFigureOut">
              <a:rPr lang="en-US"/>
              <a:pPr>
                <a:defRPr/>
              </a:pPr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79A300-0B09-D343-8BF4-C64A42B7FF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5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7324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2437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9A300-0B09-D343-8BF4-C64A42B7FF0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3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 smtClean="0"/>
              <a:t>Q ha </a:t>
            </a:r>
            <a:r>
              <a:rPr lang="es-ES" sz="1200" dirty="0" err="1" smtClean="0"/>
              <a:t>evidenciat</a:t>
            </a:r>
            <a:r>
              <a:rPr lang="es-ES" sz="1200" dirty="0" smtClean="0"/>
              <a:t>:</a:t>
            </a:r>
          </a:p>
          <a:p>
            <a:r>
              <a:rPr lang="es-ES" sz="1200" dirty="0" err="1" smtClean="0"/>
              <a:t>Guia</a:t>
            </a:r>
            <a:r>
              <a:rPr lang="es-ES" sz="1200" dirty="0" smtClean="0"/>
              <a:t>,</a:t>
            </a:r>
            <a:r>
              <a:rPr lang="es-ES" sz="1200" baseline="0" dirty="0" smtClean="0"/>
              <a:t> </a:t>
            </a:r>
            <a:r>
              <a:rPr lang="es-ES" sz="1200" dirty="0" err="1" smtClean="0"/>
              <a:t>Acompanya’m</a:t>
            </a:r>
            <a:r>
              <a:rPr lang="es-ES" sz="1200" dirty="0" smtClean="0"/>
              <a:t>,</a:t>
            </a:r>
            <a:r>
              <a:rPr lang="es-ES" sz="1200" baseline="0" dirty="0" smtClean="0"/>
              <a:t> </a:t>
            </a:r>
            <a:r>
              <a:rPr lang="es-ES" sz="1200" dirty="0" smtClean="0"/>
              <a:t>Programes </a:t>
            </a:r>
            <a:r>
              <a:rPr lang="es-ES" sz="1200" dirty="0" err="1" smtClean="0"/>
              <a:t>atenció</a:t>
            </a:r>
            <a:r>
              <a:rPr lang="es-ES" sz="1200" dirty="0" smtClean="0"/>
              <a:t> </a:t>
            </a:r>
            <a:r>
              <a:rPr lang="es-ES" sz="1200" dirty="0" err="1" smtClean="0"/>
              <a:t>crisi</a:t>
            </a:r>
            <a:r>
              <a:rPr lang="es-ES" sz="1200" dirty="0" smtClean="0"/>
              <a:t> i </a:t>
            </a:r>
            <a:r>
              <a:rPr lang="es-ES" sz="1200" dirty="0" err="1" smtClean="0"/>
              <a:t>complexitat</a:t>
            </a:r>
            <a:r>
              <a:rPr lang="es-ES" sz="1200" dirty="0" smtClean="0"/>
              <a:t> ha </a:t>
            </a:r>
            <a:r>
              <a:rPr lang="es-ES" sz="1200" dirty="0" err="1" smtClean="0"/>
              <a:t>evidenciat</a:t>
            </a:r>
            <a:r>
              <a:rPr lang="es-ES" sz="1200" dirty="0" smtClean="0"/>
              <a:t> que falten coses, DGAIA,</a:t>
            </a:r>
          </a:p>
          <a:p>
            <a:r>
              <a:rPr lang="es-ES" sz="1200" dirty="0" err="1" smtClean="0"/>
              <a:t>Podem</a:t>
            </a:r>
            <a:r>
              <a:rPr lang="es-ES" sz="1200" dirty="0" smtClean="0"/>
              <a:t> </a:t>
            </a:r>
            <a:r>
              <a:rPr lang="es-ES" sz="1200" dirty="0" err="1" smtClean="0"/>
              <a:t>resoldres</a:t>
            </a:r>
            <a:r>
              <a:rPr lang="es-ES" sz="1200" dirty="0" smtClean="0"/>
              <a:t> </a:t>
            </a:r>
            <a:r>
              <a:rPr lang="es-ES" sz="1200" dirty="0" err="1" smtClean="0"/>
              <a:t>però</a:t>
            </a:r>
            <a:r>
              <a:rPr lang="es-ES" sz="1200" dirty="0" smtClean="0"/>
              <a:t> falten </a:t>
            </a:r>
            <a:r>
              <a:rPr lang="es-ES" sz="1200" dirty="0" err="1" smtClean="0"/>
              <a:t>parts</a:t>
            </a:r>
            <a:r>
              <a:rPr lang="es-ES" sz="1200" dirty="0" smtClean="0"/>
              <a:t> de l </a:t>
            </a:r>
            <a:r>
              <a:rPr lang="es-ES" sz="1200" dirty="0" err="1" smtClean="0"/>
              <a:t>recurs</a:t>
            </a:r>
            <a:r>
              <a:rPr lang="es-ES" sz="1200" dirty="0" smtClean="0"/>
              <a:t> i hi ha </a:t>
            </a:r>
            <a:r>
              <a:rPr lang="es-ES" sz="1200" dirty="0" err="1" smtClean="0"/>
              <a:t>àmbits</a:t>
            </a:r>
            <a:r>
              <a:rPr lang="es-ES" sz="1200" dirty="0" smtClean="0"/>
              <a:t> que falten</a:t>
            </a:r>
            <a:endParaRPr lang="ca-ES" sz="1200" dirty="0" smtClean="0"/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9A300-0B09-D343-8BF4-C64A42B7FF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4361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1" y="1440657"/>
            <a:ext cx="8688388" cy="2357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 typeface="+mj-lt"/>
              <a:buNone/>
              <a:defRPr sz="1700" b="1">
                <a:solidFill>
                  <a:srgbClr val="EE0320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>
              <a:buNone/>
              <a:defRPr/>
            </a:lvl2pPr>
          </a:lstStyle>
          <a:p>
            <a:pPr lvl="0"/>
            <a:r>
              <a:rPr lang="ca-ES" noProof="0" dirty="0" smtClean="0"/>
              <a:t>1. Capítol 1</a:t>
            </a:r>
            <a:br>
              <a:rPr lang="ca-ES" noProof="0" dirty="0" smtClean="0"/>
            </a:br>
            <a:endParaRPr lang="ca-ES" noProof="0" dirty="0" smtClean="0"/>
          </a:p>
        </p:txBody>
      </p:sp>
      <p:sp>
        <p:nvSpPr>
          <p:cNvPr id="4" name="CuadroTexto 7"/>
          <p:cNvSpPr txBox="1"/>
          <p:nvPr userDrawn="1"/>
        </p:nvSpPr>
        <p:spPr>
          <a:xfrm>
            <a:off x="261485" y="945353"/>
            <a:ext cx="8686245" cy="46166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ca-ES" sz="2400" b="1" noProof="0" dirty="0" smtClean="0">
                <a:solidFill>
                  <a:srgbClr val="EE0320"/>
                </a:solidFill>
                <a:latin typeface="Tahoma"/>
                <a:cs typeface="Tahoma"/>
              </a:rPr>
              <a:t>Índex</a:t>
            </a:r>
            <a:endParaRPr lang="ca-ES" sz="2400" b="1" noProof="0" dirty="0" smtClean="0">
              <a:solidFill>
                <a:srgbClr val="8B1489"/>
              </a:solidFill>
              <a:latin typeface="Tahoma"/>
              <a:cs typeface="Tahoma"/>
            </a:endParaRPr>
          </a:p>
        </p:txBody>
      </p:sp>
      <p:cxnSp>
        <p:nvCxnSpPr>
          <p:cNvPr id="6" name="Conector recto 14"/>
          <p:cNvCxnSpPr/>
          <p:nvPr userDrawn="1"/>
        </p:nvCxnSpPr>
        <p:spPr>
          <a:xfrm>
            <a:off x="323104" y="878591"/>
            <a:ext cx="314960" cy="0"/>
          </a:xfrm>
          <a:prstGeom prst="line">
            <a:avLst/>
          </a:prstGeom>
          <a:ln w="38100" cmpd="sng">
            <a:solidFill>
              <a:srgbClr val="EE0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15901" y="1825458"/>
            <a:ext cx="8688388" cy="2357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 typeface="+mj-lt"/>
              <a:buNone/>
              <a:defRPr sz="1700" b="1" baseline="0">
                <a:solidFill>
                  <a:srgbClr val="90298D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>
              <a:buNone/>
              <a:defRPr/>
            </a:lvl2pPr>
          </a:lstStyle>
          <a:p>
            <a:pPr marL="342884" marR="0" lvl="0" indent="-342884" algn="l" defTabSz="91435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a-ES" noProof="0" dirty="0" smtClean="0"/>
              <a:t>2. Capítol 2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5901" y="2225955"/>
            <a:ext cx="8688388" cy="2357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 typeface="+mj-lt"/>
              <a:buNone/>
              <a:defRPr sz="1700" b="1" baseline="0">
                <a:solidFill>
                  <a:srgbClr val="F57920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>
              <a:buNone/>
              <a:defRPr/>
            </a:lvl2pPr>
          </a:lstStyle>
          <a:p>
            <a:pPr marL="342884" marR="0" lvl="0" indent="-342884" algn="l" defTabSz="91435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a-ES" noProof="0" dirty="0" smtClean="0"/>
              <a:t>3. Capítol 3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1" y="2626452"/>
            <a:ext cx="8688388" cy="2357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 typeface="+mj-lt"/>
              <a:buNone/>
              <a:defRPr sz="1700" b="1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>
              <a:buNone/>
              <a:defRPr/>
            </a:lvl2pPr>
          </a:lstStyle>
          <a:p>
            <a:pPr marL="342884" marR="0" lvl="0" indent="-342884" algn="l" defTabSz="91435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a-ES" noProof="0" dirty="0" smtClean="0"/>
              <a:t>4. Capítol 4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80585" y="2969351"/>
            <a:ext cx="8423704" cy="2357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 typeface="+mj-lt"/>
              <a:buNone/>
              <a:defRPr sz="1700" b="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>
              <a:buNone/>
              <a:defRPr/>
            </a:lvl2pPr>
          </a:lstStyle>
          <a:p>
            <a:pPr marL="342884" marR="0" lvl="0" indent="-342884" algn="l" defTabSz="91435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a-ES" noProof="0" dirty="0" smtClean="0"/>
              <a:t>4.1 Subsecció capítol 4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5901" y="3312252"/>
            <a:ext cx="8688388" cy="2357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 typeface="+mj-lt"/>
              <a:buNone/>
              <a:defRPr sz="1700" b="1" baseline="0">
                <a:solidFill>
                  <a:srgbClr val="90298D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>
              <a:buNone/>
              <a:defRPr/>
            </a:lvl2pPr>
          </a:lstStyle>
          <a:p>
            <a:pPr marL="342884" marR="0" lvl="0" indent="-342884" algn="l" defTabSz="91435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a-ES" noProof="0" dirty="0" smtClean="0"/>
              <a:t>5. Capítol 5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0585" y="3655150"/>
            <a:ext cx="8423704" cy="25391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 typeface="+mj-lt"/>
              <a:buNone/>
              <a:defRPr sz="1700" b="0" baseline="0">
                <a:solidFill>
                  <a:srgbClr val="90298D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>
              <a:buNone/>
              <a:defRPr/>
            </a:lvl2pPr>
          </a:lstStyle>
          <a:p>
            <a:pPr marL="342884" marR="0" lvl="0" indent="-342884" algn="l" defTabSz="91435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a-ES" noProof="0" dirty="0" smtClean="0"/>
              <a:t>5.1 Subsecció capítol 5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0585" y="4037851"/>
            <a:ext cx="8423704" cy="25391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 typeface="+mj-lt"/>
              <a:buNone/>
              <a:defRPr sz="1700" b="0" baseline="0">
                <a:solidFill>
                  <a:srgbClr val="90298D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>
              <a:buNone/>
              <a:defRPr/>
            </a:lvl2pPr>
          </a:lstStyle>
          <a:p>
            <a:pPr marL="342884" marR="0" lvl="0" indent="-342884" algn="l" defTabSz="91435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a-ES" noProof="0" dirty="0" smtClean="0"/>
              <a:t>5.2 Subsecció capítol 5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15901" y="4420554"/>
            <a:ext cx="8688388" cy="2357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 typeface="+mj-lt"/>
              <a:buNone/>
              <a:defRPr sz="1700" b="1" baseline="0">
                <a:solidFill>
                  <a:srgbClr val="F57920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>
              <a:buNone/>
              <a:defRPr/>
            </a:lvl2pPr>
          </a:lstStyle>
          <a:p>
            <a:pPr marL="342884" marR="0" lvl="0" indent="-342884" algn="l" defTabSz="914355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a-ES" noProof="0" dirty="0" smtClean="0"/>
              <a:t>6. Capítol 6</a:t>
            </a:r>
          </a:p>
        </p:txBody>
      </p:sp>
    </p:spTree>
    <p:extLst>
      <p:ext uri="{BB962C8B-B14F-4D97-AF65-F5344CB8AC3E}">
        <p14:creationId xmlns:p14="http://schemas.microsoft.com/office/powerpoint/2010/main" val="190738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 + imagen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12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Nom del capítol | 01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65537"/>
            <a:ext cx="9144000" cy="349418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pPr marL="342884" marR="0" lvl="0" indent="-342884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a-ES" noProof="0" dirty="0"/>
          </a:p>
        </p:txBody>
      </p:sp>
      <p:sp>
        <p:nvSpPr>
          <p:cNvPr id="4" name="Rectángulo 26"/>
          <p:cNvSpPr/>
          <p:nvPr userDrawn="1"/>
        </p:nvSpPr>
        <p:spPr>
          <a:xfrm>
            <a:off x="2" y="3959720"/>
            <a:ext cx="3062919" cy="1183783"/>
          </a:xfrm>
          <a:prstGeom prst="rect">
            <a:avLst/>
          </a:prstGeom>
          <a:solidFill>
            <a:srgbClr val="DE0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ca-ES" noProof="0" dirty="0"/>
          </a:p>
        </p:txBody>
      </p:sp>
      <p:sp>
        <p:nvSpPr>
          <p:cNvPr id="5" name="Rectángulo 27"/>
          <p:cNvSpPr/>
          <p:nvPr userDrawn="1"/>
        </p:nvSpPr>
        <p:spPr>
          <a:xfrm>
            <a:off x="3062921" y="3959720"/>
            <a:ext cx="3062919" cy="1183783"/>
          </a:xfrm>
          <a:prstGeom prst="rect">
            <a:avLst/>
          </a:prstGeom>
          <a:solidFill>
            <a:srgbClr val="8B1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ca-ES" noProof="0" dirty="0"/>
          </a:p>
        </p:txBody>
      </p:sp>
      <p:sp>
        <p:nvSpPr>
          <p:cNvPr id="6" name="Rectángulo 30"/>
          <p:cNvSpPr/>
          <p:nvPr userDrawn="1"/>
        </p:nvSpPr>
        <p:spPr>
          <a:xfrm>
            <a:off x="6081083" y="3959720"/>
            <a:ext cx="3062919" cy="1183783"/>
          </a:xfrm>
          <a:prstGeom prst="rect">
            <a:avLst/>
          </a:prstGeom>
          <a:solidFill>
            <a:srgbClr val="FE68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ca-E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84213" y="4195832"/>
            <a:ext cx="1546522" cy="401289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Xifra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980210" y="4678320"/>
            <a:ext cx="954528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Concepte 1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798741" y="4195832"/>
            <a:ext cx="1546522" cy="401289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Xifra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4094736" y="4678320"/>
            <a:ext cx="954528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Concepte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861660" y="4195832"/>
            <a:ext cx="1546522" cy="401289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Xifra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157655" y="4678320"/>
            <a:ext cx="954528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Concepte 3</a:t>
            </a:r>
          </a:p>
        </p:txBody>
      </p:sp>
    </p:spTree>
    <p:extLst>
      <p:ext uri="{BB962C8B-B14F-4D97-AF65-F5344CB8AC3E}">
        <p14:creationId xmlns:p14="http://schemas.microsoft.com/office/powerpoint/2010/main" val="17005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6"/>
          <p:cNvSpPr/>
          <p:nvPr userDrawn="1"/>
        </p:nvSpPr>
        <p:spPr>
          <a:xfrm>
            <a:off x="0" y="484189"/>
            <a:ext cx="4572000" cy="2330450"/>
          </a:xfrm>
          <a:prstGeom prst="rect">
            <a:avLst/>
          </a:prstGeom>
          <a:solidFill>
            <a:srgbClr val="DE0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ca-ES" noProof="0" dirty="0"/>
          </a:p>
        </p:txBody>
      </p:sp>
      <p:sp>
        <p:nvSpPr>
          <p:cNvPr id="4" name="Rectángulo 27"/>
          <p:cNvSpPr/>
          <p:nvPr userDrawn="1"/>
        </p:nvSpPr>
        <p:spPr>
          <a:xfrm>
            <a:off x="0" y="2814639"/>
            <a:ext cx="4572000" cy="2328863"/>
          </a:xfrm>
          <a:prstGeom prst="rect">
            <a:avLst/>
          </a:prstGeom>
          <a:solidFill>
            <a:srgbClr val="8B1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ca-ES" noProof="0" dirty="0"/>
          </a:p>
        </p:txBody>
      </p:sp>
      <p:sp>
        <p:nvSpPr>
          <p:cNvPr id="5" name="Rectángulo 30"/>
          <p:cNvSpPr/>
          <p:nvPr userDrawn="1"/>
        </p:nvSpPr>
        <p:spPr>
          <a:xfrm>
            <a:off x="4572003" y="2814640"/>
            <a:ext cx="4572001" cy="2328863"/>
          </a:xfrm>
          <a:prstGeom prst="rect">
            <a:avLst/>
          </a:prstGeom>
          <a:solidFill>
            <a:srgbClr val="FE68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ca-E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0" y="484587"/>
            <a:ext cx="4572000" cy="2330053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4" marR="0" lvl="0" indent="-342884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a-E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66051" y="1273289"/>
            <a:ext cx="2218748" cy="568902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Xifra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066051" y="1933479"/>
            <a:ext cx="2218748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Concepte 1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066051" y="3603342"/>
            <a:ext cx="2218748" cy="568902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Xifra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066051" y="4263531"/>
            <a:ext cx="2218748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Concepte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638051" y="3603342"/>
            <a:ext cx="2218748" cy="568902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Xifra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5638051" y="4263531"/>
            <a:ext cx="2218748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Concepte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12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Nom del capítol | 01</a:t>
            </a:r>
          </a:p>
        </p:txBody>
      </p:sp>
    </p:spTree>
    <p:extLst>
      <p:ext uri="{BB962C8B-B14F-4D97-AF65-F5344CB8AC3E}">
        <p14:creationId xmlns:p14="http://schemas.microsoft.com/office/powerpoint/2010/main" val="31637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co de barr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14"/>
          <p:cNvCxnSpPr/>
          <p:nvPr userDrawn="1"/>
        </p:nvCxnSpPr>
        <p:spPr>
          <a:xfrm>
            <a:off x="239713" y="878681"/>
            <a:ext cx="315912" cy="0"/>
          </a:xfrm>
          <a:prstGeom prst="line">
            <a:avLst/>
          </a:prstGeom>
          <a:ln w="38100" cmpd="sng">
            <a:solidFill>
              <a:srgbClr val="EE0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2382" y="919272"/>
            <a:ext cx="4318990" cy="4917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 b="1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Títol diapositiva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12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Nom del capítol | 01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10356" y="2718708"/>
            <a:ext cx="8523288" cy="1996168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4" marR="0" lvl="0" indent="-342884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a-ES" noProof="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91" y="919272"/>
            <a:ext cx="4201665" cy="15752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Afegeix el text aquí</a:t>
            </a:r>
          </a:p>
        </p:txBody>
      </p:sp>
    </p:spTree>
    <p:extLst>
      <p:ext uri="{BB962C8B-B14F-4D97-AF65-F5344CB8AC3E}">
        <p14:creationId xmlns:p14="http://schemas.microsoft.com/office/powerpoint/2010/main" val="76434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de quesit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12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Nom del capítol | 01</a:t>
            </a:r>
          </a:p>
        </p:txBody>
      </p:sp>
      <p:cxnSp>
        <p:nvCxnSpPr>
          <p:cNvPr id="4" name="Conector recto 14"/>
          <p:cNvCxnSpPr/>
          <p:nvPr userDrawn="1"/>
        </p:nvCxnSpPr>
        <p:spPr>
          <a:xfrm>
            <a:off x="239713" y="878681"/>
            <a:ext cx="315912" cy="0"/>
          </a:xfrm>
          <a:prstGeom prst="line">
            <a:avLst/>
          </a:prstGeom>
          <a:ln w="38100" cmpd="sng">
            <a:solidFill>
              <a:srgbClr val="EE0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2382" y="919272"/>
            <a:ext cx="4318990" cy="4917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 b="1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Títol diapositiva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787466" y="1250302"/>
            <a:ext cx="4065588" cy="3183731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4" marR="0" lvl="0" indent="-342884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a-E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1046" y="2858800"/>
            <a:ext cx="4201665" cy="15752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err="1" smtClean="0"/>
              <a:t>Añade</a:t>
            </a:r>
            <a:r>
              <a:rPr lang="ca-ES" noProof="0" dirty="0" smtClean="0"/>
              <a:t> el </a:t>
            </a:r>
            <a:r>
              <a:rPr lang="ca-ES" noProof="0" dirty="0" err="1" smtClean="0"/>
              <a:t>texto</a:t>
            </a:r>
            <a:r>
              <a:rPr lang="ca-ES" noProof="0" dirty="0" smtClean="0"/>
              <a:t> aquí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09621" y="1933684"/>
            <a:ext cx="4201665" cy="220159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 b="1" baseline="0">
                <a:solidFill>
                  <a:srgbClr val="F57920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Concepte 1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95331" y="2153843"/>
            <a:ext cx="4201665" cy="220159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 b="1" baseline="0">
                <a:solidFill>
                  <a:srgbClr val="EE0320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Concepte 2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9621" y="2374002"/>
            <a:ext cx="4201665" cy="220159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 b="1" baseline="0">
                <a:solidFill>
                  <a:srgbClr val="E32779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Concepte 1</a:t>
            </a:r>
          </a:p>
        </p:txBody>
      </p:sp>
    </p:spTree>
    <p:extLst>
      <p:ext uri="{BB962C8B-B14F-4D97-AF65-F5344CB8AC3E}">
        <p14:creationId xmlns:p14="http://schemas.microsoft.com/office/powerpoint/2010/main" val="127378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12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 err="1" smtClean="0"/>
              <a:t>Nombre</a:t>
            </a:r>
            <a:r>
              <a:rPr lang="en-US" dirty="0" smtClean="0"/>
              <a:t> del cap</a:t>
            </a:r>
            <a:r>
              <a:rPr lang="es-ES" dirty="0" err="1" smtClean="0"/>
              <a:t>ítulo</a:t>
            </a:r>
            <a:r>
              <a:rPr lang="es-ES" dirty="0" smtClean="0"/>
              <a:t> | 01</a:t>
            </a:r>
            <a:endParaRPr lang="en-US" dirty="0" smtClean="0"/>
          </a:p>
        </p:txBody>
      </p:sp>
      <p:cxnSp>
        <p:nvCxnSpPr>
          <p:cNvPr id="4" name="Conector recto 14"/>
          <p:cNvCxnSpPr/>
          <p:nvPr userDrawn="1"/>
        </p:nvCxnSpPr>
        <p:spPr>
          <a:xfrm>
            <a:off x="239713" y="878681"/>
            <a:ext cx="315912" cy="0"/>
          </a:xfrm>
          <a:prstGeom prst="line">
            <a:avLst/>
          </a:prstGeom>
          <a:ln w="38100" cmpd="sng">
            <a:solidFill>
              <a:srgbClr val="EE0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2382" y="919272"/>
            <a:ext cx="4318990" cy="4917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 b="1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 smtClean="0"/>
              <a:t>T</a:t>
            </a:r>
            <a:r>
              <a:rPr lang="es-ES" dirty="0" err="1" smtClean="0"/>
              <a:t>ítol</a:t>
            </a:r>
            <a:r>
              <a:rPr lang="es-ES" dirty="0" smtClean="0"/>
              <a:t> diapositiva</a:t>
            </a:r>
            <a:endParaRPr lang="en-US" dirty="0" smtClean="0"/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9" hasCustomPrompt="1"/>
          </p:nvPr>
        </p:nvSpPr>
        <p:spPr>
          <a:xfrm>
            <a:off x="239716" y="1768080"/>
            <a:ext cx="8613341" cy="283740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342884" marR="0" lvl="0" indent="-342884" algn="l" defTabSz="914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/>
              <a:t>Gràfic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3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 de agua + texto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12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Nom del capítol | 01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3" y="1699023"/>
            <a:ext cx="6784975" cy="195598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3000" baseline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</a:lstStyle>
          <a:p>
            <a:pPr lvl="0"/>
            <a:r>
              <a:rPr lang="ca-ES" noProof="0" dirty="0" smtClean="0"/>
              <a:t>Afegeix text destacat aquí</a:t>
            </a:r>
          </a:p>
        </p:txBody>
      </p:sp>
    </p:spTree>
    <p:extLst>
      <p:ext uri="{BB962C8B-B14F-4D97-AF65-F5344CB8AC3E}">
        <p14:creationId xmlns:p14="http://schemas.microsoft.com/office/powerpoint/2010/main" val="128350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: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SJD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9" y="138115"/>
            <a:ext cx="782637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9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 err="1" smtClean="0"/>
              <a:t>Nombre</a:t>
            </a:r>
            <a:r>
              <a:rPr lang="en-US" dirty="0" smtClean="0"/>
              <a:t> del cap</a:t>
            </a:r>
            <a:r>
              <a:rPr lang="es-ES" dirty="0" err="1" smtClean="0"/>
              <a:t>ítulo</a:t>
            </a:r>
            <a:r>
              <a:rPr lang="es-ES" dirty="0" smtClean="0"/>
              <a:t> | 01</a:t>
            </a: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3" y="1699023"/>
            <a:ext cx="6784975" cy="195598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3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342884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</a:lstStyle>
          <a:p>
            <a:pPr lvl="0"/>
            <a:r>
              <a:rPr lang="en-US" dirty="0" err="1" smtClean="0"/>
              <a:t>Añade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destacado</a:t>
            </a:r>
            <a:r>
              <a:rPr lang="en-US" dirty="0" smtClean="0"/>
              <a:t> </a:t>
            </a:r>
            <a:r>
              <a:rPr lang="en-US" dirty="0" err="1" smtClean="0"/>
              <a:t>aqu</a:t>
            </a:r>
            <a:r>
              <a:rPr lang="es-ES" dirty="0" smtClean="0"/>
              <a:t>í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8908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: fondo vio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>
            <a:off x="0" y="484190"/>
            <a:ext cx="9144000" cy="4659313"/>
          </a:xfrm>
          <a:prstGeom prst="rect">
            <a:avLst/>
          </a:prstGeom>
          <a:solidFill>
            <a:srgbClr val="E621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s-ES">
              <a:solidFill>
                <a:srgbClr val="7C137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23941" y="1593654"/>
            <a:ext cx="7096125" cy="1956197"/>
          </a:xfrm>
          <a:prstGeom prst="rect">
            <a:avLst/>
          </a:prstGeom>
        </p:spPr>
        <p:txBody>
          <a:bodyPr lIns="91436" tIns="45718" rIns="91436" bIns="45718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3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342884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</a:lstStyle>
          <a:p>
            <a:pPr lvl="0"/>
            <a:r>
              <a:rPr lang="en-US" dirty="0" err="1" smtClean="0"/>
              <a:t>Añade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destacado</a:t>
            </a:r>
            <a:r>
              <a:rPr lang="en-US" dirty="0" smtClean="0"/>
              <a:t> </a:t>
            </a:r>
            <a:r>
              <a:rPr lang="en-US" dirty="0" err="1" smtClean="0"/>
              <a:t>aqu</a:t>
            </a:r>
            <a:r>
              <a:rPr lang="es-ES" dirty="0" smtClean="0"/>
              <a:t>í</a:t>
            </a:r>
            <a:endParaRPr lang="en-US" dirty="0" smtClean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9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 err="1" smtClean="0"/>
              <a:t>Nombre</a:t>
            </a:r>
            <a:r>
              <a:rPr lang="en-US" dirty="0" smtClean="0"/>
              <a:t> del cap</a:t>
            </a:r>
            <a:r>
              <a:rPr lang="es-ES" dirty="0" err="1" smtClean="0"/>
              <a:t>ítulo</a:t>
            </a:r>
            <a:r>
              <a:rPr lang="es-ES" dirty="0" smtClean="0"/>
              <a:t> | 01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486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: fondo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>
            <a:off x="0" y="484190"/>
            <a:ext cx="9144000" cy="4659313"/>
          </a:xfrm>
          <a:prstGeom prst="rect">
            <a:avLst/>
          </a:prstGeom>
          <a:solidFill>
            <a:srgbClr val="F5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s-ES">
              <a:solidFill>
                <a:srgbClr val="F5792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2827" y="1601339"/>
            <a:ext cx="7118350" cy="1940827"/>
          </a:xfrm>
          <a:prstGeom prst="rect">
            <a:avLst/>
          </a:prstGeom>
        </p:spPr>
        <p:txBody>
          <a:bodyPr lIns="91436" tIns="45718" rIns="91436" bIns="45718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3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342884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</a:lstStyle>
          <a:p>
            <a:pPr lvl="0"/>
            <a:r>
              <a:rPr lang="en-US" dirty="0" err="1" smtClean="0"/>
              <a:t>Añade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destacado</a:t>
            </a:r>
            <a:r>
              <a:rPr lang="en-US" dirty="0" smtClean="0"/>
              <a:t> </a:t>
            </a:r>
            <a:r>
              <a:rPr lang="en-US" dirty="0" err="1" smtClean="0"/>
              <a:t>aqu</a:t>
            </a:r>
            <a:r>
              <a:rPr lang="es-ES" dirty="0" smtClean="0"/>
              <a:t>í</a:t>
            </a:r>
            <a:endParaRPr lang="en-US" dirty="0" smtClean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9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 err="1" smtClean="0"/>
              <a:t>Nombre</a:t>
            </a:r>
            <a:r>
              <a:rPr lang="en-US" dirty="0" smtClean="0"/>
              <a:t> del cap</a:t>
            </a:r>
            <a:r>
              <a:rPr lang="es-ES" dirty="0" err="1" smtClean="0"/>
              <a:t>ítulo</a:t>
            </a:r>
            <a:r>
              <a:rPr lang="es-ES" dirty="0" smtClean="0"/>
              <a:t> | 01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422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: fondo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"/>
          <p:cNvSpPr/>
          <p:nvPr userDrawn="1"/>
        </p:nvSpPr>
        <p:spPr>
          <a:xfrm>
            <a:off x="0" y="484190"/>
            <a:ext cx="9144000" cy="4659313"/>
          </a:xfrm>
          <a:prstGeom prst="rect">
            <a:avLst/>
          </a:prstGeom>
          <a:solidFill>
            <a:srgbClr val="E300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s-ES">
              <a:solidFill>
                <a:srgbClr val="7C137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00935" y="1593546"/>
            <a:ext cx="6942137" cy="1956413"/>
          </a:xfrm>
          <a:prstGeom prst="rect">
            <a:avLst/>
          </a:prstGeom>
        </p:spPr>
        <p:txBody>
          <a:bodyPr lIns="91436" tIns="45718" rIns="91436" bIns="45718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3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342884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</a:lstStyle>
          <a:p>
            <a:pPr lvl="0"/>
            <a:r>
              <a:rPr lang="en-US" dirty="0" err="1" smtClean="0"/>
              <a:t>Añade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destacado</a:t>
            </a:r>
            <a:r>
              <a:rPr lang="en-US" dirty="0" smtClean="0"/>
              <a:t> </a:t>
            </a:r>
            <a:r>
              <a:rPr lang="en-US" dirty="0" err="1" smtClean="0"/>
              <a:t>aqu</a:t>
            </a:r>
            <a:r>
              <a:rPr lang="es-ES" dirty="0" smtClean="0"/>
              <a:t>í</a:t>
            </a:r>
            <a:endParaRPr lang="en-US" dirty="0" smtClean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9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 err="1" smtClean="0"/>
              <a:t>Nombre</a:t>
            </a:r>
            <a:r>
              <a:rPr lang="en-US" dirty="0" smtClean="0"/>
              <a:t> del cap</a:t>
            </a:r>
            <a:r>
              <a:rPr lang="es-ES" dirty="0" err="1" smtClean="0"/>
              <a:t>ítulo</a:t>
            </a:r>
            <a:r>
              <a:rPr lang="es-ES" dirty="0" smtClean="0"/>
              <a:t> | 01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48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991" y="1409282"/>
            <a:ext cx="8793020" cy="95409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66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ca-ES" noProof="0" dirty="0" smtClean="0"/>
              <a:t>No. CAPÍTOL</a:t>
            </a:r>
            <a:endParaRPr lang="ca-E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2" y="2541009"/>
            <a:ext cx="8605838" cy="45979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600" b="1">
                <a:solidFill>
                  <a:srgbClr val="90298D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Títol capítol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5902" y="3080825"/>
            <a:ext cx="8605838" cy="45771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800" b="1">
                <a:solidFill>
                  <a:srgbClr val="F57920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Subtítol capítol</a:t>
            </a:r>
          </a:p>
        </p:txBody>
      </p:sp>
    </p:spTree>
    <p:extLst>
      <p:ext uri="{BB962C8B-B14F-4D97-AF65-F5344CB8AC3E}">
        <p14:creationId xmlns:p14="http://schemas.microsoft.com/office/powerpoint/2010/main" val="1894253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0F6-A349-4ED7-925B-5AB11D364D7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E3BF-4587-4C86-B942-7360E0364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440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0F6-A349-4ED7-925B-5AB11D364D7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E3BF-4587-4C86-B942-7360E0364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986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4484637" y="4905375"/>
            <a:ext cx="169964" cy="1762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55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3478-0F2B-475B-BF0D-438C7FF3DE1B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43E-D926-467D-89BE-98A049914E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442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14"/>
          <p:cNvCxnSpPr/>
          <p:nvPr userDrawn="1"/>
        </p:nvCxnSpPr>
        <p:spPr>
          <a:xfrm>
            <a:off x="239713" y="878681"/>
            <a:ext cx="315912" cy="0"/>
          </a:xfrm>
          <a:prstGeom prst="line">
            <a:avLst/>
          </a:prstGeom>
          <a:ln w="38100" cmpd="sng">
            <a:solidFill>
              <a:srgbClr val="EE0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3163" y="935615"/>
            <a:ext cx="6995391" cy="350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342900" indent="0">
              <a:buNone/>
              <a:defRPr sz="18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685800" indent="0">
              <a:buNone/>
              <a:defRPr sz="18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028700" indent="0">
              <a:buNone/>
              <a:defRPr sz="18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371600" indent="0">
              <a:buNone/>
              <a:defRPr sz="18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 smtClean="0"/>
              <a:t>T</a:t>
            </a:r>
            <a:r>
              <a:rPr lang="es-ES" dirty="0" err="1" smtClean="0"/>
              <a:t>ítulo</a:t>
            </a:r>
            <a:r>
              <a:rPr lang="es-ES" dirty="0" smtClean="0"/>
              <a:t> diapositiva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39713" y="1418035"/>
            <a:ext cx="4914900" cy="3187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  <a:lvl2pPr marL="34290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2pPr>
            <a:lvl3pPr marL="68580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3pPr>
            <a:lvl4pPr marL="102870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4pPr>
            <a:lvl5pPr marL="137160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 err="1" smtClean="0"/>
              <a:t>Añade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aqu</a:t>
            </a:r>
            <a:r>
              <a:rPr lang="es-ES" dirty="0" smtClean="0"/>
              <a:t>í</a:t>
            </a:r>
            <a:endParaRPr lang="en-US" dirty="0" smtClean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507038" y="1418035"/>
            <a:ext cx="3282950" cy="31873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69628" y="234265"/>
            <a:ext cx="2483427" cy="2021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918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ABD8-14C2-4D11-A11F-BD170BE04BE7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854D-AE69-4E58-B91C-44FED337D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185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: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SJD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9" y="138113"/>
            <a:ext cx="782637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69628" y="234265"/>
            <a:ext cx="2483427" cy="2021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cap</a:t>
            </a:r>
            <a:r>
              <a:rPr lang="es-ES" dirty="0" err="1"/>
              <a:t>ítulo</a:t>
            </a:r>
            <a:r>
              <a:rPr lang="es-ES" dirty="0"/>
              <a:t> | 01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1" y="1699023"/>
            <a:ext cx="6784975" cy="19559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ca-ES" noProof="0" dirty="0"/>
              <a:t>Afegeix el text destacat aquí</a:t>
            </a:r>
          </a:p>
        </p:txBody>
      </p:sp>
    </p:spTree>
    <p:extLst>
      <p:ext uri="{BB962C8B-B14F-4D97-AF65-F5344CB8AC3E}">
        <p14:creationId xmlns:p14="http://schemas.microsoft.com/office/powerpoint/2010/main" val="2331848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: fondo vio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>
            <a:off x="0" y="484188"/>
            <a:ext cx="9144000" cy="4659313"/>
          </a:xfrm>
          <a:prstGeom prst="rect">
            <a:avLst/>
          </a:prstGeom>
          <a:solidFill>
            <a:srgbClr val="E621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7C137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23939" y="1593652"/>
            <a:ext cx="7096125" cy="1956197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5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ca-ES" noProof="0" dirty="0"/>
              <a:t>Afegeix el text destacat aquí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69628" y="234265"/>
            <a:ext cx="2483427" cy="2021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/>
              <a:t>Nom del cap</a:t>
            </a:r>
            <a:r>
              <a:rPr lang="es-ES" dirty="0" err="1"/>
              <a:t>ítol</a:t>
            </a:r>
            <a:r>
              <a:rPr lang="es-ES" dirty="0"/>
              <a:t> | 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02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: fondo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>
            <a:off x="8546" y="490597"/>
            <a:ext cx="9144000" cy="4659313"/>
          </a:xfrm>
          <a:prstGeom prst="rect">
            <a:avLst/>
          </a:prstGeom>
          <a:solidFill>
            <a:srgbClr val="F5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>
              <a:solidFill>
                <a:srgbClr val="F5792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601337"/>
            <a:ext cx="7118350" cy="1940827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5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ca-ES" noProof="0" dirty="0"/>
              <a:t>Afegeix el text destacat aquí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69628" y="234265"/>
            <a:ext cx="2483427" cy="2021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/>
              <a:t>Nom del capítol | 01</a:t>
            </a:r>
          </a:p>
        </p:txBody>
      </p:sp>
    </p:spTree>
    <p:extLst>
      <p:ext uri="{BB962C8B-B14F-4D97-AF65-F5344CB8AC3E}">
        <p14:creationId xmlns:p14="http://schemas.microsoft.com/office/powerpoint/2010/main" val="3100473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: fondo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"/>
          <p:cNvSpPr/>
          <p:nvPr userDrawn="1"/>
        </p:nvSpPr>
        <p:spPr>
          <a:xfrm>
            <a:off x="0" y="484188"/>
            <a:ext cx="9144000" cy="4659313"/>
          </a:xfrm>
          <a:prstGeom prst="rect">
            <a:avLst/>
          </a:prstGeom>
          <a:solidFill>
            <a:srgbClr val="E300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>
              <a:solidFill>
                <a:srgbClr val="7C137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00933" y="1593544"/>
            <a:ext cx="6942137" cy="1956413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5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ca-ES" noProof="0" dirty="0"/>
              <a:t>Afegeix el text destacat aquí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69628" y="234265"/>
            <a:ext cx="2483427" cy="2021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/>
              <a:t>Nom del capítol | 01</a:t>
            </a:r>
          </a:p>
        </p:txBody>
      </p:sp>
    </p:spTree>
    <p:extLst>
      <p:ext uri="{BB962C8B-B14F-4D97-AF65-F5344CB8AC3E}">
        <p14:creationId xmlns:p14="http://schemas.microsoft.com/office/powerpoint/2010/main" val="43360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: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12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Nom del capítol | 01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3" y="1699023"/>
            <a:ext cx="6784975" cy="195598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30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</a:lstStyle>
          <a:p>
            <a:pPr lvl="0"/>
            <a:r>
              <a:rPr lang="ca-ES" noProof="0" dirty="0" smtClean="0"/>
              <a:t>Afegeix text destacat aquí</a:t>
            </a:r>
          </a:p>
        </p:txBody>
      </p:sp>
    </p:spTree>
    <p:extLst>
      <p:ext uri="{BB962C8B-B14F-4D97-AF65-F5344CB8AC3E}">
        <p14:creationId xmlns:p14="http://schemas.microsoft.com/office/powerpoint/2010/main" val="25950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: fondo vio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>
            <a:off x="0" y="484190"/>
            <a:ext cx="9144000" cy="4659313"/>
          </a:xfrm>
          <a:prstGeom prst="rect">
            <a:avLst/>
          </a:prstGeom>
          <a:solidFill>
            <a:srgbClr val="E621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ca-ES" noProof="0" dirty="0">
              <a:solidFill>
                <a:srgbClr val="7C137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23941" y="1593654"/>
            <a:ext cx="7096125" cy="1956197"/>
          </a:xfrm>
          <a:prstGeom prst="rect">
            <a:avLst/>
          </a:prstGeom>
        </p:spPr>
        <p:txBody>
          <a:bodyPr lIns="91436" tIns="45718" rIns="91436" bIns="45718"/>
          <a:lstStyle>
            <a:lvl1pPr marL="0" marR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</a:lstStyle>
          <a:p>
            <a:pPr lvl="0"/>
            <a:r>
              <a:rPr lang="ca-ES" noProof="0" dirty="0" smtClean="0"/>
              <a:t>Afegeix text destacat aquí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12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Nom del capítol | 01</a:t>
            </a:r>
          </a:p>
        </p:txBody>
      </p:sp>
    </p:spTree>
    <p:extLst>
      <p:ext uri="{BB962C8B-B14F-4D97-AF65-F5344CB8AC3E}">
        <p14:creationId xmlns:p14="http://schemas.microsoft.com/office/powerpoint/2010/main" val="2988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: fondo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>
            <a:off x="0" y="484190"/>
            <a:ext cx="9144000" cy="4659313"/>
          </a:xfrm>
          <a:prstGeom prst="rect">
            <a:avLst/>
          </a:prstGeom>
          <a:solidFill>
            <a:srgbClr val="F5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ca-ES" noProof="0" dirty="0">
              <a:solidFill>
                <a:srgbClr val="F5792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2827" y="1601339"/>
            <a:ext cx="7118350" cy="1940827"/>
          </a:xfrm>
          <a:prstGeom prst="rect">
            <a:avLst/>
          </a:prstGeom>
        </p:spPr>
        <p:txBody>
          <a:bodyPr lIns="91436" tIns="45718" rIns="91436" bIns="45718"/>
          <a:lstStyle>
            <a:lvl1pPr marL="0" marR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</a:lstStyle>
          <a:p>
            <a:pPr lvl="0"/>
            <a:r>
              <a:rPr lang="ca-ES" noProof="0" dirty="0" smtClean="0"/>
              <a:t>Afegeix text destacat aquí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12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Nom del capítol | 01</a:t>
            </a:r>
          </a:p>
        </p:txBody>
      </p:sp>
    </p:spTree>
    <p:extLst>
      <p:ext uri="{BB962C8B-B14F-4D97-AF65-F5344CB8AC3E}">
        <p14:creationId xmlns:p14="http://schemas.microsoft.com/office/powerpoint/2010/main" val="195940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: fondo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"/>
          <p:cNvSpPr/>
          <p:nvPr userDrawn="1"/>
        </p:nvSpPr>
        <p:spPr>
          <a:xfrm>
            <a:off x="0" y="484190"/>
            <a:ext cx="9144000" cy="4659313"/>
          </a:xfrm>
          <a:prstGeom prst="rect">
            <a:avLst/>
          </a:prstGeom>
          <a:solidFill>
            <a:srgbClr val="E300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ca-ES" noProof="0" dirty="0">
              <a:solidFill>
                <a:srgbClr val="7C137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00935" y="1593546"/>
            <a:ext cx="6942137" cy="1956413"/>
          </a:xfrm>
          <a:prstGeom prst="rect">
            <a:avLst/>
          </a:prstGeom>
        </p:spPr>
        <p:txBody>
          <a:bodyPr lIns="91436" tIns="45718" rIns="91436" bIns="45718"/>
          <a:lstStyle>
            <a:lvl1pPr marL="0" marR="0" indent="0" algn="ctr" defTabSz="91435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</a:lstStyle>
          <a:p>
            <a:pPr lvl="0"/>
            <a:r>
              <a:rPr lang="ca-ES" noProof="0" dirty="0" smtClean="0"/>
              <a:t>Afegeix text destacat aquí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12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Nom del capítol | 01</a:t>
            </a:r>
          </a:p>
        </p:txBody>
      </p:sp>
    </p:spTree>
    <p:extLst>
      <p:ext uri="{BB962C8B-B14F-4D97-AF65-F5344CB8AC3E}">
        <p14:creationId xmlns:p14="http://schemas.microsoft.com/office/powerpoint/2010/main" val="6089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4"/>
          <p:cNvCxnSpPr/>
          <p:nvPr userDrawn="1"/>
        </p:nvCxnSpPr>
        <p:spPr>
          <a:xfrm>
            <a:off x="239713" y="878681"/>
            <a:ext cx="315912" cy="0"/>
          </a:xfrm>
          <a:prstGeom prst="line">
            <a:avLst/>
          </a:prstGeom>
          <a:ln w="38100" cmpd="sng">
            <a:solidFill>
              <a:srgbClr val="EE0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2382" y="919272"/>
            <a:ext cx="6247246" cy="4917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 b="1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Títol diapositiva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0310" y="2185945"/>
            <a:ext cx="1974128" cy="26266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Afegeix el text aquí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458942" y="2185943"/>
            <a:ext cx="1974128" cy="261894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Afegeix el text aquí (columna 1)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47578" y="2185943"/>
            <a:ext cx="1965325" cy="261104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Afegeix el text aquí</a:t>
            </a:r>
            <a:br>
              <a:rPr lang="ca-ES" noProof="0" dirty="0" smtClean="0"/>
            </a:br>
            <a:r>
              <a:rPr lang="ca-ES" noProof="0" dirty="0" smtClean="0"/>
              <a:t>(columna 2)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27408" y="2185943"/>
            <a:ext cx="1965325" cy="2665809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Afegeix el text aquí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70310" y="1814296"/>
            <a:ext cx="1974128" cy="2264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600" b="1" baseline="0">
                <a:solidFill>
                  <a:srgbClr val="90298D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Títol columna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2458944" y="1815705"/>
            <a:ext cx="4151266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600" b="1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Títol columna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827408" y="1815705"/>
            <a:ext cx="1965325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600" b="1" baseline="0">
                <a:solidFill>
                  <a:srgbClr val="F57920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Títol columna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12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Nom del capítol | 01</a:t>
            </a:r>
          </a:p>
        </p:txBody>
      </p:sp>
    </p:spTree>
    <p:extLst>
      <p:ext uri="{BB962C8B-B14F-4D97-AF65-F5344CB8AC3E}">
        <p14:creationId xmlns:p14="http://schemas.microsoft.com/office/powerpoint/2010/main" val="131411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14"/>
          <p:cNvCxnSpPr/>
          <p:nvPr userDrawn="1"/>
        </p:nvCxnSpPr>
        <p:spPr>
          <a:xfrm>
            <a:off x="239713" y="878681"/>
            <a:ext cx="315912" cy="0"/>
          </a:xfrm>
          <a:prstGeom prst="line">
            <a:avLst/>
          </a:prstGeom>
          <a:ln w="38100" cmpd="sng">
            <a:solidFill>
              <a:srgbClr val="EE0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3165" y="935617"/>
            <a:ext cx="6995391" cy="35026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>
              <a:buNone/>
              <a:defRPr sz="24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914355" indent="0">
              <a:buNone/>
              <a:defRPr sz="24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532" indent="0">
              <a:buNone/>
              <a:defRPr sz="24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709" indent="0">
              <a:buNone/>
              <a:defRPr sz="24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ca-ES" noProof="0" dirty="0" smtClean="0"/>
              <a:t>Títol diapositiva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39713" y="1418037"/>
            <a:ext cx="4914900" cy="318730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178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2pPr>
            <a:lvl3pPr marL="914355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532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709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ca-ES" noProof="0" dirty="0" smtClean="0"/>
              <a:t>Afegeix el text aquí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507038" y="1418037"/>
            <a:ext cx="3282950" cy="318730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1100" i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Imatge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12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4506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flipV="1">
            <a:off x="642941" y="1832373"/>
            <a:ext cx="7858125" cy="71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243263" y="2072881"/>
            <a:ext cx="0" cy="7870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981700" y="2072881"/>
            <a:ext cx="0" cy="7870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84213" y="3175397"/>
            <a:ext cx="7859712" cy="833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4" y="2155032"/>
            <a:ext cx="2218748" cy="568902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48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xifra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70001" y="2155032"/>
            <a:ext cx="2218748" cy="568902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48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Xifra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1168" y="2181929"/>
            <a:ext cx="2218748" cy="568902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4800" b="1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Xifra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276207" y="2815221"/>
            <a:ext cx="954528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 b="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Concepte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95104" y="2814423"/>
            <a:ext cx="1034761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 b="0" baseline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Concepte 2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6803162" y="2814423"/>
            <a:ext cx="1034761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 b="0" baseline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Concepte 3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84213" y="3464816"/>
            <a:ext cx="1546522" cy="401289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3600" b="1">
                <a:solidFill>
                  <a:srgbClr val="90298D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Xifra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980210" y="3947301"/>
            <a:ext cx="954528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 b="0" baseline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err="1" smtClean="0"/>
              <a:t>Concepto</a:t>
            </a:r>
            <a:r>
              <a:rPr lang="ca-ES" noProof="0" dirty="0" smtClean="0"/>
              <a:t> 4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25704" y="3469103"/>
            <a:ext cx="1546522" cy="401289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3600" b="1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Xifra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3021700" y="3951591"/>
            <a:ext cx="954528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 b="0" baseline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err="1" smtClean="0"/>
              <a:t>Concepto</a:t>
            </a:r>
            <a:r>
              <a:rPr lang="ca-ES" noProof="0" dirty="0" smtClean="0"/>
              <a:t> 4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758822" y="3466604"/>
            <a:ext cx="1546522" cy="401289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3600" b="1">
                <a:solidFill>
                  <a:schemeClr val="accent4">
                    <a:lumMod val="60000"/>
                    <a:lumOff val="4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Xifra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5054817" y="3949092"/>
            <a:ext cx="954528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 b="0" baseline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err="1" smtClean="0"/>
              <a:t>Concepto</a:t>
            </a:r>
            <a:r>
              <a:rPr lang="ca-ES" noProof="0" dirty="0" smtClean="0"/>
              <a:t>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6800310" y="3470891"/>
            <a:ext cx="1546522" cy="401289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3600" b="1">
                <a:solidFill>
                  <a:srgbClr val="E32779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Xifra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7096307" y="3953379"/>
            <a:ext cx="954528" cy="2250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200" b="0" baseline="0">
                <a:solidFill>
                  <a:schemeClr val="bg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err="1" smtClean="0"/>
              <a:t>Concepto</a:t>
            </a:r>
            <a:r>
              <a:rPr lang="ca-ES" noProof="0" dirty="0" smtClean="0"/>
              <a:t> 4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2382" y="919272"/>
            <a:ext cx="6247246" cy="49172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 b="1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Títol diapositiva</a:t>
            </a:r>
          </a:p>
        </p:txBody>
      </p:sp>
      <p:cxnSp>
        <p:nvCxnSpPr>
          <p:cNvPr id="28" name="Conector recto 14"/>
          <p:cNvCxnSpPr/>
          <p:nvPr userDrawn="1"/>
        </p:nvCxnSpPr>
        <p:spPr>
          <a:xfrm>
            <a:off x="239713" y="878681"/>
            <a:ext cx="315912" cy="0"/>
          </a:xfrm>
          <a:prstGeom prst="line">
            <a:avLst/>
          </a:prstGeom>
          <a:ln w="38100" cmpd="sng">
            <a:solidFill>
              <a:srgbClr val="EE0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69629" y="234265"/>
            <a:ext cx="2483427" cy="20219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r">
              <a:buNone/>
              <a:defRPr sz="1200" baseline="0">
                <a:solidFill>
                  <a:srgbClr val="E6212A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ca-ES" noProof="0" dirty="0" smtClean="0"/>
              <a:t>Nom del capítol | 01</a:t>
            </a:r>
          </a:p>
        </p:txBody>
      </p:sp>
      <p:cxnSp>
        <p:nvCxnSpPr>
          <p:cNvPr id="30" name="Conector recto 2"/>
          <p:cNvCxnSpPr/>
          <p:nvPr userDrawn="1"/>
        </p:nvCxnSpPr>
        <p:spPr>
          <a:xfrm>
            <a:off x="261941" y="484585"/>
            <a:ext cx="8607425" cy="0"/>
          </a:xfrm>
          <a:prstGeom prst="line">
            <a:avLst/>
          </a:prstGeom>
          <a:ln w="190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7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6" descr="SJD_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7056"/>
            <a:ext cx="9144000" cy="1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cto 2"/>
          <p:cNvCxnSpPr/>
          <p:nvPr/>
        </p:nvCxnSpPr>
        <p:spPr>
          <a:xfrm>
            <a:off x="261941" y="484585"/>
            <a:ext cx="8607425" cy="0"/>
          </a:xfrm>
          <a:prstGeom prst="line">
            <a:avLst/>
          </a:prstGeom>
          <a:ln w="190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/>
          <a:stretch/>
        </p:blipFill>
        <p:spPr>
          <a:xfrm>
            <a:off x="339047" y="113016"/>
            <a:ext cx="2026696" cy="4297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35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588" indent="-2285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2"/>
          <p:cNvCxnSpPr/>
          <p:nvPr/>
        </p:nvCxnSpPr>
        <p:spPr>
          <a:xfrm>
            <a:off x="261941" y="484585"/>
            <a:ext cx="8607425" cy="0"/>
          </a:xfrm>
          <a:prstGeom prst="line">
            <a:avLst/>
          </a:prstGeom>
          <a:ln w="190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91789"/>
            <a:ext cx="1545636" cy="2925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35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588" indent="-2285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2"/>
          <p:cNvCxnSpPr/>
          <p:nvPr/>
        </p:nvCxnSpPr>
        <p:spPr>
          <a:xfrm>
            <a:off x="261941" y="484585"/>
            <a:ext cx="8607425" cy="0"/>
          </a:xfrm>
          <a:prstGeom prst="line">
            <a:avLst/>
          </a:prstGeom>
          <a:ln w="190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91789"/>
            <a:ext cx="1545636" cy="2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4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62130"/>
            <a:ext cx="1545636" cy="2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3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5" r:id="rId2"/>
    <p:sldLayoutId id="2147483776" r:id="rId3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2"/>
          <p:cNvCxnSpPr/>
          <p:nvPr/>
        </p:nvCxnSpPr>
        <p:spPr>
          <a:xfrm>
            <a:off x="261941" y="484585"/>
            <a:ext cx="8607425" cy="0"/>
          </a:xfrm>
          <a:prstGeom prst="line">
            <a:avLst/>
          </a:prstGeom>
          <a:ln w="190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91789"/>
            <a:ext cx="1545636" cy="2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1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2"/>
          <p:cNvCxnSpPr/>
          <p:nvPr/>
        </p:nvCxnSpPr>
        <p:spPr>
          <a:xfrm>
            <a:off x="261941" y="484585"/>
            <a:ext cx="8607425" cy="0"/>
          </a:xfrm>
          <a:prstGeom prst="line">
            <a:avLst/>
          </a:prstGeom>
          <a:ln w="190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91789"/>
            <a:ext cx="1545636" cy="2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4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2"/>
          <p:cNvCxnSpPr/>
          <p:nvPr/>
        </p:nvCxnSpPr>
        <p:spPr>
          <a:xfrm>
            <a:off x="261941" y="484585"/>
            <a:ext cx="8607425" cy="0"/>
          </a:xfrm>
          <a:prstGeom prst="line">
            <a:avLst/>
          </a:prstGeom>
          <a:ln w="190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3" name="Imagen 4" descr="SJD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9" y="138115"/>
            <a:ext cx="782637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n 5" descr="Wordmar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3" y="213125"/>
            <a:ext cx="981075" cy="1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91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34288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6857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02864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42" indent="-17144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00F6-A349-4ED7-925B-5AB11D364D75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3E3BF-4587-4C86-B942-7360E0364E7E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2312"/>
            <a:ext cx="9144000" cy="20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9"/>
          <a:srcRect l="11536" t="14166"/>
          <a:stretch/>
        </p:blipFill>
        <p:spPr>
          <a:xfrm>
            <a:off x="7596336" y="145358"/>
            <a:ext cx="1405062" cy="2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6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6" r:id="rId3"/>
    <p:sldLayoutId id="2147483897" r:id="rId4"/>
    <p:sldLayoutId id="2147483898" r:id="rId5"/>
    <p:sldLayoutId id="2147483899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2"/>
          <p:cNvCxnSpPr/>
          <p:nvPr/>
        </p:nvCxnSpPr>
        <p:spPr>
          <a:xfrm>
            <a:off x="261939" y="484585"/>
            <a:ext cx="8607425" cy="0"/>
          </a:xfrm>
          <a:prstGeom prst="line">
            <a:avLst/>
          </a:prstGeom>
          <a:ln w="190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3" name="Imagen 4" descr="SJD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9" y="138113"/>
            <a:ext cx="782637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n 5" descr="Wordmar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1" y="213123"/>
            <a:ext cx="981075" cy="1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73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10.png@01D86B7F.F394BF2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10.png@01D86B7F.F394BF2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5677615" y="4269103"/>
            <a:ext cx="3519576" cy="40395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05516" y="1507852"/>
            <a:ext cx="6610142" cy="117570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Comissió</a:t>
            </a:r>
            <a:r>
              <a:rPr lang="es-E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Estudi</a:t>
            </a:r>
            <a:r>
              <a:rPr lang="es-E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Salut</a:t>
            </a:r>
            <a:r>
              <a:rPr lang="es-E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Mental </a:t>
            </a:r>
          </a:p>
          <a:p>
            <a:pPr algn="ctr">
              <a:lnSpc>
                <a:spcPct val="110000"/>
              </a:lnSpc>
            </a:pPr>
            <a:r>
              <a:rPr lang="es-E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es-E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Addiccions</a:t>
            </a:r>
            <a:endParaRPr lang="es-ES" sz="32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93753" y="2938644"/>
            <a:ext cx="5765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Montserrat Dolz i Abadia . Psiquiatra infantil i juvenil MD </a:t>
            </a:r>
          </a:p>
          <a:p>
            <a:r>
              <a:rPr lang="ca-ES" dirty="0" smtClean="0"/>
              <a:t>Cap Àrea salut mental infantil i juvenil HSJD </a:t>
            </a:r>
            <a:endParaRPr lang="ca-ES" dirty="0"/>
          </a:p>
          <a:p>
            <a:r>
              <a:rPr lang="ca-ES" dirty="0" smtClean="0"/>
              <a:t>Membre Consell Assessor PDSMIA. </a:t>
            </a:r>
          </a:p>
          <a:p>
            <a:r>
              <a:rPr lang="ca-ES" dirty="0" smtClean="0"/>
              <a:t>Membre ´grup d’experts PDSMIA</a:t>
            </a:r>
            <a:endParaRPr lang="ca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76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-1009650"/>
            <a:ext cx="7162800" cy="71628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0632" y="676278"/>
            <a:ext cx="198521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Context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79395" y="1342483"/>
            <a:ext cx="1985210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Accions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i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Reflexions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75784" y="3939525"/>
            <a:ext cx="198521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Propostes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55653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25" y="-925001"/>
            <a:ext cx="9267825" cy="61724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95375" y="352425"/>
            <a:ext cx="56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Malestar NO </a:t>
            </a:r>
            <a:r>
              <a:rPr lang="es-ES" sz="2800" b="1" dirty="0" err="1" smtClean="0"/>
              <a:t>és</a:t>
            </a:r>
            <a:r>
              <a:rPr lang="es-ES" sz="2800" b="1" dirty="0" smtClean="0"/>
              <a:t> MALALTIA</a:t>
            </a:r>
            <a:endParaRPr lang="ca-ES" sz="28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819274" y="4309155"/>
            <a:ext cx="629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Hi ha </a:t>
            </a:r>
            <a:r>
              <a:rPr lang="es-ES" sz="2400" b="1" dirty="0" err="1" smtClean="0"/>
              <a:t>més</a:t>
            </a:r>
            <a:r>
              <a:rPr lang="es-ES" sz="2400" b="1" dirty="0" smtClean="0"/>
              <a:t> casos, </a:t>
            </a:r>
          </a:p>
          <a:p>
            <a:pPr algn="ctr"/>
            <a:r>
              <a:rPr lang="es-ES" sz="2400" b="1" dirty="0" smtClean="0"/>
              <a:t>no </a:t>
            </a:r>
            <a:r>
              <a:rPr lang="es-ES" sz="2400" b="1" dirty="0" err="1" smtClean="0"/>
              <a:t>més</a:t>
            </a:r>
            <a:r>
              <a:rPr lang="es-ES" sz="2400" b="1" dirty="0"/>
              <a:t> </a:t>
            </a:r>
            <a:r>
              <a:rPr lang="es-ES" sz="2400" b="1" dirty="0" err="1" smtClean="0"/>
              <a:t>gravetat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1852296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5208" t="1107" r="30833" b="-1"/>
          <a:stretch/>
        </p:blipFill>
        <p:spPr>
          <a:xfrm>
            <a:off x="3259779" y="938268"/>
            <a:ext cx="2625831" cy="3600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dn, Material Genético, Hélice, Proteínas, Biolog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3" y="630019"/>
            <a:ext cx="2133718" cy="106686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381" y="696694"/>
            <a:ext cx="2442925" cy="128450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55" y="2973018"/>
            <a:ext cx="2308475" cy="15361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482703" y="1759758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Vulnerabilitat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genètica</a:t>
            </a:r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7453" y="4596883"/>
            <a:ext cx="25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90298D"/>
                </a:solidFill>
              </a:rPr>
              <a:t>Situacions</a:t>
            </a:r>
            <a:r>
              <a:rPr lang="es-ES" dirty="0" smtClean="0">
                <a:solidFill>
                  <a:srgbClr val="90298D"/>
                </a:solidFill>
              </a:rPr>
              <a:t> </a:t>
            </a:r>
            <a:r>
              <a:rPr lang="es-ES" dirty="0" err="1" smtClean="0">
                <a:solidFill>
                  <a:srgbClr val="90298D"/>
                </a:solidFill>
              </a:rPr>
              <a:t>traumàtiques</a:t>
            </a:r>
            <a:endParaRPr lang="ca-ES" dirty="0">
              <a:solidFill>
                <a:srgbClr val="90298D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524855" y="2035223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accent6"/>
                </a:solidFill>
              </a:rPr>
              <a:t>Temperament</a:t>
            </a:r>
            <a:endParaRPr lang="ca-ES" dirty="0">
              <a:solidFill>
                <a:schemeClr val="accent6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351682" y="2808564"/>
            <a:ext cx="2386322" cy="15908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l="31045" t="18604" r="23693" b="19185"/>
          <a:stretch/>
        </p:blipFill>
        <p:spPr>
          <a:xfrm>
            <a:off x="5475550" y="3736184"/>
            <a:ext cx="1381466" cy="106727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3067822" y="158829"/>
            <a:ext cx="2752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/>
              <a:t>Quina </a:t>
            </a:r>
            <a:r>
              <a:rPr lang="es-ES" sz="2400" b="1" dirty="0" err="1" smtClean="0"/>
              <a:t>és</a:t>
            </a:r>
            <a:r>
              <a:rPr lang="es-ES" sz="2400" b="1" dirty="0" smtClean="0"/>
              <a:t> la causa?</a:t>
            </a:r>
            <a:endParaRPr lang="ca-ES" sz="2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682315" y="4442073"/>
            <a:ext cx="232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accent2"/>
                </a:solidFill>
              </a:rPr>
              <a:t>Entorn</a:t>
            </a:r>
            <a:r>
              <a:rPr lang="es-ES" sz="1600" dirty="0" smtClean="0">
                <a:solidFill>
                  <a:schemeClr val="accent2"/>
                </a:solidFill>
              </a:rPr>
              <a:t> social i ambiental</a:t>
            </a:r>
            <a:endParaRPr lang="ca-ES" sz="1600" dirty="0">
              <a:solidFill>
                <a:schemeClr val="accent2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01882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31045" t="18604" r="23693" b="19185"/>
          <a:stretch/>
        </p:blipFill>
        <p:spPr>
          <a:xfrm>
            <a:off x="6323381" y="3838142"/>
            <a:ext cx="748988" cy="57864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5208" t="1107" r="30833" b="-1"/>
          <a:stretch/>
        </p:blipFill>
        <p:spPr>
          <a:xfrm>
            <a:off x="3259779" y="938268"/>
            <a:ext cx="2625831" cy="3600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/>
          <p:cNvSpPr txBox="1"/>
          <p:nvPr/>
        </p:nvSpPr>
        <p:spPr>
          <a:xfrm>
            <a:off x="3067822" y="158829"/>
            <a:ext cx="2752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/>
              <a:t>Quina </a:t>
            </a:r>
            <a:r>
              <a:rPr lang="es-ES" sz="2400" b="1" dirty="0" err="1" smtClean="0"/>
              <a:t>és</a:t>
            </a:r>
            <a:r>
              <a:rPr lang="es-ES" sz="2400" b="1" dirty="0" smtClean="0"/>
              <a:t> la causa?</a:t>
            </a:r>
            <a:endParaRPr lang="ca-ES" sz="2400" b="1" dirty="0"/>
          </a:p>
        </p:txBody>
      </p:sp>
      <p:pic>
        <p:nvPicPr>
          <p:cNvPr id="5" name="Picture 2" descr="Adn, Material Genético, Hélice, Proteínas, Biologí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3" y="630019"/>
            <a:ext cx="2133718" cy="1066861"/>
          </a:xfrm>
          <a:prstGeom prst="ellipse">
            <a:avLst/>
          </a:prstGeom>
          <a:ln w="63500" cap="rnd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3381" y="696694"/>
            <a:ext cx="2442925" cy="128450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halkSketch/>
                    </a14:imgEffect>
                    <a14:imgEffect>
                      <a14:saturation sat="2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5" y="2973018"/>
            <a:ext cx="2308475" cy="153618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482703" y="1759758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2"/>
                </a:solidFill>
              </a:rPr>
              <a:t>Vulnerabilitat</a:t>
            </a:r>
            <a:r>
              <a:rPr lang="es-ES" dirty="0" smtClean="0">
                <a:solidFill>
                  <a:schemeClr val="bg2"/>
                </a:solidFill>
              </a:rPr>
              <a:t> </a:t>
            </a:r>
            <a:r>
              <a:rPr lang="es-ES" dirty="0" err="1" smtClean="0">
                <a:solidFill>
                  <a:schemeClr val="bg2"/>
                </a:solidFill>
              </a:rPr>
              <a:t>genètica</a:t>
            </a:r>
            <a:endParaRPr lang="ca-ES" dirty="0">
              <a:solidFill>
                <a:schemeClr val="bg2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7453" y="4596883"/>
            <a:ext cx="25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2"/>
                </a:solidFill>
              </a:rPr>
              <a:t>Situacions</a:t>
            </a:r>
            <a:r>
              <a:rPr lang="es-ES" dirty="0" smtClean="0">
                <a:solidFill>
                  <a:schemeClr val="bg2"/>
                </a:solidFill>
              </a:rPr>
              <a:t> </a:t>
            </a:r>
            <a:r>
              <a:rPr lang="es-ES" dirty="0" err="1" smtClean="0">
                <a:solidFill>
                  <a:schemeClr val="bg2"/>
                </a:solidFill>
              </a:rPr>
              <a:t>traumàtiques</a:t>
            </a:r>
            <a:endParaRPr lang="ca-ES" dirty="0">
              <a:solidFill>
                <a:schemeClr val="bg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524855" y="2035223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2"/>
                </a:solidFill>
              </a:rPr>
              <a:t>Temperament</a:t>
            </a:r>
            <a:endParaRPr lang="ca-ES" dirty="0">
              <a:solidFill>
                <a:schemeClr val="bg2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351682" y="2808564"/>
            <a:ext cx="2386322" cy="15908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6515338" y="4434122"/>
            <a:ext cx="232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accent2"/>
                </a:solidFill>
              </a:rPr>
              <a:t>Entorn</a:t>
            </a:r>
            <a:r>
              <a:rPr lang="es-ES" sz="1600" dirty="0" smtClean="0">
                <a:solidFill>
                  <a:schemeClr val="accent2"/>
                </a:solidFill>
              </a:rPr>
              <a:t> social i ambiental</a:t>
            </a:r>
            <a:endParaRPr lang="ca-ES" sz="1600" dirty="0">
              <a:solidFill>
                <a:schemeClr val="accent2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33978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73882" y="1155359"/>
            <a:ext cx="639518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Model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Educatiu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73881" y="1719818"/>
            <a:ext cx="639518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Model</a:t>
            </a:r>
            <a:r>
              <a:rPr lang="es-ES" dirty="0" smtClean="0">
                <a:solidFill>
                  <a:schemeClr val="bg1"/>
                </a:solidFill>
              </a:rPr>
              <a:t> Familiar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73880" y="2236144"/>
            <a:ext cx="639518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Impacte </a:t>
            </a:r>
            <a:r>
              <a:rPr lang="es-ES" dirty="0" err="1" smtClean="0">
                <a:solidFill>
                  <a:schemeClr val="bg1"/>
                </a:solidFill>
              </a:rPr>
              <a:t>pantalles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73882" y="3816857"/>
            <a:ext cx="639518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Realitat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socioeconòmica</a:t>
            </a:r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82005" y="526004"/>
            <a:ext cx="783948" cy="52263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CuadroTexto 10"/>
          <p:cNvSpPr txBox="1"/>
          <p:nvPr/>
        </p:nvSpPr>
        <p:spPr>
          <a:xfrm>
            <a:off x="7502094" y="1016860"/>
            <a:ext cx="1743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solidFill>
                  <a:schemeClr val="accent2"/>
                </a:solidFill>
              </a:rPr>
              <a:t>Entorn</a:t>
            </a:r>
            <a:r>
              <a:rPr lang="es-ES" sz="1200" dirty="0" smtClean="0">
                <a:solidFill>
                  <a:schemeClr val="accent2"/>
                </a:solidFill>
              </a:rPr>
              <a:t> social</a:t>
            </a:r>
            <a:endParaRPr lang="ca-ES" sz="1200" dirty="0">
              <a:solidFill>
                <a:schemeClr val="accent2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73882" y="3289934"/>
            <a:ext cx="6395189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El </a:t>
            </a:r>
            <a:r>
              <a:rPr lang="es-ES" dirty="0" err="1" smtClean="0">
                <a:solidFill>
                  <a:schemeClr val="bg1"/>
                </a:solidFill>
              </a:rPr>
              <a:t>paper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mitjans</a:t>
            </a:r>
            <a:r>
              <a:rPr lang="es-ES" dirty="0" smtClean="0">
                <a:solidFill>
                  <a:schemeClr val="bg1"/>
                </a:solidFill>
              </a:rPr>
              <a:t> de </a:t>
            </a:r>
            <a:r>
              <a:rPr lang="es-ES" dirty="0" err="1" smtClean="0">
                <a:solidFill>
                  <a:schemeClr val="bg1"/>
                </a:solidFill>
              </a:rPr>
              <a:t>comunicació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73882" y="2763039"/>
            <a:ext cx="6395189" cy="369332"/>
          </a:xfrm>
          <a:prstGeom prst="rect">
            <a:avLst/>
          </a:prstGeom>
          <a:solidFill>
            <a:srgbClr val="EE032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Sistemes</a:t>
            </a:r>
            <a:r>
              <a:rPr lang="es-ES" dirty="0" smtClean="0">
                <a:solidFill>
                  <a:schemeClr val="bg1"/>
                </a:solidFill>
              </a:rPr>
              <a:t> de </a:t>
            </a:r>
            <a:r>
              <a:rPr lang="es-ES" dirty="0" err="1" smtClean="0">
                <a:solidFill>
                  <a:schemeClr val="bg1"/>
                </a:solidFill>
              </a:rPr>
              <a:t>protecció</a:t>
            </a:r>
            <a:r>
              <a:rPr lang="es-ES" dirty="0" smtClean="0">
                <a:solidFill>
                  <a:schemeClr val="bg1"/>
                </a:solidFill>
              </a:rPr>
              <a:t> infancia, DGAIA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538565" y="50436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20031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2767" y="201142"/>
            <a:ext cx="1574382" cy="104958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Ambulancia, Paramédico, Rojo, Cruz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976" y="2960470"/>
            <a:ext cx="3790922" cy="193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1679" b="4409"/>
          <a:stretch/>
        </p:blipFill>
        <p:spPr>
          <a:xfrm>
            <a:off x="4572000" y="571500"/>
            <a:ext cx="4495218" cy="437044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18323" y="1788764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 </a:t>
            </a:r>
            <a:r>
              <a:rPr lang="es-ES" dirty="0" err="1" smtClean="0"/>
              <a:t>solució</a:t>
            </a:r>
            <a:r>
              <a:rPr lang="es-ES" dirty="0" smtClean="0"/>
              <a:t> </a:t>
            </a:r>
            <a:r>
              <a:rPr lang="es-ES" dirty="0" err="1" smtClean="0"/>
              <a:t>doncs</a:t>
            </a:r>
            <a:r>
              <a:rPr lang="es-ES" dirty="0" smtClean="0"/>
              <a:t>…</a:t>
            </a:r>
            <a:endParaRPr lang="ca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-84245" y="1271878"/>
            <a:ext cx="232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accent2"/>
                </a:solidFill>
              </a:rPr>
              <a:t>Entorn</a:t>
            </a:r>
            <a:r>
              <a:rPr lang="es-ES" sz="1600" dirty="0" smtClean="0">
                <a:solidFill>
                  <a:schemeClr val="accent2"/>
                </a:solidFill>
              </a:rPr>
              <a:t> social i ambiental</a:t>
            </a:r>
            <a:endParaRPr lang="ca-ES" sz="1600" dirty="0">
              <a:solidFill>
                <a:schemeClr val="accent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86690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ponso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5" y="97722"/>
            <a:ext cx="7125767" cy="47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495218" y="3804184"/>
            <a:ext cx="129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Educació</a:t>
            </a:r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349310" y="1988181"/>
            <a:ext cx="129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Sanitat</a:t>
            </a:r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793526" y="1212221"/>
            <a:ext cx="129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Drets</a:t>
            </a:r>
            <a:r>
              <a:rPr lang="es-ES" dirty="0" smtClean="0"/>
              <a:t> </a:t>
            </a:r>
            <a:r>
              <a:rPr lang="es-ES" dirty="0" err="1" smtClean="0"/>
              <a:t>Socials</a:t>
            </a:r>
            <a:endParaRPr lang="ca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890085" y="2973051"/>
            <a:ext cx="129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….</a:t>
            </a:r>
            <a:endParaRPr lang="ca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51578" y="3772466"/>
            <a:ext cx="305730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Solució</a:t>
            </a:r>
            <a:r>
              <a:rPr lang="es-ES" dirty="0" smtClean="0"/>
              <a:t> ha de ser transversal, interdepartamental i </a:t>
            </a:r>
            <a:r>
              <a:rPr lang="es-ES" dirty="0" err="1" smtClean="0"/>
              <a:t>eminentment</a:t>
            </a:r>
            <a:r>
              <a:rPr lang="es-ES" dirty="0" smtClean="0"/>
              <a:t> social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17419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-1009650"/>
            <a:ext cx="7162800" cy="71628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0632" y="676278"/>
            <a:ext cx="198521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Context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79395" y="1342483"/>
            <a:ext cx="1985210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Accions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75784" y="3939525"/>
            <a:ext cx="198521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Propostes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590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4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" y="715618"/>
            <a:ext cx="7068157" cy="4049077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3525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4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99" r="13717"/>
          <a:stretch/>
        </p:blipFill>
        <p:spPr bwMode="auto">
          <a:xfrm>
            <a:off x="0" y="524787"/>
            <a:ext cx="6098650" cy="4271714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3927943" y="743581"/>
            <a:ext cx="2512612" cy="1607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646751" y="2426473"/>
            <a:ext cx="2345635" cy="779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826444" y="2404809"/>
            <a:ext cx="2345635" cy="779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96785" y="3336437"/>
            <a:ext cx="2345635" cy="779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12" name="Rectángulo 11"/>
          <p:cNvSpPr/>
          <p:nvPr/>
        </p:nvSpPr>
        <p:spPr>
          <a:xfrm>
            <a:off x="3347499" y="792345"/>
            <a:ext cx="644056" cy="798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ángulo 12"/>
          <p:cNvSpPr/>
          <p:nvPr/>
        </p:nvSpPr>
        <p:spPr>
          <a:xfrm>
            <a:off x="3669527" y="1234262"/>
            <a:ext cx="644056" cy="798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Rectángulo 13"/>
          <p:cNvSpPr/>
          <p:nvPr/>
        </p:nvSpPr>
        <p:spPr>
          <a:xfrm>
            <a:off x="4302981" y="2170585"/>
            <a:ext cx="644056" cy="798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ángulo 14"/>
          <p:cNvSpPr/>
          <p:nvPr/>
        </p:nvSpPr>
        <p:spPr>
          <a:xfrm>
            <a:off x="4940411" y="3031296"/>
            <a:ext cx="644056" cy="798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CuadroTexto 15"/>
          <p:cNvSpPr txBox="1"/>
          <p:nvPr/>
        </p:nvSpPr>
        <p:spPr>
          <a:xfrm>
            <a:off x="4668078" y="541169"/>
            <a:ext cx="3948486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Per </a:t>
            </a:r>
            <a:r>
              <a:rPr lang="es-ES" b="1" dirty="0" err="1" smtClean="0"/>
              <a:t>patologies</a:t>
            </a:r>
            <a:r>
              <a:rPr lang="es-ES" b="1" dirty="0" smtClean="0"/>
              <a:t> 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b="1" dirty="0" smtClean="0"/>
              <a:t>TEA</a:t>
            </a:r>
            <a:r>
              <a:rPr lang="es-ES" dirty="0" smtClean="0"/>
              <a:t>: </a:t>
            </a:r>
            <a:r>
              <a:rPr lang="es-ES" dirty="0" err="1" smtClean="0"/>
              <a:t>unitats</a:t>
            </a:r>
            <a:r>
              <a:rPr lang="es-ES" dirty="0"/>
              <a:t> </a:t>
            </a:r>
            <a:r>
              <a:rPr lang="es-ES" dirty="0" smtClean="0"/>
              <a:t>alta </a:t>
            </a:r>
            <a:r>
              <a:rPr lang="es-ES" dirty="0" err="1" smtClean="0"/>
              <a:t>especialització</a:t>
            </a:r>
            <a:r>
              <a:rPr lang="es-ES" dirty="0" smtClean="0"/>
              <a:t>, </a:t>
            </a:r>
            <a:r>
              <a:rPr lang="es-ES" dirty="0" err="1" smtClean="0"/>
              <a:t>capacitació</a:t>
            </a:r>
            <a:r>
              <a:rPr lang="es-ES" dirty="0" smtClean="0"/>
              <a:t> </a:t>
            </a:r>
            <a:r>
              <a:rPr lang="es-ES" dirty="0" err="1" smtClean="0"/>
              <a:t>professionals</a:t>
            </a:r>
            <a:r>
              <a:rPr lang="es-ES" dirty="0" smtClean="0"/>
              <a:t> , UF TEA</a:t>
            </a:r>
          </a:p>
          <a:p>
            <a:endParaRPr lang="es-ES" dirty="0"/>
          </a:p>
          <a:p>
            <a:r>
              <a:rPr lang="es-ES" b="1" dirty="0" smtClean="0"/>
              <a:t>TCA</a:t>
            </a:r>
            <a:r>
              <a:rPr lang="es-ES" dirty="0" smtClean="0"/>
              <a:t>: </a:t>
            </a:r>
            <a:r>
              <a:rPr lang="es-ES" dirty="0" err="1" smtClean="0"/>
              <a:t>capacitació</a:t>
            </a:r>
            <a:r>
              <a:rPr lang="es-ES" dirty="0" smtClean="0"/>
              <a:t>, </a:t>
            </a:r>
            <a:r>
              <a:rPr lang="es-ES" dirty="0" err="1" smtClean="0"/>
              <a:t>atenció</a:t>
            </a:r>
            <a:r>
              <a:rPr lang="es-ES" dirty="0" smtClean="0"/>
              <a:t> domiciliaria</a:t>
            </a:r>
          </a:p>
          <a:p>
            <a:endParaRPr lang="es-ES" dirty="0"/>
          </a:p>
          <a:p>
            <a:r>
              <a:rPr lang="es-ES" b="1" dirty="0" smtClean="0"/>
              <a:t>Psicosis</a:t>
            </a:r>
            <a:r>
              <a:rPr lang="es-ES" dirty="0" smtClean="0"/>
              <a:t>: PAE-TPI</a:t>
            </a:r>
          </a:p>
        </p:txBody>
      </p:sp>
      <p:pic>
        <p:nvPicPr>
          <p:cNvPr id="2052" name="Picture 4" descr="Oklahoma, Símbolo, Iconos De Equipo imagen png - imagen transparente  descarga gratuit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18" y="1627555"/>
            <a:ext cx="1039417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4999437" y="3459986"/>
            <a:ext cx="361712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/>
              <a:t>Suicidi</a:t>
            </a:r>
            <a:r>
              <a:rPr lang="es-ES" dirty="0" smtClean="0"/>
              <a:t>:  </a:t>
            </a:r>
            <a:r>
              <a:rPr lang="es-ES" dirty="0" err="1" smtClean="0"/>
              <a:t>plaPRESC</a:t>
            </a:r>
            <a:r>
              <a:rPr lang="es-ES" dirty="0" smtClean="0"/>
              <a:t> </a:t>
            </a:r>
            <a:endParaRPr lang="ca-ES" dirty="0"/>
          </a:p>
        </p:txBody>
      </p:sp>
      <p:pic>
        <p:nvPicPr>
          <p:cNvPr id="20" name="Picture 4" descr="Oklahoma, Símbolo, Iconos De Equipo imagen png - imagen transparente  descarga gratuit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54" y="2789864"/>
            <a:ext cx="1039417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4665125" y="2918643"/>
            <a:ext cx="395143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CDIAP - CSMIJ</a:t>
            </a:r>
            <a:endParaRPr lang="ca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8942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-1009650"/>
            <a:ext cx="7162800" cy="71628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0632" y="676278"/>
            <a:ext cx="198521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Context</a:t>
            </a:r>
            <a:endParaRPr lang="ca-ES" sz="2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79395" y="1342483"/>
            <a:ext cx="1985210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solidFill>
                  <a:schemeClr val="bg1"/>
                </a:solidFill>
              </a:rPr>
              <a:t>Accions</a:t>
            </a:r>
            <a:r>
              <a:rPr lang="es-ES" sz="2000" dirty="0" smtClean="0">
                <a:solidFill>
                  <a:schemeClr val="bg1"/>
                </a:solidFill>
              </a:rPr>
              <a:t> i </a:t>
            </a:r>
            <a:r>
              <a:rPr lang="es-ES" sz="2000" dirty="0" err="1" smtClean="0">
                <a:solidFill>
                  <a:schemeClr val="bg1"/>
                </a:solidFill>
              </a:rPr>
              <a:t>Reflexions</a:t>
            </a:r>
            <a:endParaRPr lang="ca-ES" sz="20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75784" y="3939525"/>
            <a:ext cx="198521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Propostes</a:t>
            </a:r>
            <a:endParaRPr lang="ca-ES" sz="24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12848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-1009650"/>
            <a:ext cx="7162800" cy="71628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0632" y="676278"/>
            <a:ext cx="198521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Context</a:t>
            </a:r>
            <a:endParaRPr lang="ca-ES" sz="2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79395" y="1342483"/>
            <a:ext cx="198521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solidFill>
                  <a:schemeClr val="bg1"/>
                </a:solidFill>
              </a:rPr>
              <a:t>Accions</a:t>
            </a:r>
            <a:r>
              <a:rPr lang="es-ES" sz="2000" dirty="0" smtClean="0">
                <a:solidFill>
                  <a:schemeClr val="bg1"/>
                </a:solidFill>
              </a:rPr>
              <a:t> i </a:t>
            </a:r>
            <a:r>
              <a:rPr lang="es-ES" sz="2000" dirty="0" err="1" smtClean="0">
                <a:solidFill>
                  <a:schemeClr val="bg1"/>
                </a:solidFill>
              </a:rPr>
              <a:t>Reflexions</a:t>
            </a:r>
            <a:endParaRPr lang="ca-ES" sz="20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75784" y="3939525"/>
            <a:ext cx="198521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Propostes</a:t>
            </a:r>
            <a:endParaRPr lang="ca-ES" sz="24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5647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96347" y="4268065"/>
            <a:ext cx="448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Ja </a:t>
            </a:r>
            <a:r>
              <a:rPr lang="es-ES" b="1" dirty="0" err="1" smtClean="0"/>
              <a:t>tenim</a:t>
            </a:r>
            <a:r>
              <a:rPr lang="es-ES" b="1" dirty="0" smtClean="0"/>
              <a:t> </a:t>
            </a:r>
            <a:r>
              <a:rPr lang="es-ES" b="1" dirty="0" err="1" smtClean="0"/>
              <a:t>evidències</a:t>
            </a:r>
            <a:r>
              <a:rPr lang="es-ES" b="1" dirty="0" smtClean="0"/>
              <a:t> que </a:t>
            </a:r>
            <a:r>
              <a:rPr lang="es-ES" b="1" dirty="0" err="1" smtClean="0"/>
              <a:t>ens</a:t>
            </a:r>
            <a:r>
              <a:rPr lang="es-ES" b="1" dirty="0" smtClean="0"/>
              <a:t> </a:t>
            </a:r>
            <a:r>
              <a:rPr lang="es-ES" b="1" dirty="0" err="1" smtClean="0"/>
              <a:t>guien</a:t>
            </a:r>
            <a:r>
              <a:rPr lang="es-ES" b="1" dirty="0" smtClean="0"/>
              <a:t> el </a:t>
            </a:r>
            <a:r>
              <a:rPr lang="es-ES" b="1" dirty="0" err="1" smtClean="0"/>
              <a:t>camí</a:t>
            </a:r>
            <a:r>
              <a:rPr lang="es-ES" b="1" dirty="0" smtClean="0"/>
              <a:t>…</a:t>
            </a:r>
            <a:endParaRPr lang="ca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4473" t="17826" r="36842" b="6228"/>
          <a:stretch/>
        </p:blipFill>
        <p:spPr>
          <a:xfrm>
            <a:off x="5485650" y="418323"/>
            <a:ext cx="2832931" cy="42190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97663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67" y="1064289"/>
            <a:ext cx="3688475" cy="2458368"/>
          </a:xfrm>
          <a:prstGeom prst="rect">
            <a:avLst/>
          </a:prstGeom>
        </p:spPr>
      </p:pic>
      <p:pic>
        <p:nvPicPr>
          <p:cNvPr id="1026" name="Picture 2" descr="El primer mòbil dels fills i filles: quan, com, quin i per què? - Som  Connexi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06" y="1060981"/>
            <a:ext cx="4383007" cy="24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96469" y="516531"/>
            <a:ext cx="514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rgbClr val="7030A0"/>
                </a:solidFill>
              </a:rPr>
              <a:t>Cal que ens sensibilitzem del perill que comporten </a:t>
            </a:r>
            <a:endParaRPr lang="ca-ES" dirty="0">
              <a:solidFill>
                <a:srgbClr val="7030A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14354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67" y="1064289"/>
            <a:ext cx="3688475" cy="2458368"/>
          </a:xfrm>
          <a:prstGeom prst="rect">
            <a:avLst/>
          </a:prstGeom>
        </p:spPr>
      </p:pic>
      <p:pic>
        <p:nvPicPr>
          <p:cNvPr id="1026" name="Picture 2" descr="El primer mòbil dels fills i filles: quan, com, quin i per què? - Som  Connexi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06" y="1060981"/>
            <a:ext cx="4383007" cy="24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96469" y="516531"/>
            <a:ext cx="514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rgbClr val="7030A0"/>
                </a:solidFill>
              </a:rPr>
              <a:t>Cal que ens sensibilitzem del perill que comporten </a:t>
            </a:r>
            <a:endParaRPr lang="ca-ES" dirty="0">
              <a:solidFill>
                <a:srgbClr val="7030A0"/>
              </a:solidFill>
            </a:endParaRPr>
          </a:p>
        </p:txBody>
      </p:sp>
      <p:sp>
        <p:nvSpPr>
          <p:cNvPr id="9" name="Multiplicar 8"/>
          <p:cNvSpPr/>
          <p:nvPr/>
        </p:nvSpPr>
        <p:spPr>
          <a:xfrm>
            <a:off x="1374039" y="1933789"/>
            <a:ext cx="2070201" cy="1858100"/>
          </a:xfrm>
          <a:prstGeom prst="mathMultiply">
            <a:avLst/>
          </a:prstGeom>
          <a:solidFill>
            <a:schemeClr val="accent1">
              <a:alpha val="7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2632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67" y="1064289"/>
            <a:ext cx="3688475" cy="2458368"/>
          </a:xfrm>
          <a:prstGeom prst="rect">
            <a:avLst/>
          </a:prstGeom>
        </p:spPr>
      </p:pic>
      <p:pic>
        <p:nvPicPr>
          <p:cNvPr id="1026" name="Picture 2" descr="El primer mòbil dels fills i filles: quan, com, quin i per què? - Som  Connexi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06" y="1060981"/>
            <a:ext cx="4383007" cy="24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96469" y="516531"/>
            <a:ext cx="514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rgbClr val="7030A0"/>
                </a:solidFill>
              </a:rPr>
              <a:t>Cal que ens sensibilitzem del perill que comporten </a:t>
            </a:r>
            <a:endParaRPr lang="ca-ES" dirty="0">
              <a:solidFill>
                <a:srgbClr val="7030A0"/>
              </a:solidFill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4630522" y="1364423"/>
            <a:ext cx="2070201" cy="1858100"/>
          </a:xfrm>
          <a:prstGeom prst="mathMultiply">
            <a:avLst/>
          </a:prstGeom>
          <a:solidFill>
            <a:schemeClr val="accent1">
              <a:alpha val="7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Multiplicar 8"/>
          <p:cNvSpPr/>
          <p:nvPr/>
        </p:nvSpPr>
        <p:spPr>
          <a:xfrm>
            <a:off x="1374039" y="1933789"/>
            <a:ext cx="2070201" cy="1858100"/>
          </a:xfrm>
          <a:prstGeom prst="mathMultiply">
            <a:avLst/>
          </a:prstGeom>
          <a:solidFill>
            <a:schemeClr val="accent1">
              <a:alpha val="7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16780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220" r="21426"/>
          <a:stretch/>
        </p:blipFill>
        <p:spPr>
          <a:xfrm>
            <a:off x="3817316" y="-218364"/>
            <a:ext cx="5507332" cy="525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/>
          <p:cNvSpPr/>
          <p:nvPr/>
        </p:nvSpPr>
        <p:spPr>
          <a:xfrm>
            <a:off x="253544" y="37515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b="1" dirty="0">
                <a:ea typeface="+mn-lt"/>
                <a:cs typeface="+mn-lt"/>
              </a:rPr>
              <a:t>Definició</a:t>
            </a:r>
            <a:r>
              <a:rPr lang="ca-ES" dirty="0">
                <a:ea typeface="+mn-lt"/>
                <a:cs typeface="+mn-lt"/>
              </a:rPr>
              <a:t>: </a:t>
            </a:r>
            <a:r>
              <a:rPr lang="ca-ES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Capacitat de d’adaptar-se a situacions difícils i persistir davant de l'adversitat. 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7833" y="1127051"/>
            <a:ext cx="523830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Societats</a:t>
            </a:r>
            <a:r>
              <a:rPr lang="es-ES" b="1" dirty="0" smtClean="0"/>
              <a:t> </a:t>
            </a:r>
            <a:r>
              <a:rPr lang="es-ES" b="1" dirty="0" err="1" smtClean="0"/>
              <a:t>més</a:t>
            </a:r>
            <a:r>
              <a:rPr lang="es-ES" b="1" dirty="0" smtClean="0"/>
              <a:t> </a:t>
            </a:r>
            <a:r>
              <a:rPr lang="es-ES" b="1" dirty="0" err="1" smtClean="0"/>
              <a:t>resilients</a:t>
            </a:r>
            <a:r>
              <a:rPr lang="es-ES" b="1" dirty="0" smtClean="0"/>
              <a:t>…..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171118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60" y="0"/>
            <a:ext cx="7692840" cy="500034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07568" y="1678667"/>
            <a:ext cx="4318619" cy="306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s-ES" sz="1400" dirty="0" err="1">
                <a:solidFill>
                  <a:schemeClr val="tx1"/>
                </a:solidFill>
              </a:rPr>
              <a:t>Resolució</a:t>
            </a:r>
            <a:r>
              <a:rPr lang="es-ES" sz="1400" dirty="0">
                <a:solidFill>
                  <a:schemeClr val="tx1"/>
                </a:solidFill>
              </a:rPr>
              <a:t> de </a:t>
            </a:r>
            <a:r>
              <a:rPr lang="es-ES" sz="1400" dirty="0" err="1" smtClean="0">
                <a:solidFill>
                  <a:schemeClr val="tx1"/>
                </a:solidFill>
              </a:rPr>
              <a:t>conflictes</a:t>
            </a:r>
            <a:r>
              <a:rPr lang="es-ES" sz="1400" dirty="0" smtClean="0">
                <a:solidFill>
                  <a:schemeClr val="tx1"/>
                </a:solidFill>
              </a:rPr>
              <a:t> i </a:t>
            </a:r>
            <a:r>
              <a:rPr lang="es-ES" sz="1400" dirty="0" err="1" smtClean="0">
                <a:solidFill>
                  <a:schemeClr val="tx1"/>
                </a:solidFill>
              </a:rPr>
              <a:t>habilitats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</a:rPr>
              <a:t>relacionals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07567" y="2157342"/>
            <a:ext cx="4318619" cy="306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s-ES" sz="1400" dirty="0" err="1">
                <a:solidFill>
                  <a:schemeClr val="tx1"/>
                </a:solidFill>
              </a:rPr>
              <a:t>Assertivitat</a:t>
            </a:r>
            <a:r>
              <a:rPr lang="es-ES" sz="1400" dirty="0">
                <a:solidFill>
                  <a:schemeClr val="tx1"/>
                </a:solidFill>
              </a:rPr>
              <a:t> i </a:t>
            </a:r>
            <a:r>
              <a:rPr lang="es-ES" sz="1400" dirty="0" err="1">
                <a:solidFill>
                  <a:schemeClr val="tx1"/>
                </a:solidFill>
              </a:rPr>
              <a:t>estratègies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comunicatives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07571" y="2595753"/>
            <a:ext cx="4318619" cy="306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s-ES" sz="1400" dirty="0" err="1">
                <a:solidFill>
                  <a:schemeClr val="tx1"/>
                </a:solidFill>
              </a:rPr>
              <a:t>Autoeficàcia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percebuda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07566" y="3125224"/>
            <a:ext cx="4318619" cy="306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s-ES" sz="1400" dirty="0" err="1" smtClean="0">
                <a:solidFill>
                  <a:schemeClr val="tx1"/>
                </a:solidFill>
              </a:rPr>
              <a:t>Autoconsciència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07565" y="3563635"/>
            <a:ext cx="4318619" cy="306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s-ES" sz="1400" dirty="0" err="1" smtClean="0">
                <a:solidFill>
                  <a:schemeClr val="tx1"/>
                </a:solidFill>
              </a:rPr>
              <a:t>Autogestió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107569" y="1221263"/>
            <a:ext cx="4318619" cy="306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s-ES" sz="1400" dirty="0" err="1" smtClean="0">
                <a:solidFill>
                  <a:schemeClr val="tx1"/>
                </a:solidFill>
              </a:rPr>
              <a:t>Consciència</a:t>
            </a:r>
            <a:r>
              <a:rPr lang="es-ES" sz="1400" dirty="0" smtClean="0">
                <a:solidFill>
                  <a:schemeClr val="tx1"/>
                </a:solidFill>
              </a:rPr>
              <a:t> social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07573" y="763859"/>
            <a:ext cx="4318619" cy="306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s-ES" sz="1400" dirty="0" smtClean="0">
                <a:solidFill>
                  <a:schemeClr val="tx1"/>
                </a:solidFill>
              </a:rPr>
              <a:t>Presa de </a:t>
            </a:r>
            <a:r>
              <a:rPr lang="es-ES" sz="1400" dirty="0" err="1" smtClean="0">
                <a:solidFill>
                  <a:schemeClr val="tx1"/>
                </a:solidFill>
              </a:rPr>
              <a:t>decisions</a:t>
            </a:r>
            <a:r>
              <a:rPr lang="es-ES" sz="1400" dirty="0" smtClean="0">
                <a:solidFill>
                  <a:schemeClr val="tx1"/>
                </a:solidFill>
              </a:rPr>
              <a:t> responsable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107573" y="4093106"/>
            <a:ext cx="4318619" cy="306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s-ES" sz="1400" i="1" dirty="0" err="1" smtClean="0">
                <a:solidFill>
                  <a:schemeClr val="tx1"/>
                </a:solidFill>
              </a:rPr>
              <a:t>Mindfulness</a:t>
            </a:r>
            <a:r>
              <a:rPr lang="es-ES" sz="1400" dirty="0" smtClean="0">
                <a:solidFill>
                  <a:schemeClr val="tx1"/>
                </a:solidFill>
              </a:rPr>
              <a:t>, </a:t>
            </a:r>
            <a:r>
              <a:rPr lang="es-ES" sz="1400" dirty="0" err="1" smtClean="0">
                <a:solidFill>
                  <a:schemeClr val="tx1"/>
                </a:solidFill>
              </a:rPr>
              <a:t>consciència</a:t>
            </a:r>
            <a:r>
              <a:rPr lang="es-ES" sz="1400" dirty="0" smtClean="0">
                <a:solidFill>
                  <a:schemeClr val="tx1"/>
                </a:solidFill>
              </a:rPr>
              <a:t> plena, </a:t>
            </a:r>
            <a:r>
              <a:rPr lang="es-ES" sz="1400" dirty="0" err="1" smtClean="0">
                <a:solidFill>
                  <a:schemeClr val="tx1"/>
                </a:solidFill>
              </a:rPr>
              <a:t>meditació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1039" y="164993"/>
            <a:ext cx="4318619" cy="30645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s-ES" sz="1400" dirty="0" smtClean="0">
                <a:solidFill>
                  <a:schemeClr val="tx1"/>
                </a:solidFill>
              </a:rPr>
              <a:t>RESILIÈNCIA: </a:t>
            </a:r>
            <a:r>
              <a:rPr lang="es-ES" sz="1400" dirty="0" err="1" smtClean="0">
                <a:solidFill>
                  <a:schemeClr val="tx1"/>
                </a:solidFill>
              </a:rPr>
              <a:t>ingredients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07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816679"/>
            <a:ext cx="4901183" cy="1788410"/>
          </a:xfrm>
        </p:spPr>
        <p:txBody>
          <a:bodyPr>
            <a:noAutofit/>
          </a:bodyPr>
          <a:lstStyle/>
          <a:p>
            <a:r>
              <a:rPr lang="ca-ES" sz="2000" dirty="0" smtClean="0">
                <a:solidFill>
                  <a:srgbClr val="7030A0"/>
                </a:solidFill>
              </a:rPr>
              <a:t>Canvi </a:t>
            </a:r>
            <a:r>
              <a:rPr lang="ca-ES" sz="2000" dirty="0" smtClean="0">
                <a:solidFill>
                  <a:srgbClr val="7030A0"/>
                </a:solidFill>
              </a:rPr>
              <a:t>de paradigma</a:t>
            </a:r>
            <a:r>
              <a:rPr lang="ca-ES" sz="2000" dirty="0" smtClean="0">
                <a:solidFill>
                  <a:srgbClr val="7030A0"/>
                </a:solidFill>
              </a:rPr>
              <a:t>:</a:t>
            </a:r>
            <a:br>
              <a:rPr lang="ca-ES" sz="2000" dirty="0" smtClean="0">
                <a:solidFill>
                  <a:srgbClr val="7030A0"/>
                </a:solidFill>
              </a:rPr>
            </a:br>
            <a:r>
              <a:rPr lang="ca-ES" sz="2000" dirty="0" smtClean="0">
                <a:solidFill>
                  <a:srgbClr val="7030A0"/>
                </a:solidFill>
              </a:rPr>
              <a:t>- incorporació </a:t>
            </a:r>
            <a:r>
              <a:rPr lang="ca-ES" sz="2000" dirty="0" smtClean="0">
                <a:solidFill>
                  <a:srgbClr val="7030A0"/>
                </a:solidFill>
              </a:rPr>
              <a:t>nous rols professionals </a:t>
            </a:r>
            <a:r>
              <a:rPr lang="ca-ES" sz="2000" dirty="0">
                <a:solidFill>
                  <a:srgbClr val="7030A0"/>
                </a:solidFill>
              </a:rPr>
              <a:t/>
            </a:r>
            <a:br>
              <a:rPr lang="ca-ES" sz="2000" dirty="0">
                <a:solidFill>
                  <a:srgbClr val="7030A0"/>
                </a:solidFill>
              </a:rPr>
            </a:br>
            <a:r>
              <a:rPr lang="ca-ES" sz="2000" dirty="0" smtClean="0">
                <a:solidFill>
                  <a:srgbClr val="7030A0"/>
                </a:solidFill>
              </a:rPr>
              <a:t>-atenció domiciliaria </a:t>
            </a:r>
            <a:endParaRPr lang="ca-ES" sz="2000" dirty="0">
              <a:solidFill>
                <a:srgbClr val="7030A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262" t="19824" r="35606" b="8830"/>
          <a:stretch/>
        </p:blipFill>
        <p:spPr>
          <a:xfrm>
            <a:off x="5116821" y="355277"/>
            <a:ext cx="3365768" cy="44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192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tógrafo, Cámara, Lente, Mujer, Ni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426" y="0"/>
            <a:ext cx="77152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613400" y="1083734"/>
            <a:ext cx="3276600" cy="313932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No </a:t>
            </a:r>
            <a:r>
              <a:rPr lang="es-ES" dirty="0" err="1" smtClean="0"/>
              <a:t>hem</a:t>
            </a:r>
            <a:r>
              <a:rPr lang="es-ES" dirty="0" smtClean="0"/>
              <a:t> de </a:t>
            </a:r>
            <a:r>
              <a:rPr lang="es-ES" dirty="0" err="1" smtClean="0"/>
              <a:t>perdre</a:t>
            </a:r>
            <a:r>
              <a:rPr lang="es-ES" dirty="0" smtClean="0"/>
              <a:t> el </a:t>
            </a:r>
            <a:r>
              <a:rPr lang="es-ES" dirty="0" err="1" smtClean="0"/>
              <a:t>focus</a:t>
            </a:r>
            <a:r>
              <a:rPr lang="es-ES" dirty="0" smtClean="0"/>
              <a:t>….</a:t>
            </a:r>
          </a:p>
          <a:p>
            <a:endParaRPr lang="es-ES" dirty="0"/>
          </a:p>
          <a:p>
            <a:r>
              <a:rPr lang="es-ES" dirty="0" err="1" smtClean="0"/>
              <a:t>Resumint</a:t>
            </a:r>
            <a:r>
              <a:rPr lang="es-E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</a:t>
            </a:r>
            <a:r>
              <a:rPr lang="es-ES" dirty="0" err="1"/>
              <a:t>tot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malaltia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Context</a:t>
            </a:r>
            <a:r>
              <a:rPr lang="es-ES" dirty="0" smtClean="0"/>
              <a:t>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Revisar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sistemes</a:t>
            </a:r>
            <a:r>
              <a:rPr lang="es-ES" dirty="0" smtClean="0"/>
              <a:t> de protección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Abordatge</a:t>
            </a:r>
            <a:r>
              <a:rPr lang="es-ES" dirty="0" smtClean="0"/>
              <a:t>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Quin</a:t>
            </a:r>
            <a:r>
              <a:rPr lang="es-ES" dirty="0" smtClean="0"/>
              <a:t> </a:t>
            </a:r>
            <a:r>
              <a:rPr lang="es-ES" dirty="0" err="1" smtClean="0"/>
              <a:t>abordatge</a:t>
            </a:r>
            <a:r>
              <a:rPr lang="es-ES" dirty="0" smtClean="0"/>
              <a:t> fan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mitjans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55222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3150799" y="4263498"/>
            <a:ext cx="3519576" cy="40395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05516" y="1507852"/>
            <a:ext cx="6610142" cy="151425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Comissió</a:t>
            </a:r>
            <a:r>
              <a:rPr lang="es-E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Estudi</a:t>
            </a:r>
            <a:r>
              <a:rPr lang="es-E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Salut</a:t>
            </a:r>
            <a:r>
              <a:rPr lang="es-E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Mental </a:t>
            </a:r>
          </a:p>
          <a:p>
            <a:pPr algn="ctr">
              <a:lnSpc>
                <a:spcPct val="110000"/>
              </a:lnSpc>
            </a:pPr>
            <a:r>
              <a:rPr lang="es-E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es-ES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Addiccions</a:t>
            </a:r>
            <a:endParaRPr lang="es-ES" sz="32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ES" sz="2000" b="1" i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Reflexions</a:t>
            </a:r>
            <a:r>
              <a:rPr lang="es-ES" sz="2000" b="1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s-ES" sz="2000" b="1" i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propostes</a:t>
            </a:r>
            <a:endParaRPr lang="es-ES" sz="1400" b="1" i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-1009650"/>
            <a:ext cx="7162800" cy="71628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0632" y="676278"/>
            <a:ext cx="198521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Context</a:t>
            </a:r>
            <a:endParaRPr lang="ca-ES" sz="2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79395" y="1342483"/>
            <a:ext cx="198521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solidFill>
                  <a:schemeClr val="bg1"/>
                </a:solidFill>
              </a:rPr>
              <a:t>Accions</a:t>
            </a:r>
            <a:r>
              <a:rPr lang="es-ES" sz="2000" dirty="0" smtClean="0">
                <a:solidFill>
                  <a:schemeClr val="bg1"/>
                </a:solidFill>
              </a:rPr>
              <a:t> i </a:t>
            </a:r>
            <a:r>
              <a:rPr lang="es-ES" sz="2000" dirty="0" err="1" smtClean="0">
                <a:solidFill>
                  <a:schemeClr val="bg1"/>
                </a:solidFill>
              </a:rPr>
              <a:t>Reflexions</a:t>
            </a:r>
            <a:endParaRPr lang="ca-ES" sz="20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75784" y="3939525"/>
            <a:ext cx="198521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Propostes</a:t>
            </a:r>
            <a:endParaRPr lang="ca-ES" sz="24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34001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85" y="827404"/>
            <a:ext cx="4530651" cy="32989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85" y="979804"/>
            <a:ext cx="4530651" cy="32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75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recto 29"/>
          <p:cNvCxnSpPr/>
          <p:nvPr/>
        </p:nvCxnSpPr>
        <p:spPr>
          <a:xfrm flipV="1">
            <a:off x="1032340" y="1529007"/>
            <a:ext cx="5482022" cy="2870656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20 Elipse"/>
          <p:cNvSpPr/>
          <p:nvPr/>
        </p:nvSpPr>
        <p:spPr>
          <a:xfrm>
            <a:off x="6667732" y="1881851"/>
            <a:ext cx="1914765" cy="1825055"/>
          </a:xfrm>
          <a:prstGeom prst="ellipse">
            <a:avLst/>
          </a:prstGeom>
          <a:solidFill>
            <a:srgbClr val="FFC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a-E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550638" y="2469224"/>
            <a:ext cx="214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5500" fontAlgn="auto">
              <a:spcBef>
                <a:spcPts val="0"/>
              </a:spcBef>
              <a:spcAft>
                <a:spcPts val="0"/>
              </a:spcAft>
            </a:pPr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Descompensacions clíniques</a:t>
            </a:r>
          </a:p>
        </p:txBody>
      </p:sp>
      <p:sp>
        <p:nvSpPr>
          <p:cNvPr id="4" name="Flecha abajo 3"/>
          <p:cNvSpPr/>
          <p:nvPr/>
        </p:nvSpPr>
        <p:spPr>
          <a:xfrm rot="10800000">
            <a:off x="3906486" y="3088485"/>
            <a:ext cx="677062" cy="152237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11 CuadroTexto"/>
          <p:cNvSpPr txBox="1"/>
          <p:nvPr/>
        </p:nvSpPr>
        <p:spPr>
          <a:xfrm>
            <a:off x="3802290" y="4548030"/>
            <a:ext cx="22765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a-ES" sz="24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COVID- 19</a:t>
            </a:r>
            <a:endParaRPr kumimoji="0" lang="ca-ES" sz="2400" b="1" i="0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Arial" panose="020B0604020202020204" pitchFamily="34" charset="0"/>
              <a:ea typeface="Helvetica Light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5" name="24 CuadroTexto"/>
          <p:cNvSpPr txBox="1"/>
          <p:nvPr/>
        </p:nvSpPr>
        <p:spPr>
          <a:xfrm>
            <a:off x="5341668" y="2755026"/>
            <a:ext cx="801941" cy="61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a-ES" sz="1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Pèrdua hàbits saludables</a:t>
            </a:r>
            <a:endParaRPr kumimoji="0" lang="ca-ES" sz="11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1003145" y="916215"/>
            <a:ext cx="0" cy="3500014"/>
          </a:xfrm>
          <a:prstGeom prst="straightConnector1">
            <a:avLst/>
          </a:prstGeom>
          <a:noFill/>
          <a:ln w="57150" cap="flat">
            <a:solidFill>
              <a:schemeClr val="bg1">
                <a:lumMod val="5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ector recto de flecha 28"/>
          <p:cNvCxnSpPr/>
          <p:nvPr/>
        </p:nvCxnSpPr>
        <p:spPr>
          <a:xfrm flipV="1">
            <a:off x="976944" y="4418140"/>
            <a:ext cx="5789615" cy="7349"/>
          </a:xfrm>
          <a:prstGeom prst="straightConnector1">
            <a:avLst/>
          </a:prstGeom>
          <a:noFill/>
          <a:ln w="57150" cap="flat">
            <a:solidFill>
              <a:schemeClr val="bg1">
                <a:lumMod val="5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9 CuadroTexto"/>
          <p:cNvSpPr txBox="1"/>
          <p:nvPr/>
        </p:nvSpPr>
        <p:spPr>
          <a:xfrm>
            <a:off x="423873" y="201693"/>
            <a:ext cx="7765009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1400" cap="none" spc="-80" normalizeH="0" baseline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Impacte de la COVID en la salut mental </a:t>
            </a:r>
          </a:p>
        </p:txBody>
      </p:sp>
      <p:sp>
        <p:nvSpPr>
          <p:cNvPr id="39" name="20 Elipse"/>
          <p:cNvSpPr/>
          <p:nvPr/>
        </p:nvSpPr>
        <p:spPr>
          <a:xfrm>
            <a:off x="1093626" y="3088486"/>
            <a:ext cx="836131" cy="800761"/>
          </a:xfrm>
          <a:prstGeom prst="ellipse">
            <a:avLst/>
          </a:prstGeom>
          <a:solidFill>
            <a:srgbClr val="E3277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a-E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81859" y="3260875"/>
            <a:ext cx="10977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5500" fontAlgn="auto">
              <a:spcBef>
                <a:spcPts val="0"/>
              </a:spcBef>
              <a:spcAft>
                <a:spcPts val="0"/>
              </a:spcAft>
            </a:pPr>
            <a:r>
              <a:rPr lang="ca-ES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Conducta </a:t>
            </a:r>
            <a:r>
              <a:rPr lang="ca-ES" sz="11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Autolesiva</a:t>
            </a:r>
            <a:endParaRPr lang="ca-ES" sz="1100" b="1" dirty="0">
              <a:solidFill>
                <a:schemeClr val="bg1"/>
              </a:solidFill>
              <a:latin typeface="Arial" panose="020B0604020202020204" pitchFamily="34" charset="0"/>
              <a:ea typeface="Helvetica Light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6" name="20 Elipse"/>
          <p:cNvSpPr/>
          <p:nvPr/>
        </p:nvSpPr>
        <p:spPr>
          <a:xfrm>
            <a:off x="1889997" y="2664577"/>
            <a:ext cx="836131" cy="800761"/>
          </a:xfrm>
          <a:prstGeom prst="ellipse">
            <a:avLst/>
          </a:prstGeom>
          <a:solidFill>
            <a:srgbClr val="90298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a-E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748785" y="2889177"/>
            <a:ext cx="1097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5500" fontAlgn="auto">
              <a:spcBef>
                <a:spcPts val="0"/>
              </a:spcBef>
              <a:spcAft>
                <a:spcPts val="0"/>
              </a:spcAft>
            </a:pPr>
            <a:r>
              <a:rPr lang="ca-E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TCA</a:t>
            </a:r>
            <a:endParaRPr lang="ca-ES" sz="1400" b="1" dirty="0">
              <a:solidFill>
                <a:schemeClr val="bg1"/>
              </a:solidFill>
              <a:latin typeface="Arial" panose="020B0604020202020204" pitchFamily="34" charset="0"/>
              <a:ea typeface="Helvetica Light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8" name="20 Elipse"/>
          <p:cNvSpPr/>
          <p:nvPr/>
        </p:nvSpPr>
        <p:spPr>
          <a:xfrm>
            <a:off x="6040824" y="826611"/>
            <a:ext cx="1351687" cy="1294427"/>
          </a:xfrm>
          <a:prstGeom prst="ellipse">
            <a:avLst/>
          </a:prstGeom>
          <a:solidFill>
            <a:srgbClr val="E3277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a-E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20 Elipse"/>
          <p:cNvSpPr/>
          <p:nvPr/>
        </p:nvSpPr>
        <p:spPr>
          <a:xfrm>
            <a:off x="7392511" y="489308"/>
            <a:ext cx="1499121" cy="1436719"/>
          </a:xfrm>
          <a:prstGeom prst="ellipse">
            <a:avLst/>
          </a:prstGeom>
          <a:solidFill>
            <a:srgbClr val="90298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a-E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Rectángulo 44"/>
          <p:cNvSpPr/>
          <p:nvPr/>
        </p:nvSpPr>
        <p:spPr>
          <a:xfrm rot="16200000">
            <a:off x="3729633" y="3965395"/>
            <a:ext cx="10045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5500" fontAlgn="auto">
              <a:spcBef>
                <a:spcPts val="0"/>
              </a:spcBef>
              <a:spcAft>
                <a:spcPts val="0"/>
              </a:spcAft>
            </a:pPr>
            <a:r>
              <a:rPr lang="ca-ES" sz="1200" b="1" dirty="0" smtClean="0">
                <a:solidFill>
                  <a:schemeClr val="bg1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+ Aïllament</a:t>
            </a:r>
            <a:endParaRPr lang="ca-ES" sz="1200" b="1" dirty="0">
              <a:solidFill>
                <a:schemeClr val="bg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7604759" y="935174"/>
            <a:ext cx="1097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5500" fontAlgn="auto">
              <a:spcBef>
                <a:spcPts val="0"/>
              </a:spcBef>
              <a:spcAft>
                <a:spcPts val="0"/>
              </a:spcAft>
            </a:pPr>
            <a:r>
              <a:rPr lang="ca-E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TCA</a:t>
            </a:r>
            <a:endParaRPr lang="ca-ES" sz="2800" b="1" dirty="0">
              <a:solidFill>
                <a:schemeClr val="bg1"/>
              </a:solidFill>
              <a:latin typeface="Arial" panose="020B0604020202020204" pitchFamily="34" charset="0"/>
              <a:ea typeface="Helvetica Light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887760" y="1130691"/>
            <a:ext cx="1670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5500" fontAlgn="auto">
              <a:spcBef>
                <a:spcPts val="0"/>
              </a:spcBef>
              <a:spcAft>
                <a:spcPts val="0"/>
              </a:spcAf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Temptatives</a:t>
            </a:r>
          </a:p>
          <a:p>
            <a:pPr algn="ctr" defTabSz="825500" fontAlgn="auto">
              <a:spcBef>
                <a:spcPts val="0"/>
              </a:spcBef>
              <a:spcAft>
                <a:spcPts val="0"/>
              </a:spcAft>
            </a:pPr>
            <a:r>
              <a:rPr lang="ca-ES" sz="1600" b="1" dirty="0" err="1">
                <a:solidFill>
                  <a:schemeClr val="bg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Autolítiques</a:t>
            </a:r>
            <a:endParaRPr lang="ca-ES" sz="1600" b="1" dirty="0">
              <a:solidFill>
                <a:schemeClr val="bg1"/>
              </a:solidFill>
              <a:latin typeface="Arial" panose="020B0604020202020204" pitchFamily="34" charset="0"/>
              <a:ea typeface="Helvetica Light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48" name="Flecha abajo 47"/>
          <p:cNvSpPr/>
          <p:nvPr/>
        </p:nvSpPr>
        <p:spPr>
          <a:xfrm rot="10800000">
            <a:off x="4622901" y="3088485"/>
            <a:ext cx="677062" cy="152237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9" name="Rectángulo 48"/>
          <p:cNvSpPr/>
          <p:nvPr/>
        </p:nvSpPr>
        <p:spPr>
          <a:xfrm rot="16200000">
            <a:off x="4555405" y="3965395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5500" fontAlgn="auto">
              <a:spcBef>
                <a:spcPts val="0"/>
              </a:spcBef>
              <a:spcAft>
                <a:spcPts val="0"/>
              </a:spcAft>
            </a:pPr>
            <a:r>
              <a:rPr lang="ca-ES" sz="1200" b="1" dirty="0" smtClean="0">
                <a:solidFill>
                  <a:schemeClr val="bg1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+ Estrès</a:t>
            </a:r>
            <a:endParaRPr lang="ca-ES" sz="1200" b="1" dirty="0">
              <a:solidFill>
                <a:schemeClr val="bg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Flecha abajo 49"/>
          <p:cNvSpPr/>
          <p:nvPr/>
        </p:nvSpPr>
        <p:spPr>
          <a:xfrm rot="10800000">
            <a:off x="5363762" y="3088485"/>
            <a:ext cx="677062" cy="152237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1" name="Rectángulo 50"/>
          <p:cNvSpPr/>
          <p:nvPr/>
        </p:nvSpPr>
        <p:spPr>
          <a:xfrm rot="16200000">
            <a:off x="4895515" y="3747675"/>
            <a:ext cx="1587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5500" fontAlgn="auto">
              <a:spcBef>
                <a:spcPts val="0"/>
              </a:spcBef>
              <a:spcAft>
                <a:spcPts val="0"/>
              </a:spcAft>
            </a:pPr>
            <a:r>
              <a:rPr lang="ca-ES" sz="1200" b="1" dirty="0">
                <a:solidFill>
                  <a:schemeClr val="bg1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- Hàbits saludables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538565" y="0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045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  <p:bldP spid="4" grpId="0" animBg="1"/>
      <p:bldP spid="12" grpId="0"/>
      <p:bldP spid="28" grpId="0" animBg="1"/>
      <p:bldP spid="43" grpId="0" animBg="1"/>
      <p:bldP spid="45" grpId="0"/>
      <p:bldP spid="46" grpId="0"/>
      <p:bldP spid="47" grpId="0"/>
      <p:bldP spid="48" grpId="0" animBg="1"/>
      <p:bldP spid="49" grpId="0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21191"/>
              </p:ext>
            </p:extLst>
          </p:nvPr>
        </p:nvGraphicFramePr>
        <p:xfrm>
          <a:off x="985970" y="1231480"/>
          <a:ext cx="6914883" cy="339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38125" y="73819"/>
            <a:ext cx="8277225" cy="994172"/>
          </a:xfrm>
        </p:spPr>
        <p:txBody>
          <a:bodyPr>
            <a:noAutofit/>
          </a:bodyPr>
          <a:lstStyle/>
          <a:p>
            <a:r>
              <a:rPr lang="es-ES" sz="2800" b="1" dirty="0" err="1" smtClean="0"/>
              <a:t>Evolució</a:t>
            </a:r>
            <a:r>
              <a:rPr lang="es-ES" sz="2800" b="1" dirty="0" smtClean="0"/>
              <a:t> número total </a:t>
            </a:r>
            <a:r>
              <a:rPr lang="es-ES" sz="2800" b="1" dirty="0" err="1" smtClean="0"/>
              <a:t>urgències</a:t>
            </a:r>
            <a:r>
              <a:rPr lang="es-ES" sz="2800" b="1" dirty="0" smtClean="0"/>
              <a:t> </a:t>
            </a:r>
            <a:br>
              <a:rPr lang="es-ES" sz="2800" b="1" dirty="0" smtClean="0"/>
            </a:br>
            <a:r>
              <a:rPr lang="es-ES" sz="2400" b="1" dirty="0" smtClean="0"/>
              <a:t>2018-2022</a:t>
            </a:r>
            <a:endParaRPr lang="es-E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62404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>
          <a:xfrm>
            <a:off x="4773039" y="4674096"/>
            <a:ext cx="4182498" cy="25319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</a:pPr>
            <a:r>
              <a:rPr lang="es-ES" dirty="0" smtClean="0"/>
              <a:t>CRS </a:t>
            </a:r>
            <a:r>
              <a:rPr lang="es-ES" dirty="0" err="1" smtClean="0"/>
              <a:t>Totals</a:t>
            </a:r>
            <a:r>
              <a:rPr lang="es-ES" dirty="0" smtClean="0"/>
              <a:t>: </a:t>
            </a:r>
            <a:r>
              <a:rPr lang="es-ES" dirty="0" err="1" smtClean="0"/>
              <a:t>Crs</a:t>
            </a:r>
            <a:r>
              <a:rPr lang="es-ES" dirty="0" smtClean="0"/>
              <a:t> </a:t>
            </a:r>
            <a:r>
              <a:rPr lang="es-ES" dirty="0" err="1" smtClean="0"/>
              <a:t>altats+ingressats</a:t>
            </a:r>
            <a:endParaRPr lang="es-E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948568"/>
              </p:ext>
            </p:extLst>
          </p:nvPr>
        </p:nvGraphicFramePr>
        <p:xfrm>
          <a:off x="349556" y="902464"/>
          <a:ext cx="8005896" cy="366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289538" y="193673"/>
            <a:ext cx="8125933" cy="421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400" b="1" dirty="0" smtClean="0">
                <a:latin typeface="+mn-lt"/>
              </a:rPr>
              <a:t>Total CRS </a:t>
            </a:r>
            <a:r>
              <a:rPr lang="es-ES" sz="2400" b="1" dirty="0" err="1" smtClean="0">
                <a:latin typeface="+mn-lt"/>
              </a:rPr>
              <a:t>març</a:t>
            </a:r>
            <a:r>
              <a:rPr lang="es-ES" sz="2400" b="1" dirty="0" smtClean="0">
                <a:latin typeface="+mn-lt"/>
              </a:rPr>
              <a:t> 2021-setembre 2022</a:t>
            </a:r>
            <a:endParaRPr lang="es-ES" sz="2400" b="1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4825" y="4181475"/>
            <a:ext cx="209550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6"/>
          <p:cNvSpPr/>
          <p:nvPr/>
        </p:nvSpPr>
        <p:spPr>
          <a:xfrm>
            <a:off x="647700" y="4143375"/>
            <a:ext cx="441019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ángulo 7"/>
          <p:cNvSpPr/>
          <p:nvPr/>
        </p:nvSpPr>
        <p:spPr>
          <a:xfrm>
            <a:off x="7172325" y="3705225"/>
            <a:ext cx="990600" cy="857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CuadroTexto 8"/>
          <p:cNvSpPr txBox="1"/>
          <p:nvPr/>
        </p:nvSpPr>
        <p:spPr>
          <a:xfrm>
            <a:off x="7538565" y="139603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96449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30" descr="cid:image010.png@01D86B7F.F394BF2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866776"/>
            <a:ext cx="6266497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80999" y="161925"/>
            <a:ext cx="681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/>
              <a:t>Evolució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Activitat</a:t>
            </a:r>
            <a:r>
              <a:rPr lang="es-ES" sz="2000" b="1" dirty="0" smtClean="0"/>
              <a:t> asistencial </a:t>
            </a:r>
            <a:r>
              <a:rPr lang="es-ES" sz="2000" b="1" dirty="0" err="1" smtClean="0"/>
              <a:t>àmbit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comunitari</a:t>
            </a:r>
            <a:r>
              <a:rPr lang="es-ES" sz="2000" b="1" dirty="0" smtClean="0"/>
              <a:t> 2010 - 2021</a:t>
            </a:r>
            <a:endParaRPr lang="ca-ES" sz="2000" b="1" dirty="0"/>
          </a:p>
        </p:txBody>
      </p:sp>
    </p:spTree>
    <p:extLst>
      <p:ext uri="{BB962C8B-B14F-4D97-AF65-F5344CB8AC3E}">
        <p14:creationId xmlns:p14="http://schemas.microsoft.com/office/powerpoint/2010/main" val="1533540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30" descr="cid:image010.png@01D86B7F.F394BF2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00" y="741133"/>
            <a:ext cx="6266497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80999" y="161925"/>
            <a:ext cx="681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/>
              <a:t>Evolució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Activitat</a:t>
            </a:r>
            <a:r>
              <a:rPr lang="es-ES" sz="2000" b="1" dirty="0" smtClean="0"/>
              <a:t> asistencial </a:t>
            </a:r>
            <a:r>
              <a:rPr lang="es-ES" sz="2000" b="1" dirty="0" err="1" smtClean="0"/>
              <a:t>àmbit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comunitari</a:t>
            </a:r>
            <a:r>
              <a:rPr lang="es-ES" sz="2000" b="1" dirty="0" smtClean="0"/>
              <a:t> 2010 - 2021</a:t>
            </a:r>
            <a:endParaRPr lang="ca-ES" sz="2000" b="1" dirty="0"/>
          </a:p>
        </p:txBody>
      </p:sp>
      <p:sp>
        <p:nvSpPr>
          <p:cNvPr id="2" name="Rectángulo 1"/>
          <p:cNvSpPr/>
          <p:nvPr/>
        </p:nvSpPr>
        <p:spPr>
          <a:xfrm>
            <a:off x="2454249" y="2344661"/>
            <a:ext cx="4572000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a-ES" u="sng" dirty="0">
                <a:solidFill>
                  <a:schemeClr val="bg1"/>
                </a:solidFill>
              </a:rPr>
              <a:t>El 12,6% (9.350) presenta algun TMG. El percentatge de casos amb TMG va disminuint des del 2016 quan representava el 14,7% de les persones ateses en CSMIJ</a:t>
            </a:r>
            <a:r>
              <a:rPr lang="ca-ES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1617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ndex"/>
          <p:cNvSpPr txBox="1"/>
          <p:nvPr/>
        </p:nvSpPr>
        <p:spPr>
          <a:xfrm>
            <a:off x="242886" y="256130"/>
            <a:ext cx="8630849" cy="42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779" tIns="27779" rIns="27779" bIns="27779" anchor="ctr">
            <a:spAutoFit/>
          </a:bodyPr>
          <a:lstStyle>
            <a:lvl1pPr defTabSz="912812">
              <a:defRPr sz="2200">
                <a:solidFill>
                  <a:srgbClr val="42636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Enquesta de Salut de Catalunya (ESCA)</a:t>
            </a:r>
          </a:p>
        </p:txBody>
      </p:sp>
      <p:sp>
        <p:nvSpPr>
          <p:cNvPr id="4" name="Benvinguda als professionals i directius de l’àmbit social de SJD…"/>
          <p:cNvSpPr txBox="1"/>
          <p:nvPr/>
        </p:nvSpPr>
        <p:spPr>
          <a:xfrm>
            <a:off x="846864" y="1000419"/>
            <a:ext cx="3711446" cy="48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779" tIns="27779" rIns="27779" bIns="27779" anchor="ctr">
            <a:spAutoFit/>
          </a:bodyPr>
          <a:lstStyle/>
          <a:p>
            <a:pPr marL="0" marR="0" lvl="0" indent="0" algn="ctr" defTabSz="498463" rtl="0" eaLnBrk="1" fontAlgn="auto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377B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377B7D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Evolució de la probabilitat de tenir un problema de salut mental en població menor de 15 anys</a:t>
            </a:r>
          </a:p>
        </p:txBody>
      </p:sp>
      <p:pic>
        <p:nvPicPr>
          <p:cNvPr id="5" name="Imat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61" y="1609390"/>
            <a:ext cx="4262439" cy="277803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173562" y="1689572"/>
            <a:ext cx="203982" cy="561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4406119" y="1970285"/>
            <a:ext cx="16652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xplosión 1 10"/>
          <p:cNvSpPr/>
          <p:nvPr/>
        </p:nvSpPr>
        <p:spPr>
          <a:xfrm>
            <a:off x="6128240" y="1112459"/>
            <a:ext cx="2452688" cy="188595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 smtClean="0">
                <a:solidFill>
                  <a:schemeClr val="tx1"/>
                </a:solidFill>
              </a:rPr>
              <a:t>Malaltia</a:t>
            </a:r>
            <a:r>
              <a:rPr lang="es-ES" sz="1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o malestar</a:t>
            </a:r>
            <a:r>
              <a:rPr lang="es-ES" sz="1600" b="1" dirty="0" smtClean="0">
                <a:solidFill>
                  <a:schemeClr val="tx1"/>
                </a:solidFill>
              </a:rPr>
              <a:t>?</a:t>
            </a:r>
            <a:endParaRPr lang="ca-ES" sz="16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Estudiantes se manifiestan en defensa de la salud mental: &quot;Hablar del  suicidio ayuda a prevenirl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74" y="3087560"/>
            <a:ext cx="3272421" cy="17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615072" y="1259158"/>
            <a:ext cx="1472812" cy="46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24924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DICE Y PORTADIL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D_Template_16" id="{5EA4563E-4AD7-6A47-AB30-E10BDCD6CCB3}" vid="{828422CC-5F13-AC43-BA7F-F0EC158C04B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ÁGINAS CON TEXTO DESTAC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D_Template_16" id="{5EA4563E-4AD7-6A47-AB30-E10BDCD6CCB3}" vid="{97889A17-8A4E-6042-98CF-908538DFE3D2}"/>
    </a:ext>
  </a:extLst>
</a:theme>
</file>

<file path=ppt/theme/theme3.xml><?xml version="1.0" encoding="utf-8"?>
<a:theme xmlns:a="http://schemas.openxmlformats.org/drawingml/2006/main" name="PAGINAS CON IMAGEN Y TEX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D_Template_16" id="{5EA4563E-4AD7-6A47-AB30-E10BDCD6CCB3}" vid="{C45AD19C-DE06-FF43-B4B5-BB6B1846AEF7}"/>
    </a:ext>
  </a:extLst>
</a:theme>
</file>

<file path=ppt/theme/theme4.xml><?xml version="1.0" encoding="utf-8"?>
<a:theme xmlns:a="http://schemas.openxmlformats.org/drawingml/2006/main" name="PAGINAS CON CIFR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D_Template_16" id="{5EA4563E-4AD7-6A47-AB30-E10BDCD6CCB3}" vid="{BBC47665-C6B6-FC40-8335-07614219C3F3}"/>
    </a:ext>
  </a:extLst>
</a:theme>
</file>

<file path=ppt/theme/theme5.xml><?xml version="1.0" encoding="utf-8"?>
<a:theme xmlns:a="http://schemas.openxmlformats.org/drawingml/2006/main" name="PAGINAS CON CHAR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D_Template_16" id="{5EA4563E-4AD7-6A47-AB30-E10BDCD6CCB3}" vid="{D2F66D21-B589-FE46-9B74-EE2CC85C33A1}"/>
    </a:ext>
  </a:extLst>
</a:theme>
</file>

<file path=ppt/theme/theme6.xml><?xml version="1.0" encoding="utf-8"?>
<a:theme xmlns:a="http://schemas.openxmlformats.org/drawingml/2006/main" name="PÁGINA CON MARCA DE AG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D_Template_16" id="{5EA4563E-4AD7-6A47-AB30-E10BDCD6CCB3}" vid="{980A5381-C988-834E-B820-D68A69093779}"/>
    </a:ext>
  </a:extLst>
</a:theme>
</file>

<file path=ppt/theme/theme7.xml><?xml version="1.0" encoding="utf-8"?>
<a:theme xmlns:a="http://schemas.openxmlformats.org/drawingml/2006/main" name="1_PÁGINAS CON TEXTO DESTAC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D_Template_16" id="{5EA4563E-4AD7-6A47-AB30-E10BDCD6CCB3}" vid="{97889A17-8A4E-6042-98CF-908538DFE3D2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PÁGINAS CON TEXTO DESTAC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02060"/>
        </a:soli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sz="2400" dirty="0" err="1" smtClean="0">
            <a:solidFill>
              <a:srgbClr val="FFFFFF"/>
            </a:solidFill>
            <a:latin typeface="Trebuchet M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JD_Template_16" id="{5EA4563E-4AD7-6A47-AB30-E10BDCD6CCB3}" vid="{97889A17-8A4E-6042-98CF-908538DFE3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06A64E2C280840A7E475BE005C260B" ma:contentTypeVersion="14" ma:contentTypeDescription="Crear nuevo documento." ma:contentTypeScope="" ma:versionID="fce86e03f3aed85c83d0182d05df6923">
  <xsd:schema xmlns:xsd="http://www.w3.org/2001/XMLSchema" xmlns:xs="http://www.w3.org/2001/XMLSchema" xmlns:p="http://schemas.microsoft.com/office/2006/metadata/properties" xmlns:ns3="a7978869-c604-4444-92be-d58304702ce3" xmlns:ns4="3f4dff65-fb56-4284-8d28-0f29feb797e0" targetNamespace="http://schemas.microsoft.com/office/2006/metadata/properties" ma:root="true" ma:fieldsID="493e6c57fef780d7fe23104c7d9764e2" ns3:_="" ns4:_="">
    <xsd:import namespace="a7978869-c604-4444-92be-d58304702ce3"/>
    <xsd:import namespace="3f4dff65-fb56-4284-8d28-0f29feb797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78869-c604-4444-92be-d58304702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dff65-fb56-4284-8d28-0f29feb797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671C6F-DB48-4891-8A01-A334D6B9E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978869-c604-4444-92be-d58304702ce3"/>
    <ds:schemaRef ds:uri="3f4dff65-fb56-4284-8d28-0f29feb797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81FB68-8398-4CDE-93F3-3C0D7C6A62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2C9BB-F8B7-46A1-91C0-624A0B3F916C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3f4dff65-fb56-4284-8d28-0f29feb797e0"/>
    <ds:schemaRef ds:uri="a7978869-c604-4444-92be-d58304702c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2019_05_03_SJD_Template_16x9_cat</Template>
  <TotalTime>11463</TotalTime>
  <Words>470</Words>
  <Application>Microsoft Office PowerPoint</Application>
  <PresentationFormat>Presentación en pantalla (16:9)</PresentationFormat>
  <Paragraphs>113</Paragraphs>
  <Slides>30</Slides>
  <Notes>5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30</vt:i4>
      </vt:variant>
    </vt:vector>
  </HeadingPairs>
  <TitlesOfParts>
    <vt:vector size="46" baseType="lpstr">
      <vt:lpstr>Arial</vt:lpstr>
      <vt:lpstr>Calibri</vt:lpstr>
      <vt:lpstr>Calibri Light</vt:lpstr>
      <vt:lpstr>Helvetica Light</vt:lpstr>
      <vt:lpstr>Tahoma</vt:lpstr>
      <vt:lpstr>Times New Roman</vt:lpstr>
      <vt:lpstr>Wingdings</vt:lpstr>
      <vt:lpstr>INDICE Y PORTADILLA</vt:lpstr>
      <vt:lpstr>PÁGINAS CON TEXTO DESTACADO</vt:lpstr>
      <vt:lpstr>PAGINAS CON IMAGEN Y TEXTO</vt:lpstr>
      <vt:lpstr>PAGINAS CON CIFRAS</vt:lpstr>
      <vt:lpstr>PAGINAS CON CHARTS</vt:lpstr>
      <vt:lpstr>PÁGINA CON MARCA DE AGUA</vt:lpstr>
      <vt:lpstr>1_PÁGINAS CON TEXTO DESTACADO</vt:lpstr>
      <vt:lpstr>Tema de Office</vt:lpstr>
      <vt:lpstr>2_PÁGINAS CON TEXTO DESTACADO</vt:lpstr>
      <vt:lpstr>Presentación de PowerPoint</vt:lpstr>
      <vt:lpstr>Presentación de PowerPoint</vt:lpstr>
      <vt:lpstr>Presentación de PowerPoint</vt:lpstr>
      <vt:lpstr>Presentación de PowerPoint</vt:lpstr>
      <vt:lpstr>Evolució número total urgències  2018-2022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Canvi de paradigma: - incorporació nous rols professionals  -atenció domiciliaria </vt:lpstr>
      <vt:lpstr>Presentación de PowerPoint</vt:lpstr>
      <vt:lpstr>Presentación de PowerPoint</vt:lpstr>
      <vt:lpstr>Presentación de PowerPoint</vt:lpstr>
    </vt:vector>
  </TitlesOfParts>
  <Company>HSJDBCN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Àrea de Salut Mental</dc:title>
  <dc:creator>Ester Camprodon Rosanas</dc:creator>
  <cp:lastModifiedBy>Montserrat Dolz Abadia</cp:lastModifiedBy>
  <cp:revision>786</cp:revision>
  <dcterms:created xsi:type="dcterms:W3CDTF">2020-12-07T09:03:05Z</dcterms:created>
  <dcterms:modified xsi:type="dcterms:W3CDTF">2022-11-25T08:24:43Z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0x010100C806A64E2C280840A7E475BE005C260B</vt:lpwstr>
  </property>
  <property fmtid="{D5CDD505-2E9C-101B-9397-08002B2CF9AE}" pid="3" name="ServeiNoAssistencial">
    <vt:lpwstr>144;#Imatge corporativa/Plantilles|edff152d-c7a1-4c23-93b4-18f567f6ca75</vt:lpwstr>
  </property>
  <property fmtid="{D5CDD505-2E9C-101B-9397-08002B2CF9AE}" pid="4" name="TipusDocumentNoAssistencial">
    <vt:lpwstr>145;#Plantilles|4d2aca58-77ae-42f1-a31d-4048af90312f</vt:lpwstr>
  </property>
</Properties>
</file>