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22"/>
  </p:notesMasterIdLst>
  <p:sldIdLst>
    <p:sldId id="256" r:id="rId6"/>
    <p:sldId id="257" r:id="rId7"/>
    <p:sldId id="258" r:id="rId8"/>
    <p:sldId id="259" r:id="rId9"/>
    <p:sldId id="278" r:id="rId10"/>
    <p:sldId id="267" r:id="rId11"/>
    <p:sldId id="270" r:id="rId12"/>
    <p:sldId id="261" r:id="rId13"/>
    <p:sldId id="271" r:id="rId14"/>
    <p:sldId id="272" r:id="rId15"/>
    <p:sldId id="262" r:id="rId16"/>
    <p:sldId id="269" r:id="rId17"/>
    <p:sldId id="275" r:id="rId18"/>
    <p:sldId id="274" r:id="rId19"/>
    <p:sldId id="277" r:id="rId20"/>
    <p:sldId id="279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211" autoAdjust="0"/>
  </p:normalViewPr>
  <p:slideViewPr>
    <p:cSldViewPr snapToGrid="0">
      <p:cViewPr varScale="1">
        <p:scale>
          <a:sx n="95" d="100"/>
          <a:sy n="95" d="100"/>
        </p:scale>
        <p:origin x="11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Pulse para desplazar la diapositiva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/>
              </a:rPr>
              <a:t>Pulse para editar el formato de las notas</a:t>
            </a:r>
          </a:p>
        </p:txBody>
      </p:sp>
      <p:sp>
        <p:nvSpPr>
          <p:cNvPr id="19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&lt;cabecera&gt;</a:t>
            </a:r>
          </a:p>
        </p:txBody>
      </p:sp>
      <p:sp>
        <p:nvSpPr>
          <p:cNvPr id="19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/>
              </a:rPr>
              <a:t>&lt;fecha/hora&gt;</a:t>
            </a:r>
          </a:p>
        </p:txBody>
      </p:sp>
      <p:sp>
        <p:nvSpPr>
          <p:cNvPr id="19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&lt;pie de página&gt;</a:t>
            </a:r>
          </a:p>
        </p:txBody>
      </p:sp>
      <p:sp>
        <p:nvSpPr>
          <p:cNvPr id="19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DE14FB1F-D3C0-4F5D-9B0C-AEBC8F4752BD}" type="slidenum">
              <a:rPr lang="es-ES" sz="1400" b="0" strike="noStrike" spc="-1">
                <a:latin typeface="Times New Roman"/>
              </a:rPr>
              <a:t>‹Nº›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Rectangle 7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ACB8071-CB90-4EED-A0CE-3F33F6409153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2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12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1364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13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1015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15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4433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Rectangle 7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B3C08B6C-FA84-48D9-AC0F-15AC377D2A18}" type="slidenum">
              <a:rPr lang="en-GB" sz="1300" b="0" strike="noStrike" spc="-1">
                <a:solidFill>
                  <a:srgbClr val="000000"/>
                </a:solidFill>
                <a:latin typeface="Arial"/>
                <a:ea typeface="+mn-ea"/>
              </a:rPr>
              <a:t>3</a:t>
            </a:fld>
            <a:endParaRPr lang="es-ES" sz="1300" b="0" strike="noStrike" spc="-1">
              <a:latin typeface="Arial"/>
            </a:endParaRPr>
          </a:p>
        </p:txBody>
      </p:sp>
      <p:sp>
        <p:nvSpPr>
          <p:cNvPr id="28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8313" cy="3835400"/>
          </a:xfrm>
          <a:prstGeom prst="rect">
            <a:avLst/>
          </a:prstGeom>
        </p:spPr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Rectangle 7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AF3CFE7D-D80B-4CE0-9E79-E1D4058D260D}" type="slidenum">
              <a:rPr lang="en-GB" sz="1300" b="0" strike="noStrike" spc="-1">
                <a:solidFill>
                  <a:srgbClr val="000000"/>
                </a:solidFill>
                <a:latin typeface="Arial"/>
                <a:ea typeface="+mn-ea"/>
              </a:rPr>
              <a:t>4</a:t>
            </a:fld>
            <a:endParaRPr lang="es-ES" sz="1300" b="0" strike="noStrike" spc="-1">
              <a:latin typeface="Arial"/>
            </a:endParaRPr>
          </a:p>
        </p:txBody>
      </p:sp>
      <p:sp>
        <p:nvSpPr>
          <p:cNvPr id="284" name="Rectangle 7"/>
          <p:cNvSpPr/>
          <p:nvPr/>
        </p:nvSpPr>
        <p:spPr>
          <a:xfrm>
            <a:off x="4021200" y="9721800"/>
            <a:ext cx="3075120" cy="50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000" tIns="49680" rIns="99000" bIns="4968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3D37865-CC98-46C4-91F1-59E867431DF1}" type="slidenum">
              <a:rPr lang="es-ES" sz="1300" b="1" strike="noStrike" spc="-1">
                <a:solidFill>
                  <a:srgbClr val="000000"/>
                </a:solidFill>
                <a:latin typeface="Times New Roman"/>
                <a:ea typeface="+mn-ea"/>
              </a:rPr>
              <a:t>4</a:t>
            </a:fld>
            <a:endParaRPr lang="es-ES" sz="1300" b="0" strike="noStrike" spc="-1">
              <a:latin typeface="Arial"/>
            </a:endParaRPr>
          </a:p>
        </p:txBody>
      </p:sp>
      <p:sp>
        <p:nvSpPr>
          <p:cNvPr id="28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8313" cy="3835400"/>
          </a:xfrm>
          <a:prstGeom prst="rect">
            <a:avLst/>
          </a:prstGeom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946080" y="4861080"/>
            <a:ext cx="5205600" cy="4604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16000" indent="-214920">
              <a:lnSpc>
                <a:spcPct val="100000"/>
              </a:lnSpc>
              <a:tabLst>
                <a:tab pos="0" algn="l"/>
              </a:tabLst>
            </a:pPr>
            <a:r>
              <a:rPr lang="en-GB" sz="2000" b="0" strike="noStrike" spc="-1">
                <a:latin typeface="Arial"/>
              </a:rPr>
              <a:t>SUMMARY </a:t>
            </a:r>
            <a:endParaRPr lang="es-ES" sz="2000" b="0" strike="noStrike" spc="-1">
              <a:latin typeface="Arial"/>
            </a:endParaRPr>
          </a:p>
          <a:p>
            <a:pPr marL="216000" indent="-214920">
              <a:lnSpc>
                <a:spcPct val="100000"/>
              </a:lnSpc>
              <a:tabLst>
                <a:tab pos="0" algn="l"/>
              </a:tabLst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In 2005, 14,236 patients were treated for drug abuse and 5,706 for alcohol</a:t>
            </a:r>
            <a:endParaRPr lang="es-ES" sz="2000" b="0" strike="noStrike" spc="-1">
              <a:latin typeface="Arial"/>
            </a:endParaRPr>
          </a:p>
          <a:p>
            <a:pPr marL="216000" indent="-214920">
              <a:lnSpc>
                <a:spcPct val="100000"/>
              </a:lnSpc>
              <a:tabLst>
                <a:tab pos="0" algn="l"/>
              </a:tabLst>
            </a:pPr>
            <a:endParaRPr lang="es-ES" sz="2000" b="0" strike="noStrike" spc="-1">
              <a:latin typeface="Arial"/>
            </a:endParaRPr>
          </a:p>
          <a:p>
            <a:pPr marL="216000" indent="-214920"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PLACES</a:t>
            </a:r>
            <a:endParaRPr lang="es-ES" sz="2000" b="0" strike="noStrike" spc="-1">
              <a:latin typeface="Arial"/>
            </a:endParaRPr>
          </a:p>
          <a:p>
            <a:pPr marL="216000" indent="-214920"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In 2006, there were 64 beds in the detoxification units, 45 in the dual diagnosis units and 337 in the residential communities</a:t>
            </a:r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5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4942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6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2171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7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1121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ectangle 7_0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480909D-48B5-480F-82E4-93C968B1E337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8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Rectangle 7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D11E4954-4747-4843-9A2B-10AF5DFBF143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9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8840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Rectangle 7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D11E4954-4747-4843-9A2B-10AF5DFBF143}" type="slidenum">
              <a:rPr lang="es-ES_tradnl" sz="1200" b="0" strike="noStrike" spc="-1">
                <a:solidFill>
                  <a:srgbClr val="000000"/>
                </a:solidFill>
                <a:latin typeface="Arial"/>
              </a:rPr>
              <a:t>10</a:t>
            </a:fld>
            <a:endParaRPr lang="es-ES" sz="1200" b="0" strike="noStrike" spc="-1">
              <a:latin typeface="Arial"/>
            </a:endParaRPr>
          </a:p>
        </p:txBody>
      </p:sp>
      <p:sp>
        <p:nvSpPr>
          <p:cNvPr id="2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5112" cy="3721100"/>
          </a:xfrm>
          <a:prstGeom prst="rect">
            <a:avLst/>
          </a:prstGeom>
        </p:spPr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1211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ES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ubtítulo 2"/>
          <p:cNvSpPr/>
          <p:nvPr/>
        </p:nvSpPr>
        <p:spPr>
          <a:xfrm>
            <a:off x="1523880" y="3602160"/>
            <a:ext cx="9142560" cy="165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CE4D53E-CC2B-4EA0-9F5B-8AD05BCD2611}"/>
              </a:ext>
            </a:extLst>
          </p:cNvPr>
          <p:cNvSpPr/>
          <p:nvPr/>
        </p:nvSpPr>
        <p:spPr>
          <a:xfrm>
            <a:off x="1927685" y="1437893"/>
            <a:ext cx="8738755" cy="12618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Comissió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d'Estudi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sobre la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Mental i les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Sessió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14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d’Abril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de 2023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3F61BB-B55E-445D-A322-976637AF44DA}"/>
              </a:ext>
            </a:extLst>
          </p:cNvPr>
          <p:cNvSpPr/>
          <p:nvPr/>
        </p:nvSpPr>
        <p:spPr>
          <a:xfrm>
            <a:off x="1953490" y="3487307"/>
            <a:ext cx="84478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Dra. Marta Torrens</a:t>
            </a:r>
          </a:p>
          <a:p>
            <a:pPr algn="ctr"/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Coordinadora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Grup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Recerca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Institut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Hospital del Mar de Recerca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Mèdica</a:t>
            </a: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0" descr="http___intranet">
            <a:extLst>
              <a:ext uri="{FF2B5EF4-FFF2-40B4-BE49-F238E27FC236}">
                <a16:creationId xmlns:a16="http://schemas.microsoft.com/office/drawing/2014/main" id="{88DEE9C7-FDCD-499E-8275-DBF66F097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379" y="5295655"/>
            <a:ext cx="2339975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Institut Hospital del Mar d'Investigacions Mèdiques - IMIM">
            <a:extLst>
              <a:ext uri="{FF2B5EF4-FFF2-40B4-BE49-F238E27FC236}">
                <a16:creationId xmlns:a16="http://schemas.microsoft.com/office/drawing/2014/main" id="{E04CC443-78BD-42E2-998F-37E7628E4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574" y="5295655"/>
            <a:ext cx="4722047" cy="108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Oval 2"/>
          <p:cNvSpPr/>
          <p:nvPr/>
        </p:nvSpPr>
        <p:spPr>
          <a:xfrm>
            <a:off x="4743910" y="750319"/>
            <a:ext cx="3271490" cy="143856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Text Box 3"/>
          <p:cNvSpPr/>
          <p:nvPr/>
        </p:nvSpPr>
        <p:spPr>
          <a:xfrm>
            <a:off x="5020619" y="1226184"/>
            <a:ext cx="271152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2000" b="1" strike="noStrike" spc="-1" dirty="0">
                <a:solidFill>
                  <a:srgbClr val="FFFFFF"/>
                </a:solidFill>
                <a:latin typeface="Tahoma"/>
                <a:ea typeface="DejaVu Sans"/>
              </a:rPr>
              <a:t>Centre Salut Mental</a:t>
            </a:r>
            <a:endParaRPr lang="es-ES" sz="2000" b="0" strike="noStrike" spc="-1" dirty="0">
              <a:latin typeface="Arial"/>
            </a:endParaRPr>
          </a:p>
        </p:txBody>
      </p:sp>
      <p:sp>
        <p:nvSpPr>
          <p:cNvPr id="245" name="Text Box 4"/>
          <p:cNvSpPr/>
          <p:nvPr/>
        </p:nvSpPr>
        <p:spPr>
          <a:xfrm>
            <a:off x="5303880" y="4221000"/>
            <a:ext cx="182880" cy="273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Oval 6"/>
          <p:cNvSpPr/>
          <p:nvPr/>
        </p:nvSpPr>
        <p:spPr>
          <a:xfrm>
            <a:off x="4887378" y="5475078"/>
            <a:ext cx="3408202" cy="13669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Text Box 7"/>
          <p:cNvSpPr/>
          <p:nvPr/>
        </p:nvSpPr>
        <p:spPr>
          <a:xfrm>
            <a:off x="5240745" y="5754465"/>
            <a:ext cx="3131668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Centre </a:t>
            </a:r>
            <a:r>
              <a:rPr lang="es-ES" sz="2000" b="1" strike="noStrike" spc="-1" dirty="0" err="1">
                <a:solidFill>
                  <a:schemeClr val="bg1"/>
                </a:solidFill>
                <a:latin typeface="Arial"/>
              </a:rPr>
              <a:t>Atenció</a:t>
            </a: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 </a:t>
            </a:r>
            <a:r>
              <a:rPr lang="es-ES" sz="2000" b="1" strike="noStrike" spc="-1" dirty="0" err="1">
                <a:solidFill>
                  <a:schemeClr val="bg1"/>
                </a:solidFill>
                <a:latin typeface="Arial"/>
              </a:rPr>
              <a:t>Seguim</a:t>
            </a: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  </a:t>
            </a:r>
          </a:p>
          <a:p>
            <a:pPr algn="ctr">
              <a:lnSpc>
                <a:spcPct val="100000"/>
              </a:lnSpc>
            </a:pP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(CAS)</a:t>
            </a:r>
          </a:p>
        </p:txBody>
      </p:sp>
      <p:sp>
        <p:nvSpPr>
          <p:cNvPr id="248" name="Line 9"/>
          <p:cNvSpPr/>
          <p:nvPr/>
        </p:nvSpPr>
        <p:spPr>
          <a:xfrm>
            <a:off x="3848590" y="1410491"/>
            <a:ext cx="895320" cy="360"/>
          </a:xfrm>
          <a:prstGeom prst="line">
            <a:avLst/>
          </a:prstGeom>
          <a:ln w="76200">
            <a:solidFill>
              <a:srgbClr val="1F4E79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9" name="Line 10"/>
          <p:cNvSpPr/>
          <p:nvPr/>
        </p:nvSpPr>
        <p:spPr>
          <a:xfrm>
            <a:off x="4015154" y="6158538"/>
            <a:ext cx="896760" cy="360"/>
          </a:xfrm>
          <a:prstGeom prst="line">
            <a:avLst/>
          </a:prstGeom>
          <a:ln w="76200">
            <a:solidFill>
              <a:srgbClr val="FF9900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Text Box 12"/>
          <p:cNvSpPr/>
          <p:nvPr/>
        </p:nvSpPr>
        <p:spPr>
          <a:xfrm>
            <a:off x="787101" y="3067890"/>
            <a:ext cx="10674071" cy="1875983"/>
          </a:xfrm>
          <a:prstGeom prst="rect">
            <a:avLst/>
          </a:prstGeom>
          <a:solidFill>
            <a:srgbClr val="EBB919"/>
          </a:solidFill>
          <a:ln w="5715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3200" b="1" strike="noStrike" spc="-1" dirty="0">
                <a:solidFill>
                  <a:srgbClr val="FF0000"/>
                </a:solidFill>
                <a:latin typeface="Tahoma"/>
                <a:ea typeface="DejaVu Sans"/>
              </a:rPr>
              <a:t>  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Comorbiditat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Psiquiàtrica</a:t>
            </a:r>
            <a:r>
              <a:rPr lang="en-GB" sz="2800" b="1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-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Patologia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Dual</a:t>
            </a:r>
          </a:p>
          <a:p>
            <a:pPr algn="ctr">
              <a:lnSpc>
                <a:spcPct val="100000"/>
              </a:lnSpc>
            </a:pPr>
            <a:r>
              <a:rPr lang="en-GB" sz="2800" b="1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Deteriorament</a:t>
            </a:r>
            <a:r>
              <a:rPr lang="en-GB" sz="2800" b="1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</a:t>
            </a:r>
            <a:r>
              <a:rPr lang="en-GB" sz="2800" b="1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cognitiu</a:t>
            </a:r>
            <a:endParaRPr lang="en-GB" sz="2800" b="1" spc="-1" dirty="0">
              <a:solidFill>
                <a:srgbClr val="203864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Perspectiva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de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gènere</a:t>
            </a:r>
            <a:endParaRPr lang="en-GB" sz="2800" b="1" strike="noStrike" spc="-1" dirty="0">
              <a:solidFill>
                <a:srgbClr val="203864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GB" sz="2800" b="1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Envelliment</a:t>
            </a:r>
            <a:r>
              <a:rPr lang="en-GB" sz="2800" b="1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…..</a:t>
            </a:r>
            <a:endParaRPr lang="en-GB" sz="2800" b="1" strike="noStrike" spc="-1" dirty="0">
              <a:solidFill>
                <a:srgbClr val="203864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</p:txBody>
      </p:sp>
      <p:sp>
        <p:nvSpPr>
          <p:cNvPr id="251" name="AutoShape 13"/>
          <p:cNvSpPr/>
          <p:nvPr/>
        </p:nvSpPr>
        <p:spPr>
          <a:xfrm>
            <a:off x="6232208" y="2170327"/>
            <a:ext cx="430200" cy="847697"/>
          </a:xfrm>
          <a:prstGeom prst="upArrow">
            <a:avLst>
              <a:gd name="adj1" fmla="val 50000"/>
              <a:gd name="adj2" fmla="val 45864"/>
            </a:avLst>
          </a:prstGeom>
          <a:solidFill>
            <a:srgbClr val="FFC000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AutoShape 14"/>
          <p:cNvSpPr/>
          <p:nvPr/>
        </p:nvSpPr>
        <p:spPr>
          <a:xfrm>
            <a:off x="6301734" y="4978723"/>
            <a:ext cx="430200" cy="538811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000099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AutoShape 15"/>
          <p:cNvSpPr/>
          <p:nvPr/>
        </p:nvSpPr>
        <p:spPr>
          <a:xfrm>
            <a:off x="2044032" y="2126655"/>
            <a:ext cx="430200" cy="91933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4" name="AutoShape 16"/>
          <p:cNvSpPr/>
          <p:nvPr/>
        </p:nvSpPr>
        <p:spPr>
          <a:xfrm>
            <a:off x="2055431" y="4993739"/>
            <a:ext cx="430200" cy="843859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00099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Rectangle 18"/>
          <p:cNvSpPr/>
          <p:nvPr/>
        </p:nvSpPr>
        <p:spPr>
          <a:xfrm>
            <a:off x="835156" y="798159"/>
            <a:ext cx="2999131" cy="1309320"/>
          </a:xfrm>
          <a:prstGeom prst="rect">
            <a:avLst/>
          </a:prstGeom>
          <a:noFill/>
          <a:ln w="57150">
            <a:solidFill>
              <a:srgbClr val="1F4E7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Hospitalització aguda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Hospitalització parcial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Hospital/centre de Dia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Tractament Residencial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" name="Text Box 19"/>
          <p:cNvSpPr/>
          <p:nvPr/>
        </p:nvSpPr>
        <p:spPr>
          <a:xfrm>
            <a:off x="787102" y="5837598"/>
            <a:ext cx="3169078" cy="1004400"/>
          </a:xfrm>
          <a:prstGeom prst="rect">
            <a:avLst/>
          </a:prstGeom>
          <a:noFill/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Unitat de Desintoxicació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Hospitalització Parcial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Comunitat </a:t>
            </a:r>
            <a:r>
              <a:rPr lang="ca-ES" sz="2000" b="1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Terapeùtica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Line 9">
            <a:extLst>
              <a:ext uri="{FF2B5EF4-FFF2-40B4-BE49-F238E27FC236}">
                <a16:creationId xmlns:a16="http://schemas.microsoft.com/office/drawing/2014/main" id="{46770594-3AAA-4049-B0AA-9D34123C75E7}"/>
              </a:ext>
            </a:extLst>
          </p:cNvPr>
          <p:cNvSpPr/>
          <p:nvPr/>
        </p:nvSpPr>
        <p:spPr>
          <a:xfrm>
            <a:off x="8029703" y="1481411"/>
            <a:ext cx="895320" cy="360"/>
          </a:xfrm>
          <a:prstGeom prst="line">
            <a:avLst/>
          </a:prstGeom>
          <a:ln w="76200">
            <a:solidFill>
              <a:srgbClr val="1F4E79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78C2B7B4-B653-40BD-84C9-320E0047C790}"/>
              </a:ext>
            </a:extLst>
          </p:cNvPr>
          <p:cNvSpPr/>
          <p:nvPr/>
        </p:nvSpPr>
        <p:spPr>
          <a:xfrm>
            <a:off x="8939326" y="1099603"/>
            <a:ext cx="2999131" cy="706432"/>
          </a:xfrm>
          <a:prstGeom prst="rect">
            <a:avLst/>
          </a:prstGeom>
          <a:noFill/>
          <a:ln w="57150">
            <a:solidFill>
              <a:srgbClr val="1F4E7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Intervencions</a:t>
            </a:r>
            <a:r>
              <a:rPr lang="es-ES" sz="2000" b="1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comunitaries</a:t>
            </a:r>
            <a:endParaRPr lang="es-ES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BE6A4752-B022-468E-94ED-3C4E7F025464}"/>
              </a:ext>
            </a:extLst>
          </p:cNvPr>
          <p:cNvSpPr/>
          <p:nvPr/>
        </p:nvSpPr>
        <p:spPr>
          <a:xfrm>
            <a:off x="8234298" y="6270861"/>
            <a:ext cx="642578" cy="9425"/>
          </a:xfrm>
          <a:prstGeom prst="line">
            <a:avLst/>
          </a:prstGeom>
          <a:ln w="76200">
            <a:solidFill>
              <a:srgbClr val="FF9900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859CEC3E-AAC6-4E1C-9709-94EE9007F468}"/>
              </a:ext>
            </a:extLst>
          </p:cNvPr>
          <p:cNvSpPr/>
          <p:nvPr/>
        </p:nvSpPr>
        <p:spPr>
          <a:xfrm>
            <a:off x="8892427" y="5914067"/>
            <a:ext cx="3092927" cy="706432"/>
          </a:xfrm>
          <a:prstGeom prst="rect">
            <a:avLst/>
          </a:prstGeom>
          <a:noFill/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Intervencions</a:t>
            </a:r>
            <a:r>
              <a:rPr lang="es-ES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comunitàries</a:t>
            </a:r>
            <a:endParaRPr lang="es-ES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Programes </a:t>
            </a:r>
            <a:r>
              <a:rPr lang="es-ES" sz="2000" b="1" spc="-1" dirty="0" err="1">
                <a:latin typeface="Calibri" panose="020F0502020204030204" pitchFamily="34" charset="0"/>
                <a:cs typeface="Calibri" panose="020F0502020204030204" pitchFamily="34" charset="0"/>
              </a:rPr>
              <a:t>Reducció</a:t>
            </a:r>
            <a:r>
              <a:rPr lang="es-ES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b="1" spc="-1" dirty="0" err="1">
                <a:latin typeface="Calibri" panose="020F0502020204030204" pitchFamily="34" charset="0"/>
                <a:cs typeface="Calibri" panose="020F0502020204030204" pitchFamily="34" charset="0"/>
              </a:rPr>
              <a:t>Danys</a:t>
            </a:r>
            <a:r>
              <a:rPr lang="es-ES" sz="2000" b="1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2" name="AutoShape 13">
            <a:extLst>
              <a:ext uri="{FF2B5EF4-FFF2-40B4-BE49-F238E27FC236}">
                <a16:creationId xmlns:a16="http://schemas.microsoft.com/office/drawing/2014/main" id="{3BD8AD7E-E604-4065-85D5-65153E85854D}"/>
              </a:ext>
            </a:extLst>
          </p:cNvPr>
          <p:cNvSpPr/>
          <p:nvPr/>
        </p:nvSpPr>
        <p:spPr>
          <a:xfrm>
            <a:off x="10147969" y="1827934"/>
            <a:ext cx="591340" cy="1239956"/>
          </a:xfrm>
          <a:prstGeom prst="upArrow">
            <a:avLst>
              <a:gd name="adj1" fmla="val 50000"/>
              <a:gd name="adj2" fmla="val 45864"/>
            </a:avLst>
          </a:prstGeom>
          <a:solidFill>
            <a:srgbClr val="FFC000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" name="AutoShape 16">
            <a:extLst>
              <a:ext uri="{FF2B5EF4-FFF2-40B4-BE49-F238E27FC236}">
                <a16:creationId xmlns:a16="http://schemas.microsoft.com/office/drawing/2014/main" id="{0D3EAED4-D87D-4121-939A-676DFA72FB61}"/>
              </a:ext>
            </a:extLst>
          </p:cNvPr>
          <p:cNvSpPr/>
          <p:nvPr/>
        </p:nvSpPr>
        <p:spPr>
          <a:xfrm>
            <a:off x="10399530" y="5021466"/>
            <a:ext cx="430200" cy="843859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00099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6ABC68-A72D-4628-BBC2-C306CEDE82A0}"/>
              </a:ext>
            </a:extLst>
          </p:cNvPr>
          <p:cNvSpPr txBox="1"/>
          <p:nvPr/>
        </p:nvSpPr>
        <p:spPr>
          <a:xfrm>
            <a:off x="1049482" y="3172610"/>
            <a:ext cx="10271848" cy="163121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endParaRPr lang="es-E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s-E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criteris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exclusió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per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endParaRPr lang="es-E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E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636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ítulo 4"/>
          <p:cNvSpPr/>
          <p:nvPr/>
        </p:nvSpPr>
        <p:spPr>
          <a:xfrm>
            <a:off x="838080" y="228601"/>
            <a:ext cx="10425665" cy="11741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Integració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Xarxa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Mental i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endParaRPr lang="es-E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ES" sz="3600" b="1" spc="-1" dirty="0" err="1">
                <a:latin typeface="Calibri" panose="020F0502020204030204" pitchFamily="34" charset="0"/>
                <a:cs typeface="Calibri" panose="020F0502020204030204" pitchFamily="34" charset="0"/>
              </a:rPr>
              <a:t>Dificultats</a:t>
            </a:r>
            <a:endParaRPr lang="es-ES" sz="36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3" name="Marcador de contenido 5"/>
          <p:cNvSpPr/>
          <p:nvPr/>
        </p:nvSpPr>
        <p:spPr>
          <a:xfrm>
            <a:off x="749880" y="1475508"/>
            <a:ext cx="11283480" cy="4609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s-ES" sz="1800" b="0" strike="noStrike" spc="-1" dirty="0">
              <a:latin typeface="Arial"/>
            </a:endParaRPr>
          </a:p>
          <a:p>
            <a:pPr marL="22860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Des de la Xarxa de Salut Mental hi ha un nivell </a:t>
            </a:r>
            <a:r>
              <a:rPr lang="ca-ES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d'estigma</a:t>
            </a: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important cap als pacients amb addiccions i una desqualificació més o menys encoberta dels dispositius d'addiccions.</a:t>
            </a:r>
            <a:endParaRPr lang="es-E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s-ES" sz="2800" b="0" strike="noStrike" spc="-1" dirty="0">
              <a:latin typeface="Arial"/>
            </a:endParaRPr>
          </a:p>
          <a:p>
            <a:pPr marL="22860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Des de la Xarxa d’Addiccions hi ha un nivell alt de desconfiança cap als moviments procedents de la Xarxa de Salut Mental. </a:t>
            </a:r>
            <a:endParaRPr lang="es-E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s-ES" sz="2800" b="0" strike="noStrike" spc="-1" dirty="0">
              <a:latin typeface="Arial"/>
            </a:endParaRPr>
          </a:p>
          <a:p>
            <a:pPr marL="22860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La pertinença a diferents Agències/Departaments </a:t>
            </a: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dificulta </a:t>
            </a:r>
            <a:r>
              <a:rPr lang="ca-ES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molt</a:t>
            </a:r>
            <a:r>
              <a:rPr lang="ca-E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la coordinació.</a:t>
            </a:r>
            <a:endParaRPr lang="es-ES" sz="2800" b="0" strike="noStrike" spc="-1" dirty="0">
              <a:latin typeface="Arial"/>
            </a:endParaRPr>
          </a:p>
        </p:txBody>
      </p:sp>
      <p:sp>
        <p:nvSpPr>
          <p:cNvPr id="266" name="Marcador de número de diapositiva 3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FA4D4CC5-C98D-43F6-9338-FF6F3DB340B4}" type="slidenum">
              <a:rPr lang="es-ES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11</a:t>
            </a:fld>
            <a:endParaRPr lang="es-E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 Box 5_1"/>
          <p:cNvSpPr/>
          <p:nvPr/>
        </p:nvSpPr>
        <p:spPr>
          <a:xfrm>
            <a:off x="1515745" y="81205"/>
            <a:ext cx="8658282" cy="9526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/>
            <a:r>
              <a:rPr lang="es-E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Integració</a:t>
            </a:r>
            <a:r>
              <a:rPr lang="es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Xarxa</a:t>
            </a:r>
            <a:r>
              <a:rPr lang="es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Mental i </a:t>
            </a:r>
            <a:r>
              <a:rPr lang="es-E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endParaRPr lang="es-E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endParaRPr lang="es-ES" sz="2800" b="0" strike="noStrike" spc="-1" dirty="0">
              <a:latin typeface="Arial"/>
            </a:endParaRPr>
          </a:p>
        </p:txBody>
      </p:sp>
      <p:sp>
        <p:nvSpPr>
          <p:cNvPr id="260" name="Rectangle 7_1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5CBA7A1A-5557-445D-A6F4-E7603346DCE7}"/>
              </a:ext>
            </a:extLst>
          </p:cNvPr>
          <p:cNvGrpSpPr/>
          <p:nvPr/>
        </p:nvGrpSpPr>
        <p:grpSpPr>
          <a:xfrm>
            <a:off x="2817235" y="1107679"/>
            <a:ext cx="4822629" cy="4229508"/>
            <a:chOff x="6966111" y="1966041"/>
            <a:chExt cx="4822629" cy="4229508"/>
          </a:xfrm>
        </p:grpSpPr>
        <p:sp>
          <p:nvSpPr>
            <p:cNvPr id="11" name="Oval 4_1">
              <a:extLst>
                <a:ext uri="{FF2B5EF4-FFF2-40B4-BE49-F238E27FC236}">
                  <a16:creationId xmlns:a16="http://schemas.microsoft.com/office/drawing/2014/main" id="{E6F0646E-3E78-4647-A95C-BA1B18137171}"/>
                </a:ext>
              </a:extLst>
            </p:cNvPr>
            <p:cNvSpPr/>
            <p:nvPr/>
          </p:nvSpPr>
          <p:spPr>
            <a:xfrm>
              <a:off x="9239162" y="2332439"/>
              <a:ext cx="2549578" cy="37324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endParaRPr lang="es-ES" sz="2400" b="0" strike="noStrike" spc="-1" dirty="0">
                <a:latin typeface="Arial"/>
              </a:endParaRPr>
            </a:p>
          </p:txBody>
        </p:sp>
        <p:sp>
          <p:nvSpPr>
            <p:cNvPr id="12" name="Oval 3_1">
              <a:extLst>
                <a:ext uri="{FF2B5EF4-FFF2-40B4-BE49-F238E27FC236}">
                  <a16:creationId xmlns:a16="http://schemas.microsoft.com/office/drawing/2014/main" id="{24299D27-1A30-4C84-BEA3-A0665C1E7395}"/>
                </a:ext>
              </a:extLst>
            </p:cNvPr>
            <p:cNvSpPr/>
            <p:nvPr/>
          </p:nvSpPr>
          <p:spPr>
            <a:xfrm>
              <a:off x="6966111" y="2463069"/>
              <a:ext cx="2263680" cy="373248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endParaRPr lang="es-ES" sz="1800" b="0" strike="noStrike" spc="-1" dirty="0">
                <a:latin typeface="Arial"/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822E5CC1-FA32-4659-94DE-BCDFF26B090B}"/>
                </a:ext>
              </a:extLst>
            </p:cNvPr>
            <p:cNvSpPr/>
            <p:nvPr/>
          </p:nvSpPr>
          <p:spPr>
            <a:xfrm>
              <a:off x="9798724" y="1966041"/>
              <a:ext cx="14285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 err="1">
                  <a:solidFill>
                    <a:srgbClr val="FF9933"/>
                  </a:solidFill>
                </a:rPr>
                <a:t>Addiccions</a:t>
              </a:r>
              <a:endParaRPr lang="es-ES" b="1" dirty="0">
                <a:solidFill>
                  <a:srgbClr val="FF9933"/>
                </a:solidFill>
              </a:endParaRP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ACDFF1AA-5E18-424D-9E21-FAC73CAE0C04}"/>
                </a:ext>
              </a:extLst>
            </p:cNvPr>
            <p:cNvSpPr/>
            <p:nvPr/>
          </p:nvSpPr>
          <p:spPr>
            <a:xfrm>
              <a:off x="7106620" y="1966041"/>
              <a:ext cx="1544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 err="1">
                  <a:solidFill>
                    <a:schemeClr val="accent1">
                      <a:lumMod val="75000"/>
                    </a:schemeClr>
                  </a:solidFill>
                </a:rPr>
                <a:t>Salut</a:t>
              </a:r>
              <a:r>
                <a:rPr lang="es-ES" b="1" dirty="0">
                  <a:solidFill>
                    <a:schemeClr val="accent1">
                      <a:lumMod val="75000"/>
                    </a:schemeClr>
                  </a:solidFill>
                </a:rPr>
                <a:t> Mental</a:t>
              </a:r>
            </a:p>
          </p:txBody>
        </p:sp>
        <p:sp>
          <p:nvSpPr>
            <p:cNvPr id="16" name="Flecha: a la izquierda y derecha 15">
              <a:extLst>
                <a:ext uri="{FF2B5EF4-FFF2-40B4-BE49-F238E27FC236}">
                  <a16:creationId xmlns:a16="http://schemas.microsoft.com/office/drawing/2014/main" id="{C5C83741-30A7-43B3-BA1E-FC233D2C59A3}"/>
                </a:ext>
              </a:extLst>
            </p:cNvPr>
            <p:cNvSpPr/>
            <p:nvPr/>
          </p:nvSpPr>
          <p:spPr>
            <a:xfrm>
              <a:off x="7567128" y="3060441"/>
              <a:ext cx="3312366" cy="2258008"/>
            </a:xfrm>
            <a:prstGeom prst="leftRight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5F556F99-5AC4-4ADA-95C2-00713264CE53}"/>
              </a:ext>
            </a:extLst>
          </p:cNvPr>
          <p:cNvSpPr txBox="1"/>
          <p:nvPr/>
        </p:nvSpPr>
        <p:spPr>
          <a:xfrm>
            <a:off x="8741411" y="2528468"/>
            <a:ext cx="2865233" cy="5232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s-E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Absorció</a:t>
            </a:r>
            <a:endParaRPr lang="es-E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791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 Box 5_1"/>
          <p:cNvSpPr/>
          <p:nvPr/>
        </p:nvSpPr>
        <p:spPr>
          <a:xfrm>
            <a:off x="1411836" y="235095"/>
            <a:ext cx="8658282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/>
            <a:r>
              <a:rPr lang="es-E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Integració</a:t>
            </a:r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Xarxa</a:t>
            </a:r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Mental i </a:t>
            </a:r>
            <a:r>
              <a:rPr lang="es-E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endParaRPr lang="es-E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0" name="Rectangle 7_1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5CBA7A1A-5557-445D-A6F4-E7603346DCE7}"/>
              </a:ext>
            </a:extLst>
          </p:cNvPr>
          <p:cNvGrpSpPr/>
          <p:nvPr/>
        </p:nvGrpSpPr>
        <p:grpSpPr>
          <a:xfrm>
            <a:off x="2817235" y="1107679"/>
            <a:ext cx="4822629" cy="4229508"/>
            <a:chOff x="6966111" y="1966041"/>
            <a:chExt cx="4822629" cy="4229508"/>
          </a:xfrm>
        </p:grpSpPr>
        <p:sp>
          <p:nvSpPr>
            <p:cNvPr id="11" name="Oval 4_1">
              <a:extLst>
                <a:ext uri="{FF2B5EF4-FFF2-40B4-BE49-F238E27FC236}">
                  <a16:creationId xmlns:a16="http://schemas.microsoft.com/office/drawing/2014/main" id="{E6F0646E-3E78-4647-A95C-BA1B18137171}"/>
                </a:ext>
              </a:extLst>
            </p:cNvPr>
            <p:cNvSpPr/>
            <p:nvPr/>
          </p:nvSpPr>
          <p:spPr>
            <a:xfrm>
              <a:off x="9239162" y="2332439"/>
              <a:ext cx="2549578" cy="37324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endParaRPr lang="es-ES" sz="2400" b="0" strike="noStrike" spc="-1" dirty="0">
                <a:latin typeface="Arial"/>
              </a:endParaRPr>
            </a:p>
          </p:txBody>
        </p:sp>
        <p:sp>
          <p:nvSpPr>
            <p:cNvPr id="12" name="Oval 3_1">
              <a:extLst>
                <a:ext uri="{FF2B5EF4-FFF2-40B4-BE49-F238E27FC236}">
                  <a16:creationId xmlns:a16="http://schemas.microsoft.com/office/drawing/2014/main" id="{24299D27-1A30-4C84-BEA3-A0665C1E7395}"/>
                </a:ext>
              </a:extLst>
            </p:cNvPr>
            <p:cNvSpPr/>
            <p:nvPr/>
          </p:nvSpPr>
          <p:spPr>
            <a:xfrm>
              <a:off x="6966111" y="2463069"/>
              <a:ext cx="2263680" cy="373248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endParaRPr lang="es-ES" sz="1800" b="0" strike="noStrike" spc="-1" dirty="0">
                <a:latin typeface="Arial"/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822E5CC1-FA32-4659-94DE-BCDFF26B090B}"/>
                </a:ext>
              </a:extLst>
            </p:cNvPr>
            <p:cNvSpPr/>
            <p:nvPr/>
          </p:nvSpPr>
          <p:spPr>
            <a:xfrm>
              <a:off x="9798724" y="1966041"/>
              <a:ext cx="14285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 err="1">
                  <a:solidFill>
                    <a:srgbClr val="FF9933"/>
                  </a:solidFill>
                </a:rPr>
                <a:t>Addiccions</a:t>
              </a:r>
              <a:endParaRPr lang="es-ES" b="1" dirty="0">
                <a:solidFill>
                  <a:srgbClr val="FF9933"/>
                </a:solidFill>
              </a:endParaRP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ACDFF1AA-5E18-424D-9E21-FAC73CAE0C04}"/>
                </a:ext>
              </a:extLst>
            </p:cNvPr>
            <p:cNvSpPr/>
            <p:nvPr/>
          </p:nvSpPr>
          <p:spPr>
            <a:xfrm>
              <a:off x="7106620" y="1966041"/>
              <a:ext cx="1544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 err="1">
                  <a:solidFill>
                    <a:schemeClr val="accent1">
                      <a:lumMod val="75000"/>
                    </a:schemeClr>
                  </a:solidFill>
                </a:rPr>
                <a:t>Salut</a:t>
              </a:r>
              <a:r>
                <a:rPr lang="es-ES" b="1" dirty="0">
                  <a:solidFill>
                    <a:schemeClr val="accent1">
                      <a:lumMod val="75000"/>
                    </a:schemeClr>
                  </a:solidFill>
                </a:rPr>
                <a:t> Mental</a:t>
              </a:r>
            </a:p>
          </p:txBody>
        </p:sp>
        <p:sp>
          <p:nvSpPr>
            <p:cNvPr id="16" name="Flecha: a la izquierda y derecha 15">
              <a:extLst>
                <a:ext uri="{FF2B5EF4-FFF2-40B4-BE49-F238E27FC236}">
                  <a16:creationId xmlns:a16="http://schemas.microsoft.com/office/drawing/2014/main" id="{C5C83741-30A7-43B3-BA1E-FC233D2C59A3}"/>
                </a:ext>
              </a:extLst>
            </p:cNvPr>
            <p:cNvSpPr/>
            <p:nvPr/>
          </p:nvSpPr>
          <p:spPr>
            <a:xfrm>
              <a:off x="7567128" y="3060441"/>
              <a:ext cx="3312366" cy="2258008"/>
            </a:xfrm>
            <a:prstGeom prst="leftRight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5F556F99-5AC4-4ADA-95C2-00713264CE53}"/>
              </a:ext>
            </a:extLst>
          </p:cNvPr>
          <p:cNvSpPr txBox="1"/>
          <p:nvPr/>
        </p:nvSpPr>
        <p:spPr>
          <a:xfrm>
            <a:off x="8741411" y="2528468"/>
            <a:ext cx="286523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s-ES" sz="28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Absorció</a:t>
            </a:r>
            <a:endParaRPr lang="es-ES" sz="28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BA7101B-548C-40F6-BD8A-BF1C3BA888F3}"/>
              </a:ext>
            </a:extLst>
          </p:cNvPr>
          <p:cNvSpPr txBox="1"/>
          <p:nvPr/>
        </p:nvSpPr>
        <p:spPr>
          <a:xfrm>
            <a:off x="2391649" y="5486561"/>
            <a:ext cx="6178341" cy="107721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es-E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col.laboració</a:t>
            </a:r>
            <a:endParaRPr lang="es-E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Si, mirada </a:t>
            </a:r>
            <a:r>
              <a:rPr lang="es-E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focalitzada</a:t>
            </a:r>
            <a:r>
              <a:rPr lang="es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en la persona</a:t>
            </a:r>
          </a:p>
        </p:txBody>
      </p:sp>
    </p:spTree>
    <p:extLst>
      <p:ext uri="{BB962C8B-B14F-4D97-AF65-F5344CB8AC3E}">
        <p14:creationId xmlns:p14="http://schemas.microsoft.com/office/powerpoint/2010/main" val="3741940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ítulo 4"/>
          <p:cNvSpPr/>
          <p:nvPr/>
        </p:nvSpPr>
        <p:spPr>
          <a:xfrm>
            <a:off x="838080" y="228601"/>
            <a:ext cx="10425665" cy="136120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Integració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Mental i </a:t>
            </a: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endParaRPr lang="es-E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E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Oportunitats</a:t>
            </a:r>
            <a:endParaRPr lang="es-E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3" name="Marcador de contenido 5"/>
          <p:cNvSpPr/>
          <p:nvPr/>
        </p:nvSpPr>
        <p:spPr>
          <a:xfrm>
            <a:off x="749880" y="1475508"/>
            <a:ext cx="10856765" cy="4609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20000"/>
          </a:bodyPr>
          <a:lstStyle/>
          <a:p>
            <a:pPr marL="285750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Nou sistema d’atenció escalonada</a:t>
            </a:r>
          </a:p>
          <a:p>
            <a:pPr marL="285750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Incorporar el pacient en presa de decisions</a:t>
            </a:r>
          </a:p>
          <a:p>
            <a:pPr marL="285750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Incorporació de l’atenció a les addiccions en tots els nivells</a:t>
            </a:r>
          </a:p>
          <a:p>
            <a:pPr marL="285750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ca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Equips </a:t>
            </a:r>
            <a:r>
              <a:rPr lang="ca-ES" sz="2400" spc="-1" dirty="0" err="1">
                <a:latin typeface="Calibri" panose="020F0502020204030204" pitchFamily="34" charset="0"/>
                <a:cs typeface="Calibri" panose="020F0502020204030204" pitchFamily="34" charset="0"/>
              </a:rPr>
              <a:t>Guía</a:t>
            </a:r>
            <a:endParaRPr lang="ca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Equips Crisis Infanto-Juvenil</a:t>
            </a: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Alternatives a la hospitalització convencional...</a:t>
            </a: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Atenció domiciliaria</a:t>
            </a: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Programes de </a:t>
            </a:r>
            <a:r>
              <a:rPr lang="ca-ES" sz="2400" spc="-1" dirty="0" err="1">
                <a:latin typeface="Calibri" panose="020F0502020204030204" pitchFamily="34" charset="0"/>
                <a:cs typeface="Calibri" panose="020F0502020204030204" pitchFamily="34" charset="0"/>
              </a:rPr>
              <a:t>Col.laboració</a:t>
            </a: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 amb la </a:t>
            </a:r>
            <a:r>
              <a:rPr lang="ca-ES" sz="2400" spc="-1" dirty="0" err="1">
                <a:latin typeface="Calibri" panose="020F0502020204030204" pitchFamily="34" charset="0"/>
                <a:cs typeface="Calibri" panose="020F0502020204030204" pitchFamily="34" charset="0"/>
              </a:rPr>
              <a:t>Primaria</a:t>
            </a: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a-ES" sz="2400" spc="-1" dirty="0" err="1">
                <a:latin typeface="Calibri" panose="020F0502020204030204" pitchFamily="34" charset="0"/>
                <a:cs typeface="Calibri" panose="020F0502020204030204" pitchFamily="34" charset="0"/>
              </a:rPr>
              <a:t>PCOp</a:t>
            </a: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Programes de Seguiment Individualitzat (PSI)</a:t>
            </a: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Residències</a:t>
            </a:r>
          </a:p>
          <a:p>
            <a:pPr marL="742950" lvl="1" indent="-28575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ca-ES" sz="2400" spc="-1" dirty="0">
                <a:latin typeface="Calibri" panose="020F0502020204030204" pitchFamily="34" charset="0"/>
                <a:cs typeface="Calibri" panose="020F0502020204030204" pitchFamily="34" charset="0"/>
              </a:rPr>
              <a:t>Pisos tutelats....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s-ES" sz="1800" b="0" strike="noStrike" spc="-1" dirty="0">
              <a:latin typeface="Arial"/>
            </a:endParaRPr>
          </a:p>
        </p:txBody>
      </p:sp>
      <p:sp>
        <p:nvSpPr>
          <p:cNvPr id="266" name="Marcador de número de diapositiva 3"/>
          <p:cNvSpPr/>
          <p:nvPr/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FA4D4CC5-C98D-43F6-9338-FF6F3DB340B4}" type="slidenum">
              <a:rPr lang="es-ES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14</a:t>
            </a:fld>
            <a:endParaRPr lang="es-ES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997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Rectangle 7_1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A38A61-6780-4C0C-80DC-1A9903B14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826" y="243455"/>
            <a:ext cx="10972440" cy="1032745"/>
          </a:xfrm>
        </p:spPr>
        <p:txBody>
          <a:bodyPr/>
          <a:lstStyle/>
          <a:p>
            <a:pPr algn="ctr"/>
            <a:br>
              <a:rPr lang="es-ES" sz="3200" dirty="0"/>
            </a:br>
            <a:r>
              <a:rPr lang="es-ES" sz="3200" b="1" dirty="0" err="1"/>
              <a:t>Integració</a:t>
            </a:r>
            <a:r>
              <a:rPr lang="es-ES" sz="3200" b="1" dirty="0"/>
              <a:t> </a:t>
            </a:r>
            <a:r>
              <a:rPr lang="es-ES" sz="3200" b="1" dirty="0" err="1"/>
              <a:t>Xarxa</a:t>
            </a:r>
            <a:r>
              <a:rPr lang="es-ES" sz="3200" b="1" dirty="0"/>
              <a:t> de </a:t>
            </a:r>
            <a:r>
              <a:rPr lang="es-ES" sz="3200" b="1" dirty="0" err="1"/>
              <a:t>Salut</a:t>
            </a:r>
            <a:r>
              <a:rPr lang="es-ES" sz="3200" b="1" dirty="0"/>
              <a:t> Mental i </a:t>
            </a:r>
            <a:r>
              <a:rPr lang="es-ES" sz="3200" b="1" dirty="0" err="1"/>
              <a:t>Addiccions</a:t>
            </a:r>
            <a:br>
              <a:rPr lang="es-ES" sz="3200" b="1" dirty="0"/>
            </a:br>
            <a:r>
              <a:rPr lang="es-ES" sz="3200" b="1" dirty="0" err="1"/>
              <a:t>Punts</a:t>
            </a:r>
            <a:r>
              <a:rPr lang="es-ES" sz="3200" b="1" dirty="0"/>
              <a:t> </a:t>
            </a:r>
            <a:r>
              <a:rPr lang="es-ES" sz="3200" b="1" dirty="0" err="1"/>
              <a:t>crítics</a:t>
            </a:r>
            <a:br>
              <a:rPr lang="es-ES" dirty="0"/>
            </a:b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4FCCE9B-5FA8-46E9-A4A2-8353232CDBA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29577" y="2116986"/>
            <a:ext cx="11327962" cy="3977280"/>
          </a:xfrm>
        </p:spPr>
        <p:txBody>
          <a:bodyPr>
            <a:normAutofit/>
          </a:bodyPr>
          <a:lstStyle/>
          <a:p>
            <a:r>
              <a:rPr lang="ca-ES" sz="4000" dirty="0">
                <a:latin typeface="Calibri" panose="020F0502020204030204" pitchFamily="34" charset="0"/>
                <a:cs typeface="Calibri" panose="020F0502020204030204" pitchFamily="34" charset="0"/>
              </a:rPr>
              <a:t>NO criteris d’exclusió</a:t>
            </a:r>
          </a:p>
          <a:p>
            <a:r>
              <a:rPr lang="ca-ES" sz="4000" dirty="0">
                <a:latin typeface="Calibri" panose="020F0502020204030204" pitchFamily="34" charset="0"/>
                <a:cs typeface="Calibri" panose="020F0502020204030204" pitchFamily="34" charset="0"/>
              </a:rPr>
              <a:t>SI Formació</a:t>
            </a:r>
          </a:p>
          <a:p>
            <a:r>
              <a:rPr lang="ca-ES" sz="4000" dirty="0">
                <a:latin typeface="Calibri" panose="020F0502020204030204" pitchFamily="34" charset="0"/>
                <a:cs typeface="Calibri" panose="020F0502020204030204" pitchFamily="34" charset="0"/>
              </a:rPr>
              <a:t>Els canvis requereixen flexibilitat del sistema d’atenció  		</a:t>
            </a:r>
            <a:endParaRPr lang="es-E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4000" dirty="0">
                <a:latin typeface="Calibri" panose="020F0502020204030204" pitchFamily="34" charset="0"/>
                <a:cs typeface="Calibri" panose="020F0502020204030204" pitchFamily="34" charset="0"/>
              </a:rPr>
              <a:t>Poc a poc,…però sense pausa ni anar endarrere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910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ubtítulo 2"/>
          <p:cNvSpPr/>
          <p:nvPr/>
        </p:nvSpPr>
        <p:spPr>
          <a:xfrm>
            <a:off x="1523880" y="3602160"/>
            <a:ext cx="9142560" cy="165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CE4D53E-CC2B-4EA0-9F5B-8AD05BCD2611}"/>
              </a:ext>
            </a:extLst>
          </p:cNvPr>
          <p:cNvSpPr/>
          <p:nvPr/>
        </p:nvSpPr>
        <p:spPr>
          <a:xfrm>
            <a:off x="1927685" y="1437893"/>
            <a:ext cx="8738755" cy="12618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Comissió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d'Estudi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sobre la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Mental i les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Sessió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14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d’Abril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de 2023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3F61BB-B55E-445D-A322-976637AF44DA}"/>
              </a:ext>
            </a:extLst>
          </p:cNvPr>
          <p:cNvSpPr/>
          <p:nvPr/>
        </p:nvSpPr>
        <p:spPr>
          <a:xfrm>
            <a:off x="1953490" y="3487307"/>
            <a:ext cx="84478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Dra. Marta Torrens</a:t>
            </a:r>
          </a:p>
          <a:p>
            <a:pPr algn="ctr"/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Coordinadora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del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Grup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Recerca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Addiccions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Institut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Hospital del Mar de Recerca </a:t>
            </a:r>
            <a:r>
              <a:rPr lang="es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Mèdica</a:t>
            </a: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0" descr="http___intranet">
            <a:extLst>
              <a:ext uri="{FF2B5EF4-FFF2-40B4-BE49-F238E27FC236}">
                <a16:creationId xmlns:a16="http://schemas.microsoft.com/office/drawing/2014/main" id="{88DEE9C7-FDCD-499E-8275-DBF66F097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379" y="5295655"/>
            <a:ext cx="2339975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Institut Hospital del Mar d'Investigacions Mèdiques - IMIM">
            <a:extLst>
              <a:ext uri="{FF2B5EF4-FFF2-40B4-BE49-F238E27FC236}">
                <a16:creationId xmlns:a16="http://schemas.microsoft.com/office/drawing/2014/main" id="{E04CC443-78BD-42E2-998F-37E7628E4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574" y="5295655"/>
            <a:ext cx="4722047" cy="108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145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Oval 2"/>
          <p:cNvSpPr/>
          <p:nvPr/>
        </p:nvSpPr>
        <p:spPr>
          <a:xfrm>
            <a:off x="6252840" y="1519200"/>
            <a:ext cx="4799160" cy="5104080"/>
          </a:xfrm>
          <a:prstGeom prst="ellipse">
            <a:avLst/>
          </a:prstGeom>
          <a:solidFill>
            <a:srgbClr val="CC33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_tradnl" sz="2400" b="0" strike="noStrike" spc="-1">
                <a:solidFill>
                  <a:srgbClr val="FFFFFF"/>
                </a:solidFill>
                <a:latin typeface="Tahoma"/>
                <a:ea typeface="DejaVu Sans"/>
              </a:rPr>
              <a:t>Salut</a:t>
            </a:r>
            <a:endParaRPr lang="es-ES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_tradnl" sz="2400" b="0" strike="noStrike" spc="-1">
                <a:solidFill>
                  <a:srgbClr val="FFFFFF"/>
                </a:solidFill>
                <a:latin typeface="Tahoma"/>
                <a:ea typeface="DejaVu Sans"/>
              </a:rPr>
              <a:t>General</a:t>
            </a:r>
            <a:endParaRPr lang="es-ES" sz="2400" b="0" strike="noStrike" spc="-1">
              <a:latin typeface="Arial"/>
            </a:endParaRPr>
          </a:p>
        </p:txBody>
      </p:sp>
      <p:sp>
        <p:nvSpPr>
          <p:cNvPr id="199" name="Oval 3"/>
          <p:cNvSpPr/>
          <p:nvPr/>
        </p:nvSpPr>
        <p:spPr>
          <a:xfrm>
            <a:off x="9637200" y="2119320"/>
            <a:ext cx="1903680" cy="373248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2400" b="0" strike="noStrike" spc="-1">
                <a:solidFill>
                  <a:srgbClr val="FFFFFF"/>
                </a:solidFill>
                <a:latin typeface="Tahoma"/>
                <a:ea typeface="DejaVu Sans"/>
              </a:rPr>
              <a:t>Salut Mental</a:t>
            </a:r>
            <a:endParaRPr lang="es-ES" sz="2400" b="0" strike="noStrike" spc="-1">
              <a:latin typeface="Arial"/>
            </a:endParaRPr>
          </a:p>
        </p:txBody>
      </p:sp>
      <p:sp>
        <p:nvSpPr>
          <p:cNvPr id="200" name="Oval 4"/>
          <p:cNvSpPr/>
          <p:nvPr/>
        </p:nvSpPr>
        <p:spPr>
          <a:xfrm>
            <a:off x="5846760" y="2119320"/>
            <a:ext cx="1979640" cy="38242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2400" b="0" strike="noStrike" spc="-1">
                <a:solidFill>
                  <a:srgbClr val="FFFFFF"/>
                </a:solidFill>
                <a:latin typeface="Tahoma"/>
                <a:ea typeface="DejaVu Sans"/>
              </a:rPr>
              <a:t>Addiccions</a:t>
            </a:r>
            <a:endParaRPr lang="es-ES" sz="2400" b="0" strike="noStrike" spc="-1">
              <a:latin typeface="Arial"/>
            </a:endParaRPr>
          </a:p>
        </p:txBody>
      </p:sp>
      <p:sp>
        <p:nvSpPr>
          <p:cNvPr id="201" name="Text Box 5"/>
          <p:cNvSpPr/>
          <p:nvPr/>
        </p:nvSpPr>
        <p:spPr>
          <a:xfrm>
            <a:off x="7180314" y="418893"/>
            <a:ext cx="367056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Xarxes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assistencials</a:t>
            </a:r>
            <a:endParaRPr lang="es-ES" sz="2800" b="0" strike="noStrike" spc="-1" dirty="0">
              <a:latin typeface="Arial"/>
            </a:endParaRPr>
          </a:p>
        </p:txBody>
      </p:sp>
      <p:sp>
        <p:nvSpPr>
          <p:cNvPr id="202" name="Rectangle 7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" name="CuadroTexto 2"/>
          <p:cNvSpPr/>
          <p:nvPr/>
        </p:nvSpPr>
        <p:spPr>
          <a:xfrm>
            <a:off x="361440" y="700227"/>
            <a:ext cx="5402520" cy="70218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Anys 70 i finals 80 coincideixen els processos de desinstitucionalització i reforma psiquiàtrica i la epidèmia de heroïna</a:t>
            </a: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L</a:t>
            </a:r>
            <a:r>
              <a:rPr lang="ca-ES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’ Addicció a </a:t>
            </a: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H</a:t>
            </a:r>
            <a:r>
              <a:rPr lang="ca-ES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eroïna es considerada com un vici i problema social i </a:t>
            </a:r>
            <a:r>
              <a:rPr lang="ca-ES" sz="2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no</a:t>
            </a:r>
            <a:r>
              <a:rPr lang="ca-ES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una malaltia mental</a:t>
            </a: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Creació de xarxa independent d’addiccions</a:t>
            </a: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Diferents proveïdors en ambdues xarxes i dificultats de relació entre ells.</a:t>
            </a:r>
            <a:endParaRPr lang="es-ES" sz="2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endParaRPr lang="es-ES" sz="1800" b="0" strike="noStrike" spc="-1" dirty="0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tabLst>
                <a:tab pos="0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s-ES" sz="1800" b="0" strike="noStrike" spc="-1" dirty="0">
              <a:latin typeface="Arial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3DCD58D-8771-46DD-AF2E-6A205C1622DA}"/>
              </a:ext>
            </a:extLst>
          </p:cNvPr>
          <p:cNvSpPr txBox="1"/>
          <p:nvPr/>
        </p:nvSpPr>
        <p:spPr>
          <a:xfrm>
            <a:off x="684126" y="177007"/>
            <a:ext cx="2052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Venim de 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 Box 8"/>
          <p:cNvSpPr/>
          <p:nvPr/>
        </p:nvSpPr>
        <p:spPr>
          <a:xfrm>
            <a:off x="6281284" y="4008845"/>
            <a:ext cx="1635120" cy="637200"/>
          </a:xfrm>
          <a:prstGeom prst="rect">
            <a:avLst/>
          </a:prstGeom>
          <a:noFill/>
          <a:ln w="57150">
            <a:solidFill>
              <a:srgbClr val="3333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1200" b="1" strike="noStrike" spc="-1" dirty="0">
                <a:solidFill>
                  <a:srgbClr val="C00000"/>
                </a:solidFill>
                <a:latin typeface="Tahoma"/>
                <a:ea typeface="DejaVu Sans"/>
              </a:rPr>
              <a:t>Hospitals Generals</a:t>
            </a:r>
            <a:endParaRPr lang="es-ES" sz="1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2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Aguts</a:t>
            </a:r>
            <a:endParaRPr lang="es-ES" sz="1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2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Interconsulta</a:t>
            </a:r>
            <a:r>
              <a:rPr lang="en-GB" sz="12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endParaRPr lang="es-ES" sz="1200" b="0" strike="noStrike" spc="-1" dirty="0">
              <a:latin typeface="Arial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C976A1B9-745F-40E2-B1AE-50587A4A80A5}"/>
              </a:ext>
            </a:extLst>
          </p:cNvPr>
          <p:cNvGrpSpPr/>
          <p:nvPr/>
        </p:nvGrpSpPr>
        <p:grpSpPr>
          <a:xfrm>
            <a:off x="1578313" y="946080"/>
            <a:ext cx="8739860" cy="5255524"/>
            <a:chOff x="1578313" y="1085760"/>
            <a:chExt cx="7862107" cy="5122533"/>
          </a:xfrm>
        </p:grpSpPr>
        <p:grpSp>
          <p:nvGrpSpPr>
            <p:cNvPr id="204" name="Group 2"/>
            <p:cNvGrpSpPr/>
            <p:nvPr/>
          </p:nvGrpSpPr>
          <p:grpSpPr>
            <a:xfrm>
              <a:off x="3238560" y="1085760"/>
              <a:ext cx="2570400" cy="1427400"/>
              <a:chOff x="3238560" y="1085760"/>
              <a:chExt cx="2570400" cy="1427400"/>
            </a:xfrm>
          </p:grpSpPr>
          <p:sp>
            <p:nvSpPr>
              <p:cNvPr id="205" name="Oval 3"/>
              <p:cNvSpPr/>
              <p:nvPr/>
            </p:nvSpPr>
            <p:spPr>
              <a:xfrm>
                <a:off x="3701880" y="1085760"/>
                <a:ext cx="1617840" cy="1427400"/>
              </a:xfrm>
              <a:prstGeom prst="ellipse">
                <a:avLst/>
              </a:prstGeom>
              <a:noFill/>
              <a:ln w="57150">
                <a:solidFill>
                  <a:srgbClr val="CC33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45000" rIns="90000" bIns="45000" anchor="ctr">
                <a:noAutofit/>
              </a:bodyPr>
              <a:lstStyle/>
              <a:p>
                <a:pPr algn="ctr">
                  <a:lnSpc>
                    <a:spcPct val="100000"/>
                  </a:lnSpc>
                </a:pPr>
                <a:endParaRPr lang="es-ES" sz="1800" b="0" strike="noStrike" spc="-1" dirty="0">
                  <a:latin typeface="Arial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es-ES" sz="1050" b="0" strike="noStrike" spc="-1" dirty="0" err="1">
                    <a:solidFill>
                      <a:srgbClr val="CC3300"/>
                    </a:solidFill>
                    <a:latin typeface="Tahoma"/>
                    <a:ea typeface="DejaVu Sans"/>
                  </a:rPr>
                  <a:t>Salut</a:t>
                </a:r>
                <a:r>
                  <a:rPr lang="es-ES" sz="1050" b="0" strike="noStrike" spc="-1" dirty="0">
                    <a:solidFill>
                      <a:srgbClr val="CC3300"/>
                    </a:solidFill>
                    <a:latin typeface="Tahoma"/>
                    <a:ea typeface="DejaVu Sans"/>
                  </a:rPr>
                  <a:t> General</a:t>
                </a:r>
                <a:endParaRPr lang="es-ES" sz="1050" b="0" strike="noStrike" spc="-1" dirty="0">
                  <a:latin typeface="Arial"/>
                </a:endParaRPr>
              </a:p>
            </p:txBody>
          </p:sp>
          <p:sp>
            <p:nvSpPr>
              <p:cNvPr id="206" name="Oval 4"/>
              <p:cNvSpPr/>
              <p:nvPr/>
            </p:nvSpPr>
            <p:spPr>
              <a:xfrm>
                <a:off x="5167440" y="1299240"/>
                <a:ext cx="641520" cy="1043640"/>
              </a:xfrm>
              <a:prstGeom prst="ellipse">
                <a:avLst/>
              </a:prstGeom>
              <a:solidFill>
                <a:schemeClr val="accent2"/>
              </a:solidFill>
              <a:ln w="38100">
                <a:solidFill>
                  <a:srgbClr val="333399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45000" rIns="90000" bIns="45000" anchor="ctr">
                <a:noAutofit/>
              </a:bodyPr>
              <a:lstStyle/>
              <a:p>
                <a:pPr algn="ctr">
                  <a:lnSpc>
                    <a:spcPct val="100000"/>
                  </a:lnSpc>
                </a:pPr>
                <a:endParaRPr lang="es-ES" sz="1800" b="0" strike="noStrike" spc="-1">
                  <a:latin typeface="Arial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es-ES_tradnl" sz="900" b="0" strike="noStrike" spc="-1">
                    <a:solidFill>
                      <a:srgbClr val="FFFFFF"/>
                    </a:solidFill>
                    <a:latin typeface="Tahoma"/>
                    <a:ea typeface="DejaVu Sans"/>
                  </a:rPr>
                  <a:t>Salut Mental</a:t>
                </a:r>
                <a:endParaRPr lang="es-ES" sz="900" b="0" strike="noStrike" spc="-1">
                  <a:latin typeface="Arial"/>
                </a:endParaRPr>
              </a:p>
            </p:txBody>
          </p:sp>
          <p:sp>
            <p:nvSpPr>
              <p:cNvPr id="207" name="Oval 5"/>
              <p:cNvSpPr/>
              <p:nvPr/>
            </p:nvSpPr>
            <p:spPr>
              <a:xfrm>
                <a:off x="3238560" y="1320840"/>
                <a:ext cx="666720" cy="1042920"/>
              </a:xfrm>
              <a:prstGeom prst="ellipse">
                <a:avLst/>
              </a:prstGeom>
              <a:noFill/>
              <a:ln w="38100">
                <a:solidFill>
                  <a:srgbClr val="FF99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45000" rIns="90000" bIns="45000" anchor="ctr">
                <a:noAutofit/>
              </a:bodyPr>
              <a:lstStyle/>
              <a:p>
                <a:pPr algn="ctr">
                  <a:lnSpc>
                    <a:spcPct val="100000"/>
                  </a:lnSpc>
                </a:pPr>
                <a:endParaRPr lang="es-ES" sz="1800" b="0" strike="noStrike" spc="-1">
                  <a:latin typeface="Arial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es-ES_tradnl" sz="1050" b="0" strike="noStrike" spc="-1">
                    <a:solidFill>
                      <a:srgbClr val="FF9900"/>
                    </a:solidFill>
                    <a:latin typeface="Tahoma"/>
                    <a:ea typeface="DejaVu Sans"/>
                  </a:rPr>
                  <a:t>Addiccions</a:t>
                </a:r>
                <a:endParaRPr lang="es-ES" sz="1050" b="0" strike="noStrike" spc="-1">
                  <a:latin typeface="Arial"/>
                </a:endParaRPr>
              </a:p>
            </p:txBody>
          </p:sp>
        </p:grpSp>
        <p:sp>
          <p:nvSpPr>
            <p:cNvPr id="208" name="Line 6"/>
            <p:cNvSpPr/>
            <p:nvPr/>
          </p:nvSpPr>
          <p:spPr>
            <a:xfrm flipH="1">
              <a:off x="4530600" y="2228760"/>
              <a:ext cx="993600" cy="714240"/>
            </a:xfrm>
            <a:prstGeom prst="line">
              <a:avLst/>
            </a:prstGeom>
            <a:ln w="57150">
              <a:solidFill>
                <a:srgbClr val="3333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" name="Text Box 7"/>
            <p:cNvSpPr/>
            <p:nvPr/>
          </p:nvSpPr>
          <p:spPr>
            <a:xfrm>
              <a:off x="1578313" y="3397320"/>
              <a:ext cx="3944807" cy="2810973"/>
            </a:xfrm>
            <a:prstGeom prst="rect">
              <a:avLst/>
            </a:prstGeom>
            <a:noFill/>
            <a:ln w="57150">
              <a:solidFill>
                <a:srgbClr val="333399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Centres Salut Mental d’Adults</a:t>
              </a: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Programa col·laboració amb Primària  (PCP)</a:t>
              </a: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350" b="0" strike="noStrike" spc="-1" dirty="0">
                  <a:solidFill>
                    <a:srgbClr val="000000"/>
                  </a:solidFill>
                  <a:latin typeface="Arial"/>
                  <a:ea typeface="DejaVu Sans"/>
                </a:rPr>
                <a:t>Centres Salut Mental </a:t>
              </a: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Infanto-Juvenils</a:t>
              </a: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Programes comunitaris PSI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Hospitalització Domiciliària 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Hospitalització Parcial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Centres de </a:t>
              </a:r>
              <a:r>
                <a:rPr lang="ca-ES" sz="1200" b="0" strike="noStrike" spc="-1" dirty="0" err="1">
                  <a:solidFill>
                    <a:srgbClr val="000000"/>
                  </a:solidFill>
                  <a:latin typeface="Tahoma"/>
                  <a:ea typeface="DejaVu Sans"/>
                </a:rPr>
                <a:t>Día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Centres de Rehabilitació</a:t>
              </a:r>
              <a:endParaRPr lang="es-ES" sz="1200" b="0" strike="noStrike" spc="-1" dirty="0">
                <a:latin typeface="Arial"/>
              </a:endParaRPr>
            </a:p>
          </p:txBody>
        </p:sp>
        <p:sp>
          <p:nvSpPr>
            <p:cNvPr id="211" name="Text Box 9"/>
            <p:cNvSpPr/>
            <p:nvPr/>
          </p:nvSpPr>
          <p:spPr>
            <a:xfrm>
              <a:off x="7777080" y="3930480"/>
              <a:ext cx="1663340" cy="1198875"/>
            </a:xfrm>
            <a:prstGeom prst="rect">
              <a:avLst/>
            </a:prstGeom>
            <a:noFill/>
            <a:ln w="57150">
              <a:solidFill>
                <a:srgbClr val="333399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GB" sz="1200" b="1" strike="noStrike" spc="-1" dirty="0">
                  <a:solidFill>
                    <a:srgbClr val="333399"/>
                  </a:solidFill>
                  <a:latin typeface="Tahoma"/>
                  <a:ea typeface="DejaVu Sans"/>
                </a:rPr>
                <a:t>Hospitals </a:t>
              </a:r>
              <a:r>
                <a:rPr lang="ca-ES" sz="1200" b="1" strike="noStrike" spc="-1" dirty="0">
                  <a:solidFill>
                    <a:srgbClr val="333399"/>
                  </a:solidFill>
                  <a:latin typeface="Tahoma"/>
                  <a:ea typeface="DejaVu Sans"/>
                </a:rPr>
                <a:t>Psiquiàtrics 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Aguts</a:t>
              </a:r>
            </a:p>
            <a:p>
              <a:pPr algn="ctr">
                <a:lnSpc>
                  <a:spcPct val="100000"/>
                </a:lnSpc>
              </a:pPr>
              <a:r>
                <a:rPr lang="ca-ES" sz="1200" spc="-1" dirty="0">
                  <a:solidFill>
                    <a:srgbClr val="000000"/>
                  </a:solidFill>
                  <a:latin typeface="Tahoma"/>
                </a:rPr>
                <a:t>Patologia Dual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Subaguts </a:t>
              </a:r>
              <a:endParaRPr lang="es-ES" sz="1200" b="0" strike="noStrike" spc="-1" dirty="0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ca-ES" sz="1200" b="0" strike="noStrike" spc="-1" dirty="0">
                  <a:solidFill>
                    <a:srgbClr val="000000"/>
                  </a:solidFill>
                  <a:latin typeface="Tahoma"/>
                  <a:ea typeface="DejaVu Sans"/>
                </a:rPr>
                <a:t>Mitja i Llarga Estada</a:t>
              </a:r>
            </a:p>
          </p:txBody>
        </p:sp>
        <p:sp>
          <p:nvSpPr>
            <p:cNvPr id="212" name="Text Box 10"/>
            <p:cNvSpPr/>
            <p:nvPr/>
          </p:nvSpPr>
          <p:spPr>
            <a:xfrm>
              <a:off x="2941920" y="2978280"/>
              <a:ext cx="2106360" cy="31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ca-ES" sz="1500" b="1" strike="noStrike" spc="-1">
                  <a:solidFill>
                    <a:srgbClr val="333399"/>
                  </a:solidFill>
                  <a:latin typeface="Tahoma"/>
                  <a:ea typeface="DejaVu Sans"/>
                </a:rPr>
                <a:t>Atenció comunitària</a:t>
              </a:r>
              <a:endParaRPr lang="es-ES" sz="1500" b="0" strike="noStrike" spc="-1">
                <a:latin typeface="Arial"/>
              </a:endParaRPr>
            </a:p>
          </p:txBody>
        </p:sp>
        <p:sp>
          <p:nvSpPr>
            <p:cNvPr id="213" name="Line 11"/>
            <p:cNvSpPr/>
            <p:nvPr/>
          </p:nvSpPr>
          <p:spPr>
            <a:xfrm>
              <a:off x="5230800" y="2131920"/>
              <a:ext cx="2057400" cy="857160"/>
            </a:xfrm>
            <a:prstGeom prst="line">
              <a:avLst/>
            </a:prstGeom>
            <a:ln w="57150">
              <a:solidFill>
                <a:srgbClr val="3333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4" name="Text Box 12"/>
            <p:cNvSpPr/>
            <p:nvPr/>
          </p:nvSpPr>
          <p:spPr>
            <a:xfrm>
              <a:off x="7041240" y="3032280"/>
              <a:ext cx="1598760" cy="31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_tradnl" sz="1500" b="1" strike="noStrike" spc="-1">
                  <a:solidFill>
                    <a:srgbClr val="333399"/>
                  </a:solidFill>
                  <a:latin typeface="Tahoma"/>
                  <a:ea typeface="DejaVu Sans"/>
                </a:rPr>
                <a:t>Hospitalització</a:t>
              </a:r>
              <a:endParaRPr lang="es-ES" sz="1500" b="0" strike="noStrike" spc="-1">
                <a:latin typeface="Arial"/>
              </a:endParaRPr>
            </a:p>
          </p:txBody>
        </p:sp>
        <p:sp>
          <p:nvSpPr>
            <p:cNvPr id="215" name="Rectangle 13"/>
            <p:cNvSpPr/>
            <p:nvPr/>
          </p:nvSpPr>
          <p:spPr>
            <a:xfrm>
              <a:off x="5688000" y="3654360"/>
              <a:ext cx="1873440" cy="1454400"/>
            </a:xfrm>
            <a:prstGeom prst="rect">
              <a:avLst/>
            </a:prstGeom>
            <a:noFill/>
            <a:ln w="57150">
              <a:solidFill>
                <a:srgbClr val="CC33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6" name="Text Box 15"/>
            <p:cNvSpPr/>
            <p:nvPr/>
          </p:nvSpPr>
          <p:spPr>
            <a:xfrm>
              <a:off x="6095880" y="5529240"/>
              <a:ext cx="1266840" cy="31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ca-ES" sz="1500" b="1" strike="noStrike" spc="-1">
                  <a:solidFill>
                    <a:srgbClr val="333399"/>
                  </a:solidFill>
                  <a:latin typeface="Tahoma"/>
                  <a:ea typeface="DejaVu Sans"/>
                </a:rPr>
                <a:t>Urgències</a:t>
              </a:r>
              <a:endParaRPr lang="es-ES" sz="1500" b="0" strike="noStrike" spc="-1">
                <a:latin typeface="Arial"/>
              </a:endParaRPr>
            </a:p>
          </p:txBody>
        </p:sp>
        <p:sp>
          <p:nvSpPr>
            <p:cNvPr id="217" name="Line 16"/>
            <p:cNvSpPr/>
            <p:nvPr/>
          </p:nvSpPr>
          <p:spPr>
            <a:xfrm flipV="1">
              <a:off x="6673680" y="5128920"/>
              <a:ext cx="360" cy="400320"/>
            </a:xfrm>
            <a:prstGeom prst="line">
              <a:avLst/>
            </a:prstGeom>
            <a:ln w="57150">
              <a:solidFill>
                <a:srgbClr val="3333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18" name="Rectángulo 1"/>
          <p:cNvSpPr/>
          <p:nvPr/>
        </p:nvSpPr>
        <p:spPr>
          <a:xfrm>
            <a:off x="6095880" y="5529240"/>
            <a:ext cx="2130336" cy="382680"/>
          </a:xfrm>
          <a:prstGeom prst="rect">
            <a:avLst/>
          </a:prstGeom>
          <a:noFill/>
          <a:ln w="38100"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1E07A179-979D-4B56-B1F0-33D332B7771A}"/>
              </a:ext>
            </a:extLst>
          </p:cNvPr>
          <p:cNvSpPr/>
          <p:nvPr/>
        </p:nvSpPr>
        <p:spPr>
          <a:xfrm>
            <a:off x="7180314" y="418893"/>
            <a:ext cx="36705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Xarxa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de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Salut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Mental</a:t>
            </a:r>
            <a:endParaRPr lang="es-ES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000"/>
    </mc:Choice>
    <mc:Fallback xmlns:p15="http://schemas.microsoft.com/office/powerpoint/2012/main" xmlns="">
      <p:transition spd="slow" advTm="1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 Box 2"/>
          <p:cNvSpPr/>
          <p:nvPr/>
        </p:nvSpPr>
        <p:spPr>
          <a:xfrm>
            <a:off x="2798640" y="3537000"/>
            <a:ext cx="3562560" cy="272160"/>
          </a:xfrm>
          <a:prstGeom prst="rect">
            <a:avLst/>
          </a:prstGeom>
          <a:solidFill>
            <a:srgbClr val="FF9900"/>
          </a:solidFill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200" b="1" strike="noStrike" spc="-1">
                <a:solidFill>
                  <a:srgbClr val="000000"/>
                </a:solidFill>
                <a:latin typeface="Tahoma"/>
                <a:ea typeface="DejaVu Sans"/>
              </a:rPr>
              <a:t>Ambulatori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220" name="Text Box 4"/>
          <p:cNvSpPr/>
          <p:nvPr/>
        </p:nvSpPr>
        <p:spPr>
          <a:xfrm>
            <a:off x="6461280" y="4200480"/>
            <a:ext cx="2224080" cy="500760"/>
          </a:xfrm>
          <a:prstGeom prst="rect">
            <a:avLst/>
          </a:prstGeom>
          <a:noFill/>
          <a:ln w="28575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350" b="1" strike="noStrike" spc="-1">
                <a:solidFill>
                  <a:srgbClr val="FF0000"/>
                </a:solidFill>
                <a:latin typeface="Tahoma"/>
                <a:ea typeface="DejaVu Sans"/>
              </a:rPr>
              <a:t>U. H. Desintoxicació</a:t>
            </a:r>
            <a:endParaRPr lang="es-ES" sz="135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350" b="0" strike="noStrike" spc="-1">
              <a:latin typeface="Arial"/>
            </a:endParaRPr>
          </a:p>
        </p:txBody>
      </p:sp>
      <p:sp>
        <p:nvSpPr>
          <p:cNvPr id="221" name="Text Box 5"/>
          <p:cNvSpPr/>
          <p:nvPr/>
        </p:nvSpPr>
        <p:spPr>
          <a:xfrm>
            <a:off x="3262680" y="3000240"/>
            <a:ext cx="2118600" cy="27216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1200" b="1" strike="noStrike" spc="-1">
                <a:solidFill>
                  <a:srgbClr val="000000"/>
                </a:solidFill>
                <a:latin typeface="Tahoma"/>
                <a:ea typeface="DejaVu Sans"/>
              </a:rPr>
              <a:t>Programes reducció dany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222" name="Text Box 6"/>
          <p:cNvSpPr/>
          <p:nvPr/>
        </p:nvSpPr>
        <p:spPr>
          <a:xfrm>
            <a:off x="6961320" y="3537000"/>
            <a:ext cx="2430720" cy="272160"/>
          </a:xfrm>
          <a:prstGeom prst="rect">
            <a:avLst/>
          </a:prstGeom>
          <a:solidFill>
            <a:srgbClr val="FF9900"/>
          </a:solidFill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200" b="1" strike="noStrike" spc="-1">
                <a:solidFill>
                  <a:srgbClr val="000000"/>
                </a:solidFill>
                <a:latin typeface="Tahoma"/>
                <a:ea typeface="DejaVu Sans"/>
              </a:rPr>
              <a:t>Tt. Ingressat</a:t>
            </a:r>
            <a:endParaRPr lang="es-ES" sz="1200" b="0" strike="noStrike" spc="-1">
              <a:latin typeface="Arial"/>
            </a:endParaRPr>
          </a:p>
        </p:txBody>
      </p:sp>
      <p:grpSp>
        <p:nvGrpSpPr>
          <p:cNvPr id="223" name="Group 7"/>
          <p:cNvGrpSpPr/>
          <p:nvPr/>
        </p:nvGrpSpPr>
        <p:grpSpPr>
          <a:xfrm>
            <a:off x="6257880" y="1052640"/>
            <a:ext cx="2968920" cy="1689120"/>
            <a:chOff x="6257880" y="1052640"/>
            <a:chExt cx="2968920" cy="1689120"/>
          </a:xfrm>
        </p:grpSpPr>
        <p:sp>
          <p:nvSpPr>
            <p:cNvPr id="224" name="Oval 8"/>
            <p:cNvSpPr/>
            <p:nvPr/>
          </p:nvSpPr>
          <p:spPr>
            <a:xfrm>
              <a:off x="6792480" y="1052640"/>
              <a:ext cx="1870200" cy="1689120"/>
            </a:xfrm>
            <a:prstGeom prst="ellipse">
              <a:avLst/>
            </a:prstGeom>
            <a:noFill/>
            <a:ln w="57150">
              <a:solidFill>
                <a:srgbClr val="CC33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200" b="1" strike="noStrike" spc="-1">
                  <a:solidFill>
                    <a:srgbClr val="CC3300"/>
                  </a:solidFill>
                  <a:latin typeface="Tahoma"/>
                  <a:ea typeface="DejaVu Sans"/>
                </a:rPr>
                <a:t>Salut General</a:t>
              </a:r>
              <a:endParaRPr lang="es-ES" sz="1200" b="0" strike="noStrike" spc="-1">
                <a:latin typeface="Arial"/>
              </a:endParaRPr>
            </a:p>
          </p:txBody>
        </p:sp>
        <p:sp>
          <p:nvSpPr>
            <p:cNvPr id="225" name="Oval 9"/>
            <p:cNvSpPr/>
            <p:nvPr/>
          </p:nvSpPr>
          <p:spPr>
            <a:xfrm>
              <a:off x="6257880" y="1329840"/>
              <a:ext cx="770400" cy="123480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FF66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900" b="1" strike="noStrike" spc="-1">
                  <a:solidFill>
                    <a:srgbClr val="000000"/>
                  </a:solidFill>
                  <a:latin typeface="Tahoma"/>
                  <a:ea typeface="DejaVu Sans"/>
                </a:rPr>
                <a:t>Addicció</a:t>
              </a:r>
              <a:endParaRPr lang="es-ES" sz="900" b="0" strike="noStrike" spc="-1">
                <a:latin typeface="Arial"/>
              </a:endParaRPr>
            </a:p>
          </p:txBody>
        </p:sp>
        <p:sp>
          <p:nvSpPr>
            <p:cNvPr id="226" name="Oval 10"/>
            <p:cNvSpPr/>
            <p:nvPr/>
          </p:nvSpPr>
          <p:spPr>
            <a:xfrm>
              <a:off x="8485560" y="1305360"/>
              <a:ext cx="741240" cy="1234800"/>
            </a:xfrm>
            <a:prstGeom prst="ellipse">
              <a:avLst/>
            </a:prstGeom>
            <a:noFill/>
            <a:ln w="57150">
              <a:solidFill>
                <a:srgbClr val="0070C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_tradnl" sz="750" b="1" strike="noStrike" spc="-1" dirty="0">
                  <a:solidFill>
                    <a:srgbClr val="333399"/>
                  </a:solidFill>
                  <a:latin typeface="Tahoma"/>
                  <a:ea typeface="DejaVu Sans"/>
                </a:rPr>
                <a:t>    </a:t>
              </a:r>
              <a:r>
                <a:rPr lang="es-ES_tradnl" sz="900" b="1" strike="noStrike" spc="-1" dirty="0" err="1">
                  <a:solidFill>
                    <a:srgbClr val="333399"/>
                  </a:solidFill>
                  <a:latin typeface="Tahoma"/>
                  <a:ea typeface="DejaVu Sans"/>
                </a:rPr>
                <a:t>Salut</a:t>
              </a:r>
              <a:r>
                <a:rPr lang="es-ES_tradnl" sz="900" b="1" strike="noStrike" spc="-1" dirty="0">
                  <a:solidFill>
                    <a:srgbClr val="333399"/>
                  </a:solidFill>
                  <a:latin typeface="Tahoma"/>
                  <a:ea typeface="DejaVu Sans"/>
                </a:rPr>
                <a:t> Mental</a:t>
              </a:r>
              <a:endParaRPr lang="es-ES" sz="900" b="0" strike="noStrike" spc="-1" dirty="0">
                <a:latin typeface="Arial"/>
              </a:endParaRPr>
            </a:p>
          </p:txBody>
        </p:sp>
      </p:grpSp>
      <p:sp>
        <p:nvSpPr>
          <p:cNvPr id="227" name="Text Box 11"/>
          <p:cNvSpPr/>
          <p:nvPr/>
        </p:nvSpPr>
        <p:spPr>
          <a:xfrm>
            <a:off x="1998420" y="1552181"/>
            <a:ext cx="1933560" cy="775682"/>
          </a:xfrm>
          <a:prstGeom prst="rect">
            <a:avLst/>
          </a:prstGeom>
          <a:solidFill>
            <a:srgbClr val="00CC99"/>
          </a:solidFill>
          <a:ln w="57150">
            <a:noFill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200" b="1" strike="noStrike" spc="-1" dirty="0">
                <a:solidFill>
                  <a:srgbClr val="000000"/>
                </a:solidFill>
                <a:latin typeface="Tahoma"/>
                <a:ea typeface="DejaVu Sans"/>
              </a:rPr>
              <a:t>PIX</a:t>
            </a:r>
            <a:endParaRPr lang="es-ES" sz="1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05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1100" b="1" strike="noStrike" spc="-1" dirty="0">
                <a:solidFill>
                  <a:srgbClr val="000000"/>
                </a:solidFill>
                <a:latin typeface="Tahoma"/>
                <a:ea typeface="DejaVu Sans"/>
              </a:rPr>
              <a:t>Centres emergències socials</a:t>
            </a:r>
            <a:endParaRPr lang="es-ES" sz="1100" b="0" strike="noStrike" spc="-1" dirty="0">
              <a:latin typeface="Arial"/>
            </a:endParaRPr>
          </a:p>
        </p:txBody>
      </p:sp>
      <p:sp>
        <p:nvSpPr>
          <p:cNvPr id="228" name="Line 12"/>
          <p:cNvSpPr/>
          <p:nvPr/>
        </p:nvSpPr>
        <p:spPr>
          <a:xfrm flipV="1">
            <a:off x="4668480" y="2384280"/>
            <a:ext cx="360" cy="5936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Line 13"/>
          <p:cNvSpPr/>
          <p:nvPr/>
        </p:nvSpPr>
        <p:spPr>
          <a:xfrm>
            <a:off x="6637320" y="2565360"/>
            <a:ext cx="360" cy="703080"/>
          </a:xfrm>
          <a:prstGeom prst="line">
            <a:avLst/>
          </a:prstGeom>
          <a:ln w="57150">
            <a:solidFill>
              <a:srgbClr val="FF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0" name="Line 14"/>
          <p:cNvSpPr/>
          <p:nvPr/>
        </p:nvSpPr>
        <p:spPr>
          <a:xfrm>
            <a:off x="5392440" y="3267000"/>
            <a:ext cx="2702160" cy="360"/>
          </a:xfrm>
          <a:prstGeom prst="line">
            <a:avLst/>
          </a:prstGeom>
          <a:ln w="57150">
            <a:solidFill>
              <a:srgbClr val="FF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Line 15"/>
          <p:cNvSpPr/>
          <p:nvPr/>
        </p:nvSpPr>
        <p:spPr>
          <a:xfrm>
            <a:off x="5392440" y="3267000"/>
            <a:ext cx="360" cy="2696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2" name="Line 16"/>
          <p:cNvSpPr/>
          <p:nvPr/>
        </p:nvSpPr>
        <p:spPr>
          <a:xfrm>
            <a:off x="8094600" y="3267000"/>
            <a:ext cx="360" cy="2696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3" name="Line 17"/>
          <p:cNvSpPr/>
          <p:nvPr/>
        </p:nvSpPr>
        <p:spPr>
          <a:xfrm>
            <a:off x="7229160" y="3860640"/>
            <a:ext cx="360" cy="2714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4" name="Line 18"/>
          <p:cNvSpPr/>
          <p:nvPr/>
        </p:nvSpPr>
        <p:spPr>
          <a:xfrm>
            <a:off x="5392440" y="3860640"/>
            <a:ext cx="360" cy="2714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5" name="Line 19"/>
          <p:cNvSpPr/>
          <p:nvPr/>
        </p:nvSpPr>
        <p:spPr>
          <a:xfrm flipH="1">
            <a:off x="5825880" y="1969920"/>
            <a:ext cx="432000" cy="36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CuadroTexto 1"/>
          <p:cNvSpPr/>
          <p:nvPr/>
        </p:nvSpPr>
        <p:spPr>
          <a:xfrm>
            <a:off x="7843680" y="5091120"/>
            <a:ext cx="2450880" cy="500760"/>
          </a:xfrm>
          <a:prstGeom prst="rect">
            <a:avLst/>
          </a:prstGeom>
          <a:solidFill>
            <a:srgbClr val="00CC99"/>
          </a:solidFill>
          <a:ln w="38100">
            <a:noFill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350" b="1" strike="noStrike" spc="-1">
                <a:solidFill>
                  <a:srgbClr val="000000"/>
                </a:solidFill>
                <a:latin typeface="Tahoma"/>
                <a:ea typeface="DejaVu Sans"/>
              </a:rPr>
              <a:t>Comunitats Terapèutiques</a:t>
            </a:r>
            <a:endParaRPr lang="es-ES" sz="135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350" b="0" strike="noStrike" spc="-1">
              <a:latin typeface="Arial"/>
            </a:endParaRPr>
          </a:p>
        </p:txBody>
      </p:sp>
      <p:sp>
        <p:nvSpPr>
          <p:cNvPr id="237" name="Text Box 3"/>
          <p:cNvSpPr/>
          <p:nvPr/>
        </p:nvSpPr>
        <p:spPr>
          <a:xfrm>
            <a:off x="4041720" y="4111560"/>
            <a:ext cx="2059200" cy="714126"/>
          </a:xfrm>
          <a:prstGeom prst="rect">
            <a:avLst/>
          </a:prstGeom>
          <a:noFill/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350" b="1" strike="noStrike" spc="-1" dirty="0">
                <a:solidFill>
                  <a:srgbClr val="000000"/>
                </a:solidFill>
                <a:latin typeface="Tahoma"/>
                <a:ea typeface="DejaVu Sans"/>
              </a:rPr>
              <a:t>Centre Atenció a Addiccions</a:t>
            </a:r>
            <a:endParaRPr lang="es-ES" sz="135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350" b="0" strike="noStrike" spc="-1" dirty="0">
              <a:latin typeface="Arial"/>
            </a:endParaRPr>
          </a:p>
        </p:txBody>
      </p:sp>
      <p:sp>
        <p:nvSpPr>
          <p:cNvPr id="238" name="Line 17"/>
          <p:cNvSpPr/>
          <p:nvPr/>
        </p:nvSpPr>
        <p:spPr>
          <a:xfrm>
            <a:off x="9227880" y="3860640"/>
            <a:ext cx="360" cy="116208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9" name="CuadroTexto 27"/>
          <p:cNvSpPr/>
          <p:nvPr/>
        </p:nvSpPr>
        <p:spPr>
          <a:xfrm>
            <a:off x="1933560" y="4946760"/>
            <a:ext cx="4569120" cy="706320"/>
          </a:xfrm>
          <a:prstGeom prst="rect">
            <a:avLst/>
          </a:prstGeom>
          <a:solidFill>
            <a:srgbClr val="00CC99"/>
          </a:solidFill>
          <a:ln w="28575">
            <a:noFill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350" b="1" strike="noStrike" spc="-1">
                <a:solidFill>
                  <a:srgbClr val="000000"/>
                </a:solidFill>
                <a:latin typeface="Tahoma"/>
                <a:ea typeface="DejaVu Sans"/>
              </a:rPr>
              <a:t>Centres de Dia</a:t>
            </a:r>
            <a:endParaRPr lang="es-ES" sz="135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35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1350" b="1" strike="noStrike" spc="-1">
                <a:solidFill>
                  <a:srgbClr val="000000"/>
                </a:solidFill>
                <a:latin typeface="Tahoma"/>
                <a:ea typeface="DejaVu Sans"/>
              </a:rPr>
              <a:t>Centres de Rehabilitació</a:t>
            </a:r>
            <a:endParaRPr lang="es-ES" sz="1350" b="0" strike="noStrike" spc="-1">
              <a:latin typeface="Arial"/>
            </a:endParaRPr>
          </a:p>
        </p:txBody>
      </p:sp>
      <p:sp>
        <p:nvSpPr>
          <p:cNvPr id="240" name="CuadroTexto 29"/>
          <p:cNvSpPr/>
          <p:nvPr/>
        </p:nvSpPr>
        <p:spPr>
          <a:xfrm>
            <a:off x="4037040" y="1565280"/>
            <a:ext cx="1627200" cy="819720"/>
          </a:xfrm>
          <a:prstGeom prst="rect">
            <a:avLst/>
          </a:prstGeom>
          <a:noFill/>
          <a:ln w="38100">
            <a:solidFill>
              <a:srgbClr val="FFC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1200" b="1" strike="noStrike" spc="-1">
                <a:solidFill>
                  <a:srgbClr val="000000"/>
                </a:solidFill>
                <a:latin typeface="Tahoma"/>
                <a:ea typeface="DejaVu Sans"/>
              </a:rPr>
              <a:t>Sales autoadministració</a:t>
            </a:r>
            <a:endParaRPr lang="es-ES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1200" b="1" strike="noStrike" spc="-1">
                <a:solidFill>
                  <a:srgbClr val="000000"/>
                </a:solidFill>
                <a:latin typeface="Tahoma"/>
                <a:ea typeface="DejaVu Sans"/>
              </a:rPr>
              <a:t>PIX</a:t>
            </a:r>
            <a:endParaRPr lang="es-ES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a-ES" sz="1200" b="1" strike="noStrike" spc="-1">
                <a:solidFill>
                  <a:srgbClr val="000000"/>
                </a:solidFill>
                <a:latin typeface="Tahoma"/>
                <a:ea typeface="DejaVu Sans"/>
              </a:rPr>
              <a:t>Bus-metadona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241" name="Line 12"/>
          <p:cNvSpPr/>
          <p:nvPr/>
        </p:nvSpPr>
        <p:spPr>
          <a:xfrm flipV="1">
            <a:off x="3456015" y="2384280"/>
            <a:ext cx="360" cy="5936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2" name="Line 12"/>
          <p:cNvSpPr/>
          <p:nvPr/>
        </p:nvSpPr>
        <p:spPr>
          <a:xfrm flipH="1">
            <a:off x="3117240" y="3809160"/>
            <a:ext cx="0" cy="1162440"/>
          </a:xfrm>
          <a:prstGeom prst="line">
            <a:avLst/>
          </a:prstGeom>
          <a:ln w="57150">
            <a:solidFill>
              <a:srgbClr val="FF99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" name="Text Box 5">
            <a:extLst>
              <a:ext uri="{FF2B5EF4-FFF2-40B4-BE49-F238E27FC236}">
                <a16:creationId xmlns:a16="http://schemas.microsoft.com/office/drawing/2014/main" id="{86795B4F-D1CE-4AE4-848D-3D8A85548148}"/>
              </a:ext>
            </a:extLst>
          </p:cNvPr>
          <p:cNvSpPr/>
          <p:nvPr/>
        </p:nvSpPr>
        <p:spPr>
          <a:xfrm>
            <a:off x="7229160" y="269811"/>
            <a:ext cx="36705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Xarxa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d’Addiccions</a:t>
            </a:r>
            <a:endParaRPr lang="es-ES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0"/>
    </mc:Choice>
    <mc:Fallback xmlns:p15="http://schemas.microsoft.com/office/powerpoint/2012/main" xmlns="">
      <p:transition spd="slow" advTm="5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adroTexto 2_1"/>
          <p:cNvSpPr/>
          <p:nvPr/>
        </p:nvSpPr>
        <p:spPr>
          <a:xfrm>
            <a:off x="479541" y="1315521"/>
            <a:ext cx="6178341" cy="7712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endParaRPr lang="es-ES" sz="1800" b="0" strike="noStrike" spc="-1" dirty="0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tabLst>
                <a:tab pos="0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s-ES" sz="1800" b="0" strike="noStrike" spc="-1" dirty="0">
              <a:latin typeface="Arial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AD6793-0542-4580-973B-571D90346130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501172" y="1363046"/>
            <a:ext cx="10892855" cy="5188066"/>
          </a:xfrm>
        </p:spPr>
        <p:txBody>
          <a:bodyPr>
            <a:normAutofit fontScale="92500"/>
          </a:bodyPr>
          <a:lstStyle/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Addicció es una malaltia del cervell amb bases </a:t>
            </a:r>
            <a:r>
              <a:rPr lang="ca-ES" sz="26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neurobiològiques</a:t>
            </a: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i ambientals/socials</a:t>
            </a:r>
            <a:endParaRPr lang="ca-ES" sz="22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Addicció  es una «epidèmia» que ha vingut per quedar-se, i ...va canviant  (substancies, conductes...) </a:t>
            </a:r>
            <a:endParaRPr lang="ca-ES" sz="26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2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Cocaïna, Metamfetamina, Cànnabis, </a:t>
            </a:r>
            <a:r>
              <a:rPr lang="ca-ES" sz="22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Noves </a:t>
            </a:r>
            <a:r>
              <a:rPr lang="ca-ES" sz="22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ca-ES" sz="22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ubstàncies </a:t>
            </a:r>
            <a:r>
              <a:rPr lang="ca-ES" sz="22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a-ES" sz="22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sicoactives,...</a:t>
            </a:r>
          </a:p>
          <a:p>
            <a:pPr marL="742950" lvl="1" indent="-285750"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2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Medicacions (Tranquil·litzants, Analgèsics </a:t>
            </a:r>
            <a:r>
              <a:rPr lang="ca-ES" sz="22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opioids</a:t>
            </a:r>
            <a:r>
              <a:rPr lang="ca-ES" sz="22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...)</a:t>
            </a:r>
          </a:p>
          <a:p>
            <a:pPr marL="742950" lvl="1" indent="-285750"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2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Joc online, xarxes socials....</a:t>
            </a: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Comorbiditat amb altres malalties mentals es la regla  i no l’excepció (Patologia Dual)</a:t>
            </a: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Comorbiditat amb altres malalties  (</a:t>
            </a:r>
            <a:r>
              <a:rPr lang="ca-ES" sz="2600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Hepatopaties</a:t>
            </a: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EPOC, neoplàsies, M. Infeccioses...)</a:t>
            </a: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6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Envelliment dels pacients</a:t>
            </a:r>
            <a:endParaRPr lang="ca-ES" sz="26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8BB9FE4-7133-4918-893F-0BBAE28B6301}"/>
              </a:ext>
            </a:extLst>
          </p:cNvPr>
          <p:cNvSpPr/>
          <p:nvPr/>
        </p:nvSpPr>
        <p:spPr>
          <a:xfrm>
            <a:off x="8216296" y="54826"/>
            <a:ext cx="36705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Xarxa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d’Addiccions</a:t>
            </a:r>
            <a:endParaRPr lang="es-ES" sz="2800" b="0" strike="noStrike" spc="-1" dirty="0">
              <a:latin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43D393-22A1-4A32-9150-7FC50816313F}"/>
              </a:ext>
            </a:extLst>
          </p:cNvPr>
          <p:cNvSpPr txBox="1"/>
          <p:nvPr/>
        </p:nvSpPr>
        <p:spPr>
          <a:xfrm>
            <a:off x="785884" y="114207"/>
            <a:ext cx="1818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On estem</a:t>
            </a:r>
          </a:p>
        </p:txBody>
      </p:sp>
    </p:spTree>
    <p:extLst>
      <p:ext uri="{BB962C8B-B14F-4D97-AF65-F5344CB8AC3E}">
        <p14:creationId xmlns:p14="http://schemas.microsoft.com/office/powerpoint/2010/main" val="260149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Rectangle 7_1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1" name="CuadroTexto 2_1"/>
          <p:cNvSpPr/>
          <p:nvPr/>
        </p:nvSpPr>
        <p:spPr>
          <a:xfrm>
            <a:off x="245557" y="698982"/>
            <a:ext cx="11423434" cy="735273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Addicció es una malaltia del cervell amb bases </a:t>
            </a:r>
            <a:r>
              <a:rPr lang="ca-ES" sz="2400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neurobiològiques</a:t>
            </a: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i ambientals/socials</a:t>
            </a:r>
            <a:endParaRPr lang="es-ES" sz="20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Addicció  es una «epidèmia» que ha vingut per quedar-se, i ...va canviant  (substancies, conductes...) </a:t>
            </a:r>
            <a:endParaRPr lang="es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000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Cannabis</a:t>
            </a:r>
            <a:r>
              <a:rPr lang="ca-ES" sz="20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E</a:t>
            </a:r>
            <a:r>
              <a:rPr lang="ca-ES" sz="20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stimulants, Noves </a:t>
            </a:r>
            <a:r>
              <a:rPr lang="ca-ES" sz="20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ca-ES" sz="20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ubstàncies </a:t>
            </a:r>
            <a:r>
              <a:rPr lang="ca-ES" sz="20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a-ES" sz="20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sicoactives,...</a:t>
            </a:r>
          </a:p>
          <a:p>
            <a:pPr marL="742950" lvl="1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0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Medicacions (tranquil·litzants, analgèsics </a:t>
            </a:r>
            <a:r>
              <a:rPr lang="ca-ES" sz="20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opioids</a:t>
            </a:r>
            <a:r>
              <a:rPr lang="ca-ES" sz="20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...)</a:t>
            </a:r>
          </a:p>
          <a:p>
            <a:pPr marL="742950" lvl="1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0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Addiccions </a:t>
            </a:r>
            <a:r>
              <a:rPr lang="ca-ES" sz="2000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comportamentals</a:t>
            </a:r>
            <a:r>
              <a:rPr lang="ca-ES" sz="20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joc online, xarxes socials....</a:t>
            </a:r>
            <a:endParaRPr lang="ca-ES" sz="2000" b="0" strike="noStrike" spc="-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Comorbiditat amb altres malalties mentals es més la regla que l’excepció (Patologia Dual)</a:t>
            </a: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Comorbiditat amb altres malalties  (</a:t>
            </a:r>
            <a:r>
              <a:rPr lang="ca-ES" sz="2400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Hepatopaties</a:t>
            </a: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EPOC, Neoplàsies, M. Infeccioses...)</a:t>
            </a:r>
          </a:p>
          <a:p>
            <a:pPr marL="285750" indent="-285750">
              <a:lnSpc>
                <a:spcPct val="150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Envelliment dels pacients</a:t>
            </a:r>
          </a:p>
          <a:p>
            <a:pPr marL="285750" indent="-28575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endParaRPr lang="ca-ES" sz="2400" spc="-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endParaRPr lang="es-ES" sz="1800" b="0" strike="noStrike" spc="-1" dirty="0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tabLst>
                <a:tab pos="0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s-ES" sz="1800" b="0" strike="noStrike" spc="-1" dirty="0">
              <a:latin typeface="Arial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E43D393-22A1-4A32-9150-7FC50816313F}"/>
              </a:ext>
            </a:extLst>
          </p:cNvPr>
          <p:cNvSpPr txBox="1"/>
          <p:nvPr/>
        </p:nvSpPr>
        <p:spPr>
          <a:xfrm>
            <a:off x="276985" y="165960"/>
            <a:ext cx="1818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On estem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CF720B6-84D7-430D-81B9-331E5774191D}"/>
              </a:ext>
            </a:extLst>
          </p:cNvPr>
          <p:cNvSpPr txBox="1"/>
          <p:nvPr/>
        </p:nvSpPr>
        <p:spPr>
          <a:xfrm>
            <a:off x="1891145" y="2844225"/>
            <a:ext cx="8790709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err="1"/>
              <a:t>Elevat</a:t>
            </a:r>
            <a:r>
              <a:rPr lang="es-ES" sz="3200" b="1" dirty="0"/>
              <a:t> estigma i ….en les dones </a:t>
            </a:r>
            <a:r>
              <a:rPr lang="es-ES" sz="3200" b="1" dirty="0" err="1"/>
              <a:t>més</a:t>
            </a:r>
            <a:r>
              <a:rPr lang="es-ES" sz="3200" b="1" dirty="0"/>
              <a:t>  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978343BA-0C0D-4E63-959F-C84A4665C35A}"/>
              </a:ext>
            </a:extLst>
          </p:cNvPr>
          <p:cNvSpPr/>
          <p:nvPr/>
        </p:nvSpPr>
        <p:spPr>
          <a:xfrm>
            <a:off x="8521440" y="71764"/>
            <a:ext cx="36705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Xarxa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d’Addiccions</a:t>
            </a:r>
            <a:endParaRPr lang="es-ES" sz="2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656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Rectangle 7_1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1" name="CuadroTexto 2_1"/>
          <p:cNvSpPr/>
          <p:nvPr/>
        </p:nvSpPr>
        <p:spPr>
          <a:xfrm>
            <a:off x="479541" y="1315521"/>
            <a:ext cx="6178341" cy="7712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endParaRPr lang="es-ES" sz="1800" b="0" strike="noStrike" spc="-1" dirty="0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tabLst>
                <a:tab pos="0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s-ES" sz="1800" b="0" strike="noStrike" spc="-1" dirty="0">
              <a:latin typeface="Arial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E43D393-22A1-4A32-9150-7FC50816313F}"/>
              </a:ext>
            </a:extLst>
          </p:cNvPr>
          <p:cNvSpPr txBox="1"/>
          <p:nvPr/>
        </p:nvSpPr>
        <p:spPr>
          <a:xfrm>
            <a:off x="631829" y="839826"/>
            <a:ext cx="9705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Quins son els principals problemes en l’atenció a les addiccions?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AD6793-0542-4580-973B-571D90346130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79541" y="1690289"/>
            <a:ext cx="10892855" cy="439351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Elevat estigma de les addiccions</a:t>
            </a:r>
          </a:p>
          <a:p>
            <a:pPr marL="342900" indent="-342900">
              <a:lnSpc>
                <a:spcPct val="110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Exclusió dels pacients amb consums en molts dispositius/programes  socials/sanitaris	 </a:t>
            </a:r>
            <a:r>
              <a:rPr lang="ca-ES" sz="2400" b="1" i="1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“Pacients de la porta equivocada”</a:t>
            </a:r>
          </a:p>
          <a:p>
            <a:pPr marL="342900" indent="-342900">
              <a:lnSpc>
                <a:spcPct val="110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Dificultat de continuïtat assistencial </a:t>
            </a: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Wingdings" panose="05000000000000000000" pitchFamily="2" charset="2"/>
              </a:rPr>
              <a:t> atenció fragmentada</a:t>
            </a:r>
          </a:p>
          <a:p>
            <a:pPr marL="342900" indent="-342900">
              <a:lnSpc>
                <a:spcPct val="110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Wingdings" panose="05000000000000000000" pitchFamily="2" charset="2"/>
              </a:rPr>
              <a:t>Múltiples proveïdors (diferents història clínica, diferents mirades...)</a:t>
            </a:r>
            <a:endParaRPr lang="ca-ES" sz="2400" spc="-1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342900" indent="-34290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Menor accessibilitat a les dones</a:t>
            </a:r>
            <a:endParaRPr lang="ca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es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8BB9FE4-7133-4918-893F-0BBAE28B6301}"/>
              </a:ext>
            </a:extLst>
          </p:cNvPr>
          <p:cNvSpPr/>
          <p:nvPr/>
        </p:nvSpPr>
        <p:spPr>
          <a:xfrm>
            <a:off x="8216296" y="54826"/>
            <a:ext cx="36705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Xarxa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d’Addiccions</a:t>
            </a:r>
            <a:endParaRPr lang="es-ES" sz="2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219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Rectangle 7_1"/>
          <p:cNvSpPr/>
          <p:nvPr/>
        </p:nvSpPr>
        <p:spPr>
          <a:xfrm>
            <a:off x="1523880" y="0"/>
            <a:ext cx="5402520" cy="33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1" name="CuadroTexto 2_1"/>
          <p:cNvSpPr/>
          <p:nvPr/>
        </p:nvSpPr>
        <p:spPr>
          <a:xfrm>
            <a:off x="479541" y="1315521"/>
            <a:ext cx="6178341" cy="7712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ca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endParaRPr lang="es-ES" sz="1800" b="0" strike="noStrike" spc="-1" dirty="0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tabLst>
                <a:tab pos="0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es-ES" sz="1800" b="0" strike="noStrike" spc="-1" dirty="0">
              <a:latin typeface="Arial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E43D393-22A1-4A32-9150-7FC50816313F}"/>
              </a:ext>
            </a:extLst>
          </p:cNvPr>
          <p:cNvSpPr txBox="1"/>
          <p:nvPr/>
        </p:nvSpPr>
        <p:spPr>
          <a:xfrm>
            <a:off x="694175" y="402340"/>
            <a:ext cx="1966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Què cal fer?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AD6793-0542-4580-973B-571D90346130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74799" y="1113770"/>
            <a:ext cx="10705819" cy="5505239"/>
          </a:xfrm>
        </p:spPr>
        <p:txBody>
          <a:bodyPr>
            <a:normAutofit/>
          </a:bodyPr>
          <a:lstStyle/>
          <a:p>
            <a:pPr indent="-227160">
              <a:lnSpc>
                <a:spcPct val="110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La normalització de l'atenció a les persones amb addiccions al sistema sanitari i, amb això, la consideració de l'addicció com un trastorn mental més (com diu la O.M.S. ) (Equitat en condicions tan per pacients com professionals)</a:t>
            </a:r>
            <a:endParaRPr lang="es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La millora de l'equitat assistencial </a:t>
            </a:r>
            <a:endParaRPr lang="es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Atendre els pacients greus que no estan adequadament atesos </a:t>
            </a:r>
            <a:r>
              <a:rPr lang="ca-ES" sz="2400" b="1" i="1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“Pacients de la porta equivocada” </a:t>
            </a: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 ex. deteriorament cognitiu, psicosis dual,....)</a:t>
            </a: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La reducció de l'estigma en addiccions</a:t>
            </a: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a-ES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 l’accessibilitat a les dones</a:t>
            </a: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es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2716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es-ES" sz="24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58FD93E8-914D-4104-899D-6DC7B1992763}"/>
              </a:ext>
            </a:extLst>
          </p:cNvPr>
          <p:cNvSpPr/>
          <p:nvPr/>
        </p:nvSpPr>
        <p:spPr>
          <a:xfrm>
            <a:off x="7904569" y="100620"/>
            <a:ext cx="36705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Xarxa</a:t>
            </a:r>
            <a:r>
              <a:rPr lang="es-ES" sz="2800" b="0" strike="noStrike" spc="-1" dirty="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Tahoma"/>
                <a:ea typeface="DejaVu Sans"/>
              </a:rPr>
              <a:t>d’Addiccions</a:t>
            </a:r>
            <a:endParaRPr lang="es-ES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Oval 2"/>
          <p:cNvSpPr/>
          <p:nvPr/>
        </p:nvSpPr>
        <p:spPr>
          <a:xfrm>
            <a:off x="4743910" y="750319"/>
            <a:ext cx="3271490" cy="143856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Text Box 3"/>
          <p:cNvSpPr/>
          <p:nvPr/>
        </p:nvSpPr>
        <p:spPr>
          <a:xfrm>
            <a:off x="5020619" y="1226184"/>
            <a:ext cx="271152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2000" b="1" strike="noStrike" spc="-1" dirty="0">
                <a:solidFill>
                  <a:srgbClr val="FFFFFF"/>
                </a:solidFill>
                <a:latin typeface="Tahoma"/>
                <a:ea typeface="DejaVu Sans"/>
              </a:rPr>
              <a:t>Centre Salut Mental</a:t>
            </a:r>
            <a:endParaRPr lang="es-ES" sz="2000" b="0" strike="noStrike" spc="-1" dirty="0">
              <a:latin typeface="Arial"/>
            </a:endParaRPr>
          </a:p>
        </p:txBody>
      </p:sp>
      <p:sp>
        <p:nvSpPr>
          <p:cNvPr id="245" name="Text Box 4"/>
          <p:cNvSpPr/>
          <p:nvPr/>
        </p:nvSpPr>
        <p:spPr>
          <a:xfrm>
            <a:off x="5303880" y="4221000"/>
            <a:ext cx="182880" cy="273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Oval 6"/>
          <p:cNvSpPr/>
          <p:nvPr/>
        </p:nvSpPr>
        <p:spPr>
          <a:xfrm>
            <a:off x="4887378" y="5475078"/>
            <a:ext cx="3408202" cy="13669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Text Box 7"/>
          <p:cNvSpPr/>
          <p:nvPr/>
        </p:nvSpPr>
        <p:spPr>
          <a:xfrm>
            <a:off x="5240745" y="5754465"/>
            <a:ext cx="3131668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Centre </a:t>
            </a:r>
            <a:r>
              <a:rPr lang="es-ES" sz="2000" b="1" strike="noStrike" spc="-1" dirty="0" err="1">
                <a:solidFill>
                  <a:schemeClr val="bg1"/>
                </a:solidFill>
                <a:latin typeface="Arial"/>
              </a:rPr>
              <a:t>Atenció</a:t>
            </a: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 </a:t>
            </a:r>
            <a:r>
              <a:rPr lang="es-ES" sz="2000" b="1" strike="noStrike" spc="-1" dirty="0" err="1">
                <a:solidFill>
                  <a:schemeClr val="bg1"/>
                </a:solidFill>
                <a:latin typeface="Arial"/>
              </a:rPr>
              <a:t>Seguim</a:t>
            </a: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  </a:t>
            </a:r>
          </a:p>
          <a:p>
            <a:pPr algn="ctr">
              <a:lnSpc>
                <a:spcPct val="100000"/>
              </a:lnSpc>
            </a:pPr>
            <a:r>
              <a:rPr lang="es-ES" sz="2000" b="1" strike="noStrike" spc="-1" dirty="0">
                <a:solidFill>
                  <a:schemeClr val="bg1"/>
                </a:solidFill>
                <a:latin typeface="Arial"/>
              </a:rPr>
              <a:t>(CAS)</a:t>
            </a:r>
          </a:p>
        </p:txBody>
      </p:sp>
      <p:sp>
        <p:nvSpPr>
          <p:cNvPr id="248" name="Line 9"/>
          <p:cNvSpPr/>
          <p:nvPr/>
        </p:nvSpPr>
        <p:spPr>
          <a:xfrm>
            <a:off x="3848590" y="1410491"/>
            <a:ext cx="895320" cy="360"/>
          </a:xfrm>
          <a:prstGeom prst="line">
            <a:avLst/>
          </a:prstGeom>
          <a:ln w="76200">
            <a:solidFill>
              <a:srgbClr val="1F4E79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9" name="Line 10"/>
          <p:cNvSpPr/>
          <p:nvPr/>
        </p:nvSpPr>
        <p:spPr>
          <a:xfrm>
            <a:off x="4015154" y="6158538"/>
            <a:ext cx="896760" cy="360"/>
          </a:xfrm>
          <a:prstGeom prst="line">
            <a:avLst/>
          </a:prstGeom>
          <a:ln w="76200">
            <a:solidFill>
              <a:srgbClr val="FF9900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Text Box 12"/>
          <p:cNvSpPr/>
          <p:nvPr/>
        </p:nvSpPr>
        <p:spPr>
          <a:xfrm>
            <a:off x="787101" y="3067890"/>
            <a:ext cx="10674071" cy="1875983"/>
          </a:xfrm>
          <a:prstGeom prst="rect">
            <a:avLst/>
          </a:prstGeom>
          <a:solidFill>
            <a:srgbClr val="EBB919"/>
          </a:solidFill>
          <a:ln w="5715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3200" b="1" strike="noStrike" spc="-1" dirty="0">
                <a:solidFill>
                  <a:srgbClr val="FF0000"/>
                </a:solidFill>
                <a:latin typeface="Tahoma"/>
                <a:ea typeface="DejaVu Sans"/>
              </a:rPr>
              <a:t>  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Comorbiditat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Psiquiàtrica</a:t>
            </a:r>
            <a:r>
              <a:rPr lang="en-GB" sz="2800" b="1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-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Patologia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Dual</a:t>
            </a:r>
          </a:p>
          <a:p>
            <a:pPr algn="ctr">
              <a:lnSpc>
                <a:spcPct val="100000"/>
              </a:lnSpc>
            </a:pPr>
            <a:r>
              <a:rPr lang="en-GB" sz="2800" b="1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Deteriorament</a:t>
            </a:r>
            <a:r>
              <a:rPr lang="en-GB" sz="2800" b="1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</a:t>
            </a:r>
            <a:r>
              <a:rPr lang="en-GB" sz="2800" b="1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cognitiu</a:t>
            </a:r>
            <a:endParaRPr lang="en-GB" sz="2800" b="1" spc="-1" dirty="0">
              <a:solidFill>
                <a:srgbClr val="203864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Perspectiva</a:t>
            </a:r>
            <a:r>
              <a:rPr lang="en-GB" sz="2800" b="1" strike="noStrike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de </a:t>
            </a:r>
            <a:r>
              <a:rPr lang="en-GB" sz="2800" b="1" strike="noStrike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gènere</a:t>
            </a:r>
            <a:endParaRPr lang="en-GB" sz="2800" b="1" strike="noStrike" spc="-1" dirty="0">
              <a:solidFill>
                <a:srgbClr val="203864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GB" sz="2800" b="1" spc="-1" dirty="0" err="1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Envelliment</a:t>
            </a:r>
            <a:r>
              <a:rPr lang="en-GB" sz="2800" b="1" spc="-1" dirty="0">
                <a:solidFill>
                  <a:srgbClr val="203864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…..</a:t>
            </a:r>
            <a:endParaRPr lang="en-GB" sz="2800" b="1" strike="noStrike" spc="-1" dirty="0">
              <a:solidFill>
                <a:srgbClr val="203864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</p:txBody>
      </p:sp>
      <p:sp>
        <p:nvSpPr>
          <p:cNvPr id="251" name="AutoShape 13"/>
          <p:cNvSpPr/>
          <p:nvPr/>
        </p:nvSpPr>
        <p:spPr>
          <a:xfrm>
            <a:off x="6232208" y="2170327"/>
            <a:ext cx="430200" cy="847697"/>
          </a:xfrm>
          <a:prstGeom prst="upArrow">
            <a:avLst>
              <a:gd name="adj1" fmla="val 50000"/>
              <a:gd name="adj2" fmla="val 45864"/>
            </a:avLst>
          </a:prstGeom>
          <a:solidFill>
            <a:srgbClr val="FFC000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AutoShape 14"/>
          <p:cNvSpPr/>
          <p:nvPr/>
        </p:nvSpPr>
        <p:spPr>
          <a:xfrm>
            <a:off x="6301734" y="4978723"/>
            <a:ext cx="430200" cy="538811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000099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AutoShape 15"/>
          <p:cNvSpPr/>
          <p:nvPr/>
        </p:nvSpPr>
        <p:spPr>
          <a:xfrm>
            <a:off x="2044032" y="2126655"/>
            <a:ext cx="430200" cy="91933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4" name="AutoShape 16"/>
          <p:cNvSpPr/>
          <p:nvPr/>
        </p:nvSpPr>
        <p:spPr>
          <a:xfrm>
            <a:off x="2055431" y="4993739"/>
            <a:ext cx="430200" cy="843859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00099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Rectangle 18"/>
          <p:cNvSpPr/>
          <p:nvPr/>
        </p:nvSpPr>
        <p:spPr>
          <a:xfrm>
            <a:off x="835156" y="798159"/>
            <a:ext cx="2999131" cy="1309320"/>
          </a:xfrm>
          <a:prstGeom prst="rect">
            <a:avLst/>
          </a:prstGeom>
          <a:noFill/>
          <a:ln w="57150">
            <a:solidFill>
              <a:srgbClr val="1F4E7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Hospitalització aguda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Hospitalització parcial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Hospital/centre de Dia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Tractament Residencial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" name="Text Box 19"/>
          <p:cNvSpPr/>
          <p:nvPr/>
        </p:nvSpPr>
        <p:spPr>
          <a:xfrm>
            <a:off x="787102" y="5837598"/>
            <a:ext cx="3169078" cy="1004400"/>
          </a:xfrm>
          <a:prstGeom prst="rect">
            <a:avLst/>
          </a:prstGeom>
          <a:noFill/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Unitat de Desintoxicació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Hospitalització Parcial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ca-ES" sz="2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Comunitat </a:t>
            </a:r>
            <a:r>
              <a:rPr lang="ca-ES" sz="2000" b="1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Terapeùtica</a:t>
            </a:r>
            <a:endParaRPr lang="es-ES" sz="2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Line 9">
            <a:extLst>
              <a:ext uri="{FF2B5EF4-FFF2-40B4-BE49-F238E27FC236}">
                <a16:creationId xmlns:a16="http://schemas.microsoft.com/office/drawing/2014/main" id="{46770594-3AAA-4049-B0AA-9D34123C75E7}"/>
              </a:ext>
            </a:extLst>
          </p:cNvPr>
          <p:cNvSpPr/>
          <p:nvPr/>
        </p:nvSpPr>
        <p:spPr>
          <a:xfrm>
            <a:off x="8029703" y="1481411"/>
            <a:ext cx="895320" cy="360"/>
          </a:xfrm>
          <a:prstGeom prst="line">
            <a:avLst/>
          </a:prstGeom>
          <a:ln w="76200">
            <a:solidFill>
              <a:srgbClr val="1F4E79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78C2B7B4-B653-40BD-84C9-320E0047C790}"/>
              </a:ext>
            </a:extLst>
          </p:cNvPr>
          <p:cNvSpPr/>
          <p:nvPr/>
        </p:nvSpPr>
        <p:spPr>
          <a:xfrm>
            <a:off x="8939326" y="1099603"/>
            <a:ext cx="2999131" cy="706432"/>
          </a:xfrm>
          <a:prstGeom prst="rect">
            <a:avLst/>
          </a:prstGeom>
          <a:noFill/>
          <a:ln w="57150">
            <a:solidFill>
              <a:srgbClr val="1F4E7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Intervencions</a:t>
            </a:r>
            <a:r>
              <a:rPr lang="es-ES" sz="2000" b="1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comunitaries</a:t>
            </a:r>
            <a:endParaRPr lang="es-ES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BE6A4752-B022-468E-94ED-3C4E7F025464}"/>
              </a:ext>
            </a:extLst>
          </p:cNvPr>
          <p:cNvSpPr/>
          <p:nvPr/>
        </p:nvSpPr>
        <p:spPr>
          <a:xfrm>
            <a:off x="8234298" y="6270861"/>
            <a:ext cx="642578" cy="9425"/>
          </a:xfrm>
          <a:prstGeom prst="line">
            <a:avLst/>
          </a:prstGeom>
          <a:ln w="76200">
            <a:solidFill>
              <a:srgbClr val="FF9900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859CEC3E-AAC6-4E1C-9709-94EE9007F468}"/>
              </a:ext>
            </a:extLst>
          </p:cNvPr>
          <p:cNvSpPr/>
          <p:nvPr/>
        </p:nvSpPr>
        <p:spPr>
          <a:xfrm>
            <a:off x="8892427" y="5914067"/>
            <a:ext cx="3092927" cy="706432"/>
          </a:xfrm>
          <a:prstGeom prst="rect">
            <a:avLst/>
          </a:prstGeom>
          <a:noFill/>
          <a:ln w="57150">
            <a:solidFill>
              <a:srgbClr val="FF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Intervencions</a:t>
            </a:r>
            <a:r>
              <a:rPr lang="es-ES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b="1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comunitàries</a:t>
            </a:r>
            <a:endParaRPr lang="es-ES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Programes </a:t>
            </a:r>
            <a:r>
              <a:rPr lang="es-ES" sz="2000" b="1" spc="-1" dirty="0" err="1">
                <a:latin typeface="Calibri" panose="020F0502020204030204" pitchFamily="34" charset="0"/>
                <a:cs typeface="Calibri" panose="020F0502020204030204" pitchFamily="34" charset="0"/>
              </a:rPr>
              <a:t>Reducció</a:t>
            </a:r>
            <a:r>
              <a:rPr lang="es-ES" sz="2000" b="1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b="1" spc="-1" dirty="0" err="1">
                <a:latin typeface="Calibri" panose="020F0502020204030204" pitchFamily="34" charset="0"/>
                <a:cs typeface="Calibri" panose="020F0502020204030204" pitchFamily="34" charset="0"/>
              </a:rPr>
              <a:t>Danys</a:t>
            </a:r>
            <a:r>
              <a:rPr lang="es-ES" sz="2000" b="1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2" name="AutoShape 13">
            <a:extLst>
              <a:ext uri="{FF2B5EF4-FFF2-40B4-BE49-F238E27FC236}">
                <a16:creationId xmlns:a16="http://schemas.microsoft.com/office/drawing/2014/main" id="{3BD8AD7E-E604-4065-85D5-65153E85854D}"/>
              </a:ext>
            </a:extLst>
          </p:cNvPr>
          <p:cNvSpPr/>
          <p:nvPr/>
        </p:nvSpPr>
        <p:spPr>
          <a:xfrm>
            <a:off x="10147969" y="1827934"/>
            <a:ext cx="591340" cy="1239956"/>
          </a:xfrm>
          <a:prstGeom prst="upArrow">
            <a:avLst>
              <a:gd name="adj1" fmla="val 50000"/>
              <a:gd name="adj2" fmla="val 45864"/>
            </a:avLst>
          </a:prstGeom>
          <a:solidFill>
            <a:srgbClr val="FFC000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" name="AutoShape 16">
            <a:extLst>
              <a:ext uri="{FF2B5EF4-FFF2-40B4-BE49-F238E27FC236}">
                <a16:creationId xmlns:a16="http://schemas.microsoft.com/office/drawing/2014/main" id="{0D3EAED4-D87D-4121-939A-676DFA72FB61}"/>
              </a:ext>
            </a:extLst>
          </p:cNvPr>
          <p:cNvSpPr/>
          <p:nvPr/>
        </p:nvSpPr>
        <p:spPr>
          <a:xfrm>
            <a:off x="10399530" y="5021466"/>
            <a:ext cx="430200" cy="843859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000099"/>
          </a:solidFill>
          <a:ln w="12700">
            <a:solidFill>
              <a:srgbClr val="0000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32529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2756</TotalTime>
  <Words>956</Words>
  <Application>Microsoft Office PowerPoint</Application>
  <PresentationFormat>Panorámica</PresentationFormat>
  <Paragraphs>219</Paragraphs>
  <Slides>16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16</vt:i4>
      </vt:variant>
    </vt:vector>
  </HeadingPairs>
  <TitlesOfParts>
    <vt:vector size="29" baseType="lpstr">
      <vt:lpstr>Microsoft YaHei</vt:lpstr>
      <vt:lpstr>Arial</vt:lpstr>
      <vt:lpstr>Calibri</vt:lpstr>
      <vt:lpstr>DejaVu Sans</vt:lpstr>
      <vt:lpstr>Symbol</vt:lpstr>
      <vt:lpstr>Tahoma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Integració Xarxa de Salut Mental i Addiccions Punts crítics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CFF</dc:creator>
  <dc:description/>
  <cp:lastModifiedBy>Torrens Melich, Marta</cp:lastModifiedBy>
  <cp:revision>198</cp:revision>
  <cp:lastPrinted>2019-09-24T10:50:11Z</cp:lastPrinted>
  <dcterms:created xsi:type="dcterms:W3CDTF">2017-03-28T16:23:32Z</dcterms:created>
  <dcterms:modified xsi:type="dcterms:W3CDTF">2023-04-13T07:45:00Z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Panorámica</vt:lpwstr>
  </property>
  <property fmtid="{D5CDD505-2E9C-101B-9397-08002B2CF9AE}" pid="4" name="Slides">
    <vt:i4>9</vt:i4>
  </property>
</Properties>
</file>