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6"/>
  </p:notesMasterIdLst>
  <p:sldIdLst>
    <p:sldId id="280" r:id="rId3"/>
    <p:sldId id="321" r:id="rId4"/>
    <p:sldId id="341" r:id="rId5"/>
    <p:sldId id="1603" r:id="rId6"/>
    <p:sldId id="1597" r:id="rId7"/>
    <p:sldId id="1602" r:id="rId8"/>
    <p:sldId id="322" r:id="rId9"/>
    <p:sldId id="327" r:id="rId10"/>
    <p:sldId id="323" r:id="rId11"/>
    <p:sldId id="346" r:id="rId12"/>
    <p:sldId id="328" r:id="rId13"/>
    <p:sldId id="324" r:id="rId14"/>
    <p:sldId id="330" r:id="rId15"/>
    <p:sldId id="1604" r:id="rId16"/>
    <p:sldId id="1605" r:id="rId17"/>
    <p:sldId id="1608" r:id="rId18"/>
    <p:sldId id="1609" r:id="rId19"/>
    <p:sldId id="1607" r:id="rId20"/>
    <p:sldId id="1606" r:id="rId21"/>
    <p:sldId id="1598" r:id="rId22"/>
    <p:sldId id="1599" r:id="rId23"/>
    <p:sldId id="1601" r:id="rId24"/>
    <p:sldId id="318" r:id="rId25"/>
  </p:sldIdLst>
  <p:sldSz cx="12192000" cy="6858000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4E59"/>
    <a:srgbClr val="88E0FF"/>
    <a:srgbClr val="A0684C"/>
    <a:srgbClr val="8F8980"/>
    <a:srgbClr val="7EB5E3"/>
    <a:srgbClr val="F1A349"/>
    <a:srgbClr val="91B7DD"/>
    <a:srgbClr val="758B68"/>
    <a:srgbClr val="742811"/>
    <a:srgbClr val="1B5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42"/>
    <p:restoredTop sz="96327"/>
  </p:normalViewPr>
  <p:slideViewPr>
    <p:cSldViewPr snapToGrid="0">
      <p:cViewPr>
        <p:scale>
          <a:sx n="119" d="100"/>
          <a:sy n="119" d="100"/>
        </p:scale>
        <p:origin x="144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62842-FD0A-7F41-9F37-C90CE9BEF4FD}" type="datetimeFigureOut">
              <a:rPr lang="ca-ES" smtClean="0"/>
              <a:t>2/11/23</a:t>
            </a:fld>
            <a:endParaRPr lang="ca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5FC92-DF80-B44D-A7BB-CC4740A6BD6C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16763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7D012A-8B00-F245-8A51-9BF6E0A9FB63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137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7D012A-8B00-F245-8A51-9BF6E0A9FB63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094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7D012A-8B00-F245-8A51-9BF6E0A9FB63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985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7D012A-8B00-F245-8A51-9BF6E0A9FB63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677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7D012A-8B00-F245-8A51-9BF6E0A9FB63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230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7D012A-8B00-F245-8A51-9BF6E0A9FB63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06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7D012A-8B00-F245-8A51-9BF6E0A9FB63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294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7D012A-8B00-F245-8A51-9BF6E0A9FB63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311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D012A-8B00-F245-8A51-9BF6E0A9FB63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7633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D012A-8B00-F245-8A51-9BF6E0A9FB63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4812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D012A-8B00-F245-8A51-9BF6E0A9FB63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404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D012A-8B00-F245-8A51-9BF6E0A9FB63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8351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7D012A-8B00-F245-8A51-9BF6E0A9FB63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655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7D012A-8B00-F245-8A51-9BF6E0A9FB63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419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7D012A-8B00-F245-8A51-9BF6E0A9FB63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250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ACF52D-BA8E-164C-AA22-8B766AA1E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567F43-8BD8-CB4C-AB77-3F6015FF7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37614B-0818-1641-A391-B9E795030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2AC8-4AB9-1545-9212-4DB8D0C7DDC3}" type="datetimeFigureOut">
              <a:rPr lang="es-ES" smtClean="0"/>
              <a:t>2/11/23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884703-1031-BF45-A7A0-F2EAED7C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C2B2DA-4710-574A-A082-E6B9CF61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44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41376-2BA8-F74A-92EF-2DACBB7C4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BDAB24-3799-9346-8930-A35F038741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E6CB54-7F5B-2E4A-A3AA-5D364F973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2AC8-4AB9-1545-9212-4DB8D0C7DDC3}" type="datetimeFigureOut">
              <a:rPr lang="es-ES" smtClean="0"/>
              <a:t>2/11/23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AE7E94-C3BD-8640-8879-6F722F94C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7780D1-3D11-E24F-913F-C6EE648B1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8903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A47ECEF-C1AE-1D44-BA16-E6D85F8E0C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D46AF9F-73A7-D74E-B1FD-1BDA5F3E4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A77A5F-F3CF-6D45-99AA-CBA26ED47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2AC8-4AB9-1545-9212-4DB8D0C7DDC3}" type="datetimeFigureOut">
              <a:rPr lang="es-ES" smtClean="0"/>
              <a:t>2/11/23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ED87E1-AE76-9345-ADB5-647CE136F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2ACE36-D3BA-0141-84CF-4BFF3D240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8020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2AC42-FDC8-DE58-C126-CE56C6F44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a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563A20-5956-56B3-FD72-A24928947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a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26E34-2CA5-0F8E-F802-898CC1AF4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7812-B1E1-6C40-BBD1-F1D62AAE884D}" type="datetimeFigureOut">
              <a:rPr lang="ca-ES" smtClean="0"/>
              <a:t>2/11/23</a:t>
            </a:fld>
            <a:endParaRPr lang="ca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BCA5C-0FCF-0C16-06AF-498CBDE86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4BBF9-88DE-ED18-EE63-079DD0692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6461-320F-C048-9DEC-481DA0F0E84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2447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CBED0-EB4E-366A-EE4B-8CF47FA1A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a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14492-8C1A-7C10-0367-F7E6DE609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a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1144A-94CF-1EA5-42DB-4C960AE7C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7812-B1E1-6C40-BBD1-F1D62AAE884D}" type="datetimeFigureOut">
              <a:rPr lang="ca-ES" smtClean="0"/>
              <a:t>2/11/23</a:t>
            </a:fld>
            <a:endParaRPr lang="ca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FB906-616C-85B8-894C-495C998C9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C40DA-0E5D-00E6-D053-A0BCE1CAF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6461-320F-C048-9DEC-481DA0F0E84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01371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4A9AB-F5D2-E57E-098D-59A42D01F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a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FA527-45DC-617A-ECA9-434709107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6850F-9809-D9F7-6E41-27C9CCD80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7812-B1E1-6C40-BBD1-F1D62AAE884D}" type="datetimeFigureOut">
              <a:rPr lang="ca-ES" smtClean="0"/>
              <a:t>2/11/23</a:t>
            </a:fld>
            <a:endParaRPr lang="ca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2E7B7-DA58-6A7D-FE68-25473986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82587-D1CB-9E17-9CB1-6797EC0E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6461-320F-C048-9DEC-481DA0F0E84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77100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E1FF-B21D-1954-D658-3C7BE29D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a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29923-C91F-0572-88E7-AA801EC24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a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194A1D-4D5A-E930-4ACE-1EF184E9B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a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00AA8-46B3-309B-CCF7-ECFF6A399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7812-B1E1-6C40-BBD1-F1D62AAE884D}" type="datetimeFigureOut">
              <a:rPr lang="ca-ES" smtClean="0"/>
              <a:t>2/11/23</a:t>
            </a:fld>
            <a:endParaRPr lang="ca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6BF3EF-4DAE-5D11-DE9D-0E710FAA1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AAB1A-8D54-510F-5015-7DA26CE72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6461-320F-C048-9DEC-481DA0F0E84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68961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211F-4C06-ABB1-5694-2A5ADE8CC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a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CD2CE-5A4D-52D8-D0C1-80AA51E5D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78AF32-8B12-5A08-4B84-37F1C2AE5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a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082EFB-9748-1396-B832-3B7326B967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C7C96C-3806-4678-F930-867CCCD095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a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5D83FF-255C-26BD-80F3-1F65CFB4F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7812-B1E1-6C40-BBD1-F1D62AAE884D}" type="datetimeFigureOut">
              <a:rPr lang="ca-ES" smtClean="0"/>
              <a:t>2/11/23</a:t>
            </a:fld>
            <a:endParaRPr lang="ca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227F1A-F39F-23CB-DC6C-70743FC32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88E0CD-1417-318D-B1E7-E88A15624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6461-320F-C048-9DEC-481DA0F0E84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14817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1E126-E07E-1F51-8D5E-6AA361EF1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a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62C78-8E0B-A8CD-8DFD-8A53229E5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7812-B1E1-6C40-BBD1-F1D62AAE884D}" type="datetimeFigureOut">
              <a:rPr lang="ca-ES" smtClean="0"/>
              <a:t>2/11/23</a:t>
            </a:fld>
            <a:endParaRPr lang="ca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EB53F6-F218-A693-CF24-8BC5AD9E9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A0FFB-4867-4631-EA23-CA5E52946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6461-320F-C048-9DEC-481DA0F0E84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18169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91EA0D-8E8A-A364-EC8C-0BCE6D04D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7812-B1E1-6C40-BBD1-F1D62AAE884D}" type="datetimeFigureOut">
              <a:rPr lang="ca-ES" smtClean="0"/>
              <a:t>2/11/23</a:t>
            </a:fld>
            <a:endParaRPr lang="ca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88085B-5194-B724-3C3B-A7DBFA1DD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0ABF1-CB0D-8A69-6098-88E07532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6461-320F-C048-9DEC-481DA0F0E84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85777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BE396-9AE8-639A-32CA-CF1AD69B5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a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5ECB0-DBA1-1731-11FB-81C8BF23D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a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89E33B-51F7-21BA-0305-9EB8A58A2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3467A0-2A77-03EF-98F4-475A8C486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7812-B1E1-6C40-BBD1-F1D62AAE884D}" type="datetimeFigureOut">
              <a:rPr lang="ca-ES" smtClean="0"/>
              <a:t>2/11/23</a:t>
            </a:fld>
            <a:endParaRPr lang="ca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5E420-1F86-D56B-9EF9-DFFB1BBB9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DE537-BA6A-E10A-C95B-F050DE429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6461-320F-C048-9DEC-481DA0F0E84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54016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C9CBDA-3B2A-CB4D-9908-19CD8DFDD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24CD03-9FC8-7547-8DB4-4A473BE2E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30840D-09F1-6C4D-8CDF-7A41A4745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2AC8-4AB9-1545-9212-4DB8D0C7DDC3}" type="datetimeFigureOut">
              <a:rPr lang="es-ES" smtClean="0"/>
              <a:t>2/11/23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29E564-B8B4-4A40-88DC-CFFA9AC1A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F8ABB9-6F40-A245-A00F-A1BB2B0B8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692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387CD-9553-62D5-AF4B-784F97FB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a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98EF9F-B6C7-3575-B112-DFDDBBAFC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29BD1-E76A-E7F8-B659-40D93DB1B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982BE-2759-AF9E-D0E9-8AE3A0A7D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7812-B1E1-6C40-BBD1-F1D62AAE884D}" type="datetimeFigureOut">
              <a:rPr lang="ca-ES" smtClean="0"/>
              <a:t>2/11/23</a:t>
            </a:fld>
            <a:endParaRPr lang="ca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756DB-0996-80BE-227D-6B2ED6D5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45607-FCE3-75E7-ECBA-29639B12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6461-320F-C048-9DEC-481DA0F0E84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16629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BAC1F-0D50-D903-58F5-39291698A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a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9AEEF-6EA3-7C40-4234-D13F3B7BD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a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C7807-4954-E87D-1209-5BBE776B1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7812-B1E1-6C40-BBD1-F1D62AAE884D}" type="datetimeFigureOut">
              <a:rPr lang="ca-ES" smtClean="0"/>
              <a:t>2/11/23</a:t>
            </a:fld>
            <a:endParaRPr lang="ca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3DAF8-6698-8ACC-EA91-7B065EFB7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02F63-EDFB-0105-AF5F-C6C58A3B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6461-320F-C048-9DEC-481DA0F0E84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69826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4276F9-0821-4D93-C0FF-6AFB3D54E9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a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194B35-E671-D1AA-E512-3D8C2267DA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a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59334-AFBE-8017-B723-CCCA3D609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7812-B1E1-6C40-BBD1-F1D62AAE884D}" type="datetimeFigureOut">
              <a:rPr lang="ca-ES" smtClean="0"/>
              <a:t>2/11/23</a:t>
            </a:fld>
            <a:endParaRPr lang="ca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46851-CBC7-EB84-7B69-82715820D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A5366-198D-CF1D-257F-8908F5EBB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A6461-320F-C048-9DEC-481DA0F0E84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30415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95C310-D083-8E40-B88F-FF8D59A3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FC139E-F09E-C647-BFA4-74552B78F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4C43CB-C6D0-2645-B415-00C0B6251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2AC8-4AB9-1545-9212-4DB8D0C7DDC3}" type="datetimeFigureOut">
              <a:rPr lang="es-ES" smtClean="0"/>
              <a:t>2/11/23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340201-246F-DD4A-A9F8-94F39551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1F86C5-207D-C244-806E-12FC19F8E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5172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DA0D90-48F7-AC47-897D-CF4DE72E3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0D356A-D09A-E444-B18E-5E3FA9AFF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98A891-4C8D-6A4B-844E-1A9E045C1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124FFA-3262-064B-B4BA-311341DE2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2AC8-4AB9-1545-9212-4DB8D0C7DDC3}" type="datetimeFigureOut">
              <a:rPr lang="es-ES" smtClean="0"/>
              <a:t>2/11/23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856239-F8C8-7D4F-A975-1394E917C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30C453-57FA-DB46-830A-6CE7DA1CD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2003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AE18C-1661-F848-B8B3-B6768CBF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367EC2-C33B-654F-B280-ECF0DA926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E4AC91C-369C-9D46-90DB-4FD90D4CB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6734566-4BB6-FB4E-9DE7-807CB6E1F4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7466BC-AF3A-B34A-84A7-B68DDFA1DF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F30BD8C-FC30-EB44-BC69-35F76C079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2AC8-4AB9-1545-9212-4DB8D0C7DDC3}" type="datetimeFigureOut">
              <a:rPr lang="es-ES" smtClean="0"/>
              <a:t>2/11/23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0E35F0-497C-DB40-A45A-63015C3A8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FA55CB-F9DC-B44E-BF12-E91D5539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4038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7127EA-186F-0E41-8D06-B26F4C8A6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36280E9-3538-864A-A29B-35F32CA01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2AC8-4AB9-1545-9212-4DB8D0C7DDC3}" type="datetimeFigureOut">
              <a:rPr lang="es-ES" smtClean="0"/>
              <a:t>2/11/23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D6BB1D8-30AC-9446-8D38-A3C837D0C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BF33BC-FBA6-2B46-A657-207DB18F6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061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8DBBE19-2281-744A-8BB9-591B8C6C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2AC8-4AB9-1545-9212-4DB8D0C7DDC3}" type="datetimeFigureOut">
              <a:rPr lang="es-ES" smtClean="0"/>
              <a:t>2/11/23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4866995-82BF-C049-BC3F-A9E8CE7C9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5F6E54-6849-2848-86CB-660CFDACB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2402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95850-844D-7144-8DBD-F27A680C7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E5E9FE-EC54-1143-A418-20B3B3C33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6E82BB-9A2F-594C-924E-B3527B799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521945-1545-A747-8A0E-031E5700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2AC8-4AB9-1545-9212-4DB8D0C7DDC3}" type="datetimeFigureOut">
              <a:rPr lang="es-ES" smtClean="0"/>
              <a:t>2/11/23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4C2CDD-3ABF-5A46-AB0A-97A8A5959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9BAB78-2928-3744-BA33-F0C6A5888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1566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73AC82-4C3B-FD47-B737-6426F4A7A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5AB1D87-C10B-4445-ACCC-AED63F85B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970501B-DE0B-7A44-AAB7-E043EAA1A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D7B567C-0DC9-7A49-A467-F6EF15F12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2AC8-4AB9-1545-9212-4DB8D0C7DDC3}" type="datetimeFigureOut">
              <a:rPr lang="es-ES" smtClean="0"/>
              <a:t>2/11/23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7227445-1727-FD41-90AD-98095A245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A254C2-C16B-3F4B-99F5-206EA507C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176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C42D24A-FA6E-A945-92DE-1A481FF96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803D76-FB49-F94E-8B24-D51414D2C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532365-B8DB-9D40-B4DF-D504C03EE9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12AC8-4AB9-1545-9212-4DB8D0C7DDC3}" type="datetimeFigureOut">
              <a:rPr lang="es-ES" smtClean="0"/>
              <a:t>2/11/23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007C16-58C6-BE4B-AF1F-0F7C5F0BB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72160E-2E82-474B-B92B-305768EBC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894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7ED403-02DC-73C6-E150-657E1A4B4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a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3E3BE-AF66-AD39-F70E-9615CA082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a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F78EC-A3EC-8555-F95F-78B623C521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77812-B1E1-6C40-BBD1-F1D62AAE884D}" type="datetimeFigureOut">
              <a:rPr lang="ca-ES" smtClean="0"/>
              <a:t>2/11/23</a:t>
            </a:fld>
            <a:endParaRPr lang="ca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6B220-9A08-13CF-1438-81E97D54F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66F6C-C62D-8436-4208-44FA1CD342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A6461-320F-C048-9DEC-481DA0F0E84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1414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1.em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4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.emf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emf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emf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1.emf"/><Relationship Id="rId7" Type="http://schemas.openxmlformats.org/officeDocument/2006/relationships/image" Target="../media/image7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2.jpeg"/><Relationship Id="rId5" Type="http://schemas.openxmlformats.org/officeDocument/2006/relationships/image" Target="../media/image76.png"/><Relationship Id="rId10" Type="http://schemas.openxmlformats.org/officeDocument/2006/relationships/image" Target="../media/image81.sv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3.emf"/><Relationship Id="rId7" Type="http://schemas.openxmlformats.org/officeDocument/2006/relationships/image" Target="../media/image92.svg"/><Relationship Id="rId12" Type="http://schemas.openxmlformats.org/officeDocument/2006/relationships/image" Target="../media/image9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95.png"/><Relationship Id="rId4" Type="http://schemas.openxmlformats.org/officeDocument/2006/relationships/image" Target="../media/image78.png"/><Relationship Id="rId9" Type="http://schemas.openxmlformats.org/officeDocument/2006/relationships/image" Target="../media/image9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emf"/><Relationship Id="rId18" Type="http://schemas.openxmlformats.org/officeDocument/2006/relationships/image" Target="../media/image114.emf"/><Relationship Id="rId26" Type="http://schemas.openxmlformats.org/officeDocument/2006/relationships/image" Target="../media/image121.png"/><Relationship Id="rId3" Type="http://schemas.openxmlformats.org/officeDocument/2006/relationships/image" Target="../media/image99.emf"/><Relationship Id="rId21" Type="http://schemas.openxmlformats.org/officeDocument/2006/relationships/image" Target="../media/image117.emf"/><Relationship Id="rId34" Type="http://schemas.openxmlformats.org/officeDocument/2006/relationships/image" Target="../media/image129.emf"/><Relationship Id="rId7" Type="http://schemas.openxmlformats.org/officeDocument/2006/relationships/image" Target="../media/image103.emf"/><Relationship Id="rId12" Type="http://schemas.openxmlformats.org/officeDocument/2006/relationships/image" Target="../media/image108.emf"/><Relationship Id="rId17" Type="http://schemas.openxmlformats.org/officeDocument/2006/relationships/image" Target="../media/image113.emf"/><Relationship Id="rId25" Type="http://schemas.openxmlformats.org/officeDocument/2006/relationships/image" Target="../media/image120.svg"/><Relationship Id="rId33" Type="http://schemas.openxmlformats.org/officeDocument/2006/relationships/image" Target="../media/image128.svg"/><Relationship Id="rId2" Type="http://schemas.openxmlformats.org/officeDocument/2006/relationships/image" Target="../media/image98.emf"/><Relationship Id="rId16" Type="http://schemas.openxmlformats.org/officeDocument/2006/relationships/image" Target="../media/image112.emf"/><Relationship Id="rId20" Type="http://schemas.openxmlformats.org/officeDocument/2006/relationships/image" Target="../media/image116.emf"/><Relationship Id="rId29" Type="http://schemas.openxmlformats.org/officeDocument/2006/relationships/image" Target="../media/image124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2.emf"/><Relationship Id="rId11" Type="http://schemas.openxmlformats.org/officeDocument/2006/relationships/image" Target="../media/image107.emf"/><Relationship Id="rId24" Type="http://schemas.openxmlformats.org/officeDocument/2006/relationships/image" Target="../media/image119.png"/><Relationship Id="rId32" Type="http://schemas.openxmlformats.org/officeDocument/2006/relationships/image" Target="../media/image127.png"/><Relationship Id="rId5" Type="http://schemas.openxmlformats.org/officeDocument/2006/relationships/image" Target="../media/image101.emf"/><Relationship Id="rId15" Type="http://schemas.openxmlformats.org/officeDocument/2006/relationships/image" Target="../media/image111.emf"/><Relationship Id="rId23" Type="http://schemas.openxmlformats.org/officeDocument/2006/relationships/image" Target="../media/image118.emf"/><Relationship Id="rId28" Type="http://schemas.openxmlformats.org/officeDocument/2006/relationships/image" Target="../media/image123.png"/><Relationship Id="rId10" Type="http://schemas.openxmlformats.org/officeDocument/2006/relationships/image" Target="../media/image106.emf"/><Relationship Id="rId19" Type="http://schemas.openxmlformats.org/officeDocument/2006/relationships/image" Target="../media/image115.emf"/><Relationship Id="rId31" Type="http://schemas.openxmlformats.org/officeDocument/2006/relationships/image" Target="../media/image126.svg"/><Relationship Id="rId4" Type="http://schemas.openxmlformats.org/officeDocument/2006/relationships/image" Target="../media/image100.emf"/><Relationship Id="rId9" Type="http://schemas.openxmlformats.org/officeDocument/2006/relationships/image" Target="../media/image105.emf"/><Relationship Id="rId14" Type="http://schemas.openxmlformats.org/officeDocument/2006/relationships/image" Target="../media/image110.emf"/><Relationship Id="rId22" Type="http://schemas.openxmlformats.org/officeDocument/2006/relationships/hyperlink" Target="https://salutweb.gencat.cat/web/.content/aiss/docs/domiciliaria/model-aiss-entorn-domiciliari.pdf" TargetMode="External"/><Relationship Id="rId27" Type="http://schemas.openxmlformats.org/officeDocument/2006/relationships/image" Target="../media/image122.svg"/><Relationship Id="rId30" Type="http://schemas.openxmlformats.org/officeDocument/2006/relationships/image" Target="../media/image125.png"/><Relationship Id="rId8" Type="http://schemas.openxmlformats.org/officeDocument/2006/relationships/image" Target="../media/image10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13" Type="http://schemas.openxmlformats.org/officeDocument/2006/relationships/image" Target="../media/image109.emf"/><Relationship Id="rId18" Type="http://schemas.openxmlformats.org/officeDocument/2006/relationships/image" Target="../media/image114.emf"/><Relationship Id="rId26" Type="http://schemas.openxmlformats.org/officeDocument/2006/relationships/image" Target="../media/image122.svg"/><Relationship Id="rId3" Type="http://schemas.openxmlformats.org/officeDocument/2006/relationships/image" Target="../media/image99.emf"/><Relationship Id="rId21" Type="http://schemas.openxmlformats.org/officeDocument/2006/relationships/image" Target="../media/image117.emf"/><Relationship Id="rId7" Type="http://schemas.openxmlformats.org/officeDocument/2006/relationships/image" Target="../media/image103.emf"/><Relationship Id="rId12" Type="http://schemas.openxmlformats.org/officeDocument/2006/relationships/image" Target="../media/image108.emf"/><Relationship Id="rId17" Type="http://schemas.openxmlformats.org/officeDocument/2006/relationships/image" Target="../media/image113.emf"/><Relationship Id="rId25" Type="http://schemas.openxmlformats.org/officeDocument/2006/relationships/image" Target="../media/image121.png"/><Relationship Id="rId2" Type="http://schemas.openxmlformats.org/officeDocument/2006/relationships/image" Target="../media/image98.emf"/><Relationship Id="rId16" Type="http://schemas.openxmlformats.org/officeDocument/2006/relationships/image" Target="../media/image112.emf"/><Relationship Id="rId20" Type="http://schemas.openxmlformats.org/officeDocument/2006/relationships/image" Target="../media/image116.emf"/><Relationship Id="rId29" Type="http://schemas.openxmlformats.org/officeDocument/2006/relationships/image" Target="../media/image1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2.emf"/><Relationship Id="rId11" Type="http://schemas.openxmlformats.org/officeDocument/2006/relationships/image" Target="../media/image107.emf"/><Relationship Id="rId24" Type="http://schemas.openxmlformats.org/officeDocument/2006/relationships/image" Target="../media/image120.svg"/><Relationship Id="rId5" Type="http://schemas.openxmlformats.org/officeDocument/2006/relationships/image" Target="../media/image101.emf"/><Relationship Id="rId15" Type="http://schemas.openxmlformats.org/officeDocument/2006/relationships/image" Target="../media/image111.emf"/><Relationship Id="rId23" Type="http://schemas.openxmlformats.org/officeDocument/2006/relationships/image" Target="../media/image119.png"/><Relationship Id="rId28" Type="http://schemas.openxmlformats.org/officeDocument/2006/relationships/image" Target="../media/image124.svg"/><Relationship Id="rId10" Type="http://schemas.openxmlformats.org/officeDocument/2006/relationships/image" Target="../media/image106.emf"/><Relationship Id="rId19" Type="http://schemas.openxmlformats.org/officeDocument/2006/relationships/image" Target="../media/image115.emf"/><Relationship Id="rId31" Type="http://schemas.openxmlformats.org/officeDocument/2006/relationships/image" Target="../media/image131.emf"/><Relationship Id="rId4" Type="http://schemas.openxmlformats.org/officeDocument/2006/relationships/image" Target="../media/image100.emf"/><Relationship Id="rId9" Type="http://schemas.openxmlformats.org/officeDocument/2006/relationships/image" Target="../media/image105.emf"/><Relationship Id="rId14" Type="http://schemas.openxmlformats.org/officeDocument/2006/relationships/image" Target="../media/image110.emf"/><Relationship Id="rId22" Type="http://schemas.openxmlformats.org/officeDocument/2006/relationships/image" Target="../media/image130.emf"/><Relationship Id="rId27" Type="http://schemas.openxmlformats.org/officeDocument/2006/relationships/image" Target="../media/image123.png"/><Relationship Id="rId30" Type="http://schemas.openxmlformats.org/officeDocument/2006/relationships/image" Target="../media/image12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99.emf"/><Relationship Id="rId18" Type="http://schemas.openxmlformats.org/officeDocument/2006/relationships/image" Target="../media/image104.emf"/><Relationship Id="rId26" Type="http://schemas.openxmlformats.org/officeDocument/2006/relationships/image" Target="../media/image112.emf"/><Relationship Id="rId3" Type="http://schemas.openxmlformats.org/officeDocument/2006/relationships/image" Target="../media/image120.svg"/><Relationship Id="rId21" Type="http://schemas.openxmlformats.org/officeDocument/2006/relationships/image" Target="../media/image107.emf"/><Relationship Id="rId7" Type="http://schemas.openxmlformats.org/officeDocument/2006/relationships/image" Target="../media/image124.svg"/><Relationship Id="rId12" Type="http://schemas.openxmlformats.org/officeDocument/2006/relationships/image" Target="../media/image98.emf"/><Relationship Id="rId17" Type="http://schemas.openxmlformats.org/officeDocument/2006/relationships/image" Target="../media/image103.emf"/><Relationship Id="rId25" Type="http://schemas.openxmlformats.org/officeDocument/2006/relationships/image" Target="../media/image111.emf"/><Relationship Id="rId2" Type="http://schemas.openxmlformats.org/officeDocument/2006/relationships/image" Target="../media/image119.png"/><Relationship Id="rId16" Type="http://schemas.openxmlformats.org/officeDocument/2006/relationships/image" Target="../media/image102.emf"/><Relationship Id="rId20" Type="http://schemas.openxmlformats.org/officeDocument/2006/relationships/image" Target="../media/image106.emf"/><Relationship Id="rId29" Type="http://schemas.openxmlformats.org/officeDocument/2006/relationships/image" Target="../media/image115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3.png"/><Relationship Id="rId11" Type="http://schemas.openxmlformats.org/officeDocument/2006/relationships/image" Target="../media/image128.svg"/><Relationship Id="rId24" Type="http://schemas.openxmlformats.org/officeDocument/2006/relationships/image" Target="../media/image110.emf"/><Relationship Id="rId32" Type="http://schemas.openxmlformats.org/officeDocument/2006/relationships/image" Target="../media/image132.emf"/><Relationship Id="rId5" Type="http://schemas.openxmlformats.org/officeDocument/2006/relationships/image" Target="../media/image122.svg"/><Relationship Id="rId15" Type="http://schemas.openxmlformats.org/officeDocument/2006/relationships/image" Target="../media/image101.emf"/><Relationship Id="rId23" Type="http://schemas.openxmlformats.org/officeDocument/2006/relationships/image" Target="../media/image109.emf"/><Relationship Id="rId28" Type="http://schemas.openxmlformats.org/officeDocument/2006/relationships/image" Target="../media/image114.emf"/><Relationship Id="rId10" Type="http://schemas.openxmlformats.org/officeDocument/2006/relationships/image" Target="../media/image127.png"/><Relationship Id="rId19" Type="http://schemas.openxmlformats.org/officeDocument/2006/relationships/image" Target="../media/image105.emf"/><Relationship Id="rId31" Type="http://schemas.openxmlformats.org/officeDocument/2006/relationships/image" Target="../media/image117.emf"/><Relationship Id="rId4" Type="http://schemas.openxmlformats.org/officeDocument/2006/relationships/image" Target="../media/image121.png"/><Relationship Id="rId9" Type="http://schemas.openxmlformats.org/officeDocument/2006/relationships/image" Target="../media/image126.svg"/><Relationship Id="rId14" Type="http://schemas.openxmlformats.org/officeDocument/2006/relationships/image" Target="../media/image100.emf"/><Relationship Id="rId22" Type="http://schemas.openxmlformats.org/officeDocument/2006/relationships/image" Target="../media/image108.emf"/><Relationship Id="rId27" Type="http://schemas.openxmlformats.org/officeDocument/2006/relationships/image" Target="../media/image113.emf"/><Relationship Id="rId30" Type="http://schemas.openxmlformats.org/officeDocument/2006/relationships/image" Target="../media/image11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image" Target="../media/image3.emf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4" Type="http://schemas.openxmlformats.org/officeDocument/2006/relationships/image" Target="../media/image4.emf"/><Relationship Id="rId9" Type="http://schemas.openxmlformats.org/officeDocument/2006/relationships/image" Target="../media/image9.png"/><Relationship Id="rId14" Type="http://schemas.openxmlformats.org/officeDocument/2006/relationships/image" Target="../media/image14.sv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7.svg"/><Relationship Id="rId18" Type="http://schemas.openxmlformats.org/officeDocument/2006/relationships/image" Target="../media/image30.svg"/><Relationship Id="rId3" Type="http://schemas.openxmlformats.org/officeDocument/2006/relationships/image" Target="../media/image23.jpeg"/><Relationship Id="rId21" Type="http://schemas.openxmlformats.org/officeDocument/2006/relationships/image" Target="../media/image21.png"/><Relationship Id="rId7" Type="http://schemas.openxmlformats.org/officeDocument/2006/relationships/image" Target="../media/image8.svg"/><Relationship Id="rId12" Type="http://schemas.openxmlformats.org/officeDocument/2006/relationships/image" Target="../media/image15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6.svg"/><Relationship Id="rId5" Type="http://schemas.openxmlformats.org/officeDocument/2006/relationships/image" Target="../media/image5.png"/><Relationship Id="rId15" Type="http://schemas.openxmlformats.org/officeDocument/2006/relationships/image" Target="../media/image29.svg"/><Relationship Id="rId23" Type="http://schemas.openxmlformats.org/officeDocument/2006/relationships/image" Target="../media/image31.emf"/><Relationship Id="rId10" Type="http://schemas.openxmlformats.org/officeDocument/2006/relationships/image" Target="../media/image19.png"/><Relationship Id="rId19" Type="http://schemas.openxmlformats.org/officeDocument/2006/relationships/image" Target="../media/image17.png"/><Relationship Id="rId4" Type="http://schemas.openxmlformats.org/officeDocument/2006/relationships/image" Target="../media/image24.png"/><Relationship Id="rId9" Type="http://schemas.openxmlformats.org/officeDocument/2006/relationships/image" Target="../media/image25.svg"/><Relationship Id="rId14" Type="http://schemas.openxmlformats.org/officeDocument/2006/relationships/image" Target="../media/image28.png"/><Relationship Id="rId2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emf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6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emf"/><Relationship Id="rId11" Type="http://schemas.openxmlformats.org/officeDocument/2006/relationships/image" Target="../media/image52.emf"/><Relationship Id="rId5" Type="http://schemas.openxmlformats.org/officeDocument/2006/relationships/image" Target="../media/image47.png"/><Relationship Id="rId10" Type="http://schemas.openxmlformats.org/officeDocument/2006/relationships/image" Target="../media/image42.emf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4.emf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10" Type="http://schemas.openxmlformats.org/officeDocument/2006/relationships/image" Target="../media/image59.emf"/><Relationship Id="rId4" Type="http://schemas.openxmlformats.org/officeDocument/2006/relationships/image" Target="../media/image53.emf"/><Relationship Id="rId9" Type="http://schemas.openxmlformats.org/officeDocument/2006/relationships/image" Target="../media/image5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29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0C3CFAF-B5AC-BA41-8F40-27080D646B7C}"/>
              </a:ext>
            </a:extLst>
          </p:cNvPr>
          <p:cNvSpPr txBox="1"/>
          <p:nvPr/>
        </p:nvSpPr>
        <p:spPr>
          <a:xfrm>
            <a:off x="145472" y="474156"/>
            <a:ext cx="11901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Atenció integrada social i sanitària: Salut Mental i Addiccions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700" b="0" i="0" u="none" strike="noStrike" kern="1200" cap="none" spc="0" normalizeH="0" baseline="0" noProof="0" dirty="0">
              <a:ln>
                <a:noFill/>
              </a:ln>
              <a:solidFill>
                <a:srgbClr val="F9D1A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CF0BB5E-910B-2E47-9DAB-66B1AC5C8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09" y="6062708"/>
            <a:ext cx="1785931" cy="45967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05FDC7-7450-5945-A35E-31BC37812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05" y="2891890"/>
            <a:ext cx="11262188" cy="2843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94E02C-7E78-F0B6-63B2-BD08F768A0B9}"/>
              </a:ext>
            </a:extLst>
          </p:cNvPr>
          <p:cNvSpPr txBox="1"/>
          <p:nvPr/>
        </p:nvSpPr>
        <p:spPr>
          <a:xfrm>
            <a:off x="3133493" y="2033676"/>
            <a:ext cx="620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Comissió d'Estudi sobre la Salut Mental i les Addiccions (CESMA)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2F6D69-C9B1-D666-35C3-E2A6824E3696}"/>
              </a:ext>
            </a:extLst>
          </p:cNvPr>
          <p:cNvSpPr txBox="1"/>
          <p:nvPr/>
        </p:nvSpPr>
        <p:spPr>
          <a:xfrm>
            <a:off x="9522293" y="5969377"/>
            <a:ext cx="2279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chemeClr val="bg1"/>
                </a:solidFill>
              </a:rPr>
              <a:t>Jordi </a:t>
            </a:r>
            <a:r>
              <a:rPr lang="ca-ES" dirty="0" err="1">
                <a:solidFill>
                  <a:schemeClr val="bg1"/>
                </a:solidFill>
              </a:rPr>
              <a:t>Amblàs</a:t>
            </a:r>
            <a:r>
              <a:rPr lang="ca-ES" dirty="0">
                <a:solidFill>
                  <a:schemeClr val="bg1"/>
                </a:solidFill>
              </a:rPr>
              <a:t> </a:t>
            </a:r>
            <a:r>
              <a:rPr lang="ca-ES" dirty="0" err="1">
                <a:solidFill>
                  <a:schemeClr val="bg1"/>
                </a:solidFill>
              </a:rPr>
              <a:t>Novellas</a:t>
            </a:r>
            <a:endParaRPr lang="ca-ES" dirty="0">
              <a:solidFill>
                <a:schemeClr val="bg1"/>
              </a:solidFill>
            </a:endParaRPr>
          </a:p>
          <a:p>
            <a:r>
              <a:rPr lang="ca-ES" dirty="0">
                <a:solidFill>
                  <a:schemeClr val="bg1"/>
                </a:solidFill>
              </a:rPr>
              <a:t>Barcelona, 03.11.2023</a:t>
            </a:r>
          </a:p>
        </p:txBody>
      </p:sp>
    </p:spTree>
    <p:extLst>
      <p:ext uri="{BB962C8B-B14F-4D97-AF65-F5344CB8AC3E}">
        <p14:creationId xmlns:p14="http://schemas.microsoft.com/office/powerpoint/2010/main" val="1831065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CF0BB5E-910B-2E47-9DAB-66B1AC5C8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09" y="6062708"/>
            <a:ext cx="1785931" cy="459671"/>
          </a:xfrm>
          <a:prstGeom prst="rect">
            <a:avLst/>
          </a:prstGeom>
        </p:spPr>
      </p:pic>
      <p:pic>
        <p:nvPicPr>
          <p:cNvPr id="11" name="Imagen 9">
            <a:extLst>
              <a:ext uri="{FF2B5EF4-FFF2-40B4-BE49-F238E27FC236}">
                <a16:creationId xmlns:a16="http://schemas.microsoft.com/office/drawing/2014/main" id="{0DC9A567-3168-CB45-A380-73E519FED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14" y="6062708"/>
            <a:ext cx="1860150" cy="4787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76460F-E8E0-9C0D-3552-5760C4FF6E65}"/>
              </a:ext>
            </a:extLst>
          </p:cNvPr>
          <p:cNvSpPr txBox="1"/>
          <p:nvPr/>
        </p:nvSpPr>
        <p:spPr>
          <a:xfrm>
            <a:off x="1441342" y="1510435"/>
            <a:ext cx="105312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dirty="0">
                <a:solidFill>
                  <a:srgbClr val="A068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ca-ES" b="1" dirty="0">
                <a:solidFill>
                  <a:srgbClr val="A068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nivell internacional </a:t>
            </a:r>
            <a:r>
              <a:rPr lang="ca-ES" dirty="0">
                <a:solidFill>
                  <a:srgbClr val="A068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 ha un </a:t>
            </a:r>
            <a:r>
              <a:rPr lang="ca-ES" b="1" dirty="0">
                <a:solidFill>
                  <a:srgbClr val="A068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ampli consens</a:t>
            </a:r>
            <a:r>
              <a:rPr lang="ca-ES" dirty="0">
                <a:solidFill>
                  <a:srgbClr val="A068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que la </a:t>
            </a:r>
            <a:r>
              <a:rPr lang="ca-ES" b="1" u="sng" dirty="0">
                <a:solidFill>
                  <a:srgbClr val="A068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millor resposta</a:t>
            </a:r>
            <a:r>
              <a:rPr lang="ca-ES" b="1" dirty="0">
                <a:solidFill>
                  <a:srgbClr val="A068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dirty="0">
                <a:solidFill>
                  <a:srgbClr val="A068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aquest repte és </a:t>
            </a:r>
            <a:r>
              <a:rPr lang="ca-ES" dirty="0">
                <a:solidFill>
                  <a:srgbClr val="758B6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 </a:t>
            </a:r>
            <a:r>
              <a:rPr lang="ca-ES" sz="2400" b="1" dirty="0">
                <a:solidFill>
                  <a:srgbClr val="758B6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ATENCIÓ INTEGRADA</a:t>
            </a:r>
            <a:endParaRPr lang="en-ES" dirty="0">
              <a:solidFill>
                <a:srgbClr val="758B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 descr="Earth globe: Africa and Europe with solid fill">
            <a:extLst>
              <a:ext uri="{FF2B5EF4-FFF2-40B4-BE49-F238E27FC236}">
                <a16:creationId xmlns:a16="http://schemas.microsoft.com/office/drawing/2014/main" id="{6E4EEBF8-334D-15AE-9CDC-F90A0BFE7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6942" y="1376401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EA0627-C59E-4650-4CC8-8E11726A5591}"/>
              </a:ext>
            </a:extLst>
          </p:cNvPr>
          <p:cNvSpPr txBox="1"/>
          <p:nvPr/>
        </p:nvSpPr>
        <p:spPr>
          <a:xfrm>
            <a:off x="2523513" y="2432580"/>
            <a:ext cx="8049867" cy="400110"/>
          </a:xfrm>
          <a:prstGeom prst="rect">
            <a:avLst/>
          </a:prstGeom>
          <a:solidFill>
            <a:srgbClr val="758B68"/>
          </a:solidFill>
        </p:spPr>
        <p:txBody>
          <a:bodyPr wrap="square">
            <a:spAutoFit/>
          </a:bodyPr>
          <a:lstStyle/>
          <a:p>
            <a:r>
              <a:rPr lang="ca-E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MILLORIA DELS RESULTATS des d’una </a:t>
            </a:r>
            <a:r>
              <a:rPr lang="ca-ES" sz="20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quàdruple perspectiva</a:t>
            </a:r>
            <a:endParaRPr lang="en-E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 descr="Arrow: Clockwise curve with solid fill">
            <a:extLst>
              <a:ext uri="{FF2B5EF4-FFF2-40B4-BE49-F238E27FC236}">
                <a16:creationId xmlns:a16="http://schemas.microsoft.com/office/drawing/2014/main" id="{600FCDBA-C4E4-7144-3D65-C35830BC63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6395886" flipH="1">
            <a:off x="1894881" y="2348729"/>
            <a:ext cx="562316" cy="4754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FD98B4-AD63-E322-C0A9-45A6F45CECA8}"/>
              </a:ext>
            </a:extLst>
          </p:cNvPr>
          <p:cNvSpPr txBox="1"/>
          <p:nvPr/>
        </p:nvSpPr>
        <p:spPr>
          <a:xfrm>
            <a:off x="3239085" y="3034533"/>
            <a:ext cx="7334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a-ES" sz="2000" b="1" dirty="0">
                <a:solidFill>
                  <a:srgbClr val="A068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Millora els resultats de salut i benestar</a:t>
            </a:r>
            <a:r>
              <a:rPr lang="ca-E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a-ES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d’acord amb el criteri de la pròpia sobre quins són els resultats que considera importants per ella </a:t>
            </a:r>
            <a:endParaRPr lang="en-E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0140A5-2F7E-3FFA-AD78-40A2AFA52CAB}"/>
              </a:ext>
            </a:extLst>
          </p:cNvPr>
          <p:cNvSpPr txBox="1"/>
          <p:nvPr/>
        </p:nvSpPr>
        <p:spPr>
          <a:xfrm>
            <a:off x="3267741" y="3818334"/>
            <a:ext cx="73342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a-ES" sz="2000" b="1" dirty="0">
                <a:solidFill>
                  <a:srgbClr val="A068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Millora l’experiència d’atenció rebuda</a:t>
            </a:r>
            <a:r>
              <a:rPr lang="ca-ES" sz="2000" dirty="0">
                <a:solidFill>
                  <a:srgbClr val="A068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part de les </a:t>
            </a:r>
            <a:r>
              <a:rPr lang="ca-ES" sz="2000" b="1" dirty="0">
                <a:solidFill>
                  <a:srgbClr val="A068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persones</a:t>
            </a:r>
            <a:r>
              <a:rPr lang="ca-ES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  entorn cuidador</a:t>
            </a:r>
            <a:endParaRPr lang="en-E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E3A0EA-45C3-A9A1-F287-B9A023DDE812}"/>
              </a:ext>
            </a:extLst>
          </p:cNvPr>
          <p:cNvSpPr txBox="1"/>
          <p:nvPr/>
        </p:nvSpPr>
        <p:spPr>
          <a:xfrm>
            <a:off x="3267742" y="4688074"/>
            <a:ext cx="73342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a-ES" sz="2000" b="1" dirty="0">
                <a:solidFill>
                  <a:srgbClr val="A068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Millora l’adequació de la utilització de recursos i d’eficiència</a:t>
            </a:r>
            <a:r>
              <a:rPr lang="ca-ES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fent especial èmfasi en les pràctiques que aporten valor a les persones</a:t>
            </a:r>
            <a:endParaRPr lang="en-E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D10C13-0C01-812C-A87D-2F3E6FB9E692}"/>
              </a:ext>
            </a:extLst>
          </p:cNvPr>
          <p:cNvSpPr txBox="1"/>
          <p:nvPr/>
        </p:nvSpPr>
        <p:spPr>
          <a:xfrm>
            <a:off x="3239085" y="5718691"/>
            <a:ext cx="81223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a-ES" sz="2000" b="1" dirty="0">
                <a:solidFill>
                  <a:srgbClr val="A068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Millorar l’experiència d’atenció prestada</a:t>
            </a:r>
            <a:r>
              <a:rPr lang="ca-ES" sz="2000" dirty="0">
                <a:solidFill>
                  <a:srgbClr val="A068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part dels </a:t>
            </a:r>
            <a:r>
              <a:rPr lang="ca-ES" sz="2000" b="1" dirty="0">
                <a:solidFill>
                  <a:srgbClr val="A0684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professionals</a:t>
            </a:r>
            <a:endParaRPr lang="en-ES" sz="2000" b="1" dirty="0">
              <a:solidFill>
                <a:srgbClr val="A068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3">
            <a:extLst>
              <a:ext uri="{FF2B5EF4-FFF2-40B4-BE49-F238E27FC236}">
                <a16:creationId xmlns:a16="http://schemas.microsoft.com/office/drawing/2014/main" id="{6479BDD4-BD11-10FD-C08B-99526DAAA6C3}"/>
              </a:ext>
            </a:extLst>
          </p:cNvPr>
          <p:cNvSpPr txBox="1"/>
          <p:nvPr/>
        </p:nvSpPr>
        <p:spPr>
          <a:xfrm>
            <a:off x="263471" y="146615"/>
            <a:ext cx="11665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800" b="1" i="0" u="none" strike="noStrike" kern="1200" cap="none" spc="0" normalizeH="0" baseline="0" noProof="0" dirty="0">
                <a:ln>
                  <a:noFill/>
                </a:ln>
                <a:solidFill>
                  <a:srgbClr val="A0684C"/>
                </a:solidFill>
                <a:effectLst/>
                <a:uLnTx/>
                <a:uFillTx/>
                <a:latin typeface="Arial Black" panose="020B0A040201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3. </a:t>
            </a:r>
            <a:r>
              <a:rPr kumimoji="0" lang="ca-ES" sz="2800" b="0" i="0" u="none" strike="noStrike" kern="1200" cap="none" spc="0" normalizeH="0" baseline="0" noProof="0" dirty="0">
                <a:ln>
                  <a:noFill/>
                </a:ln>
                <a:solidFill>
                  <a:srgbClr val="A0684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Quines són les recomanacions internacionals per donar resposta a les necessitats d’aquestes persones?</a:t>
            </a:r>
            <a:endParaRPr kumimoji="0" lang="en-ES" sz="2800" b="0" i="0" u="none" strike="noStrike" kern="1200" cap="none" spc="0" normalizeH="0" baseline="0" noProof="0" dirty="0">
              <a:ln>
                <a:noFill/>
              </a:ln>
              <a:solidFill>
                <a:srgbClr val="A0684C"/>
              </a:solidFill>
              <a:effectLst/>
              <a:uLnTx/>
              <a:uFillTx/>
              <a:latin typeface="Arial Black" panose="020B0A0402010202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373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3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CF0BB5E-910B-2E47-9DAB-66B1AC5C8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09" y="6062708"/>
            <a:ext cx="1785931" cy="45967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71FDB25-C969-C943-3EF3-F89D0A636666}"/>
              </a:ext>
            </a:extLst>
          </p:cNvPr>
          <p:cNvGrpSpPr/>
          <p:nvPr/>
        </p:nvGrpSpPr>
        <p:grpSpPr>
          <a:xfrm>
            <a:off x="6271790" y="1375099"/>
            <a:ext cx="5517340" cy="2554545"/>
            <a:chOff x="6271790" y="1375099"/>
            <a:chExt cx="5517340" cy="2554545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9755A284-19E4-06CA-2FF2-12EC9E6179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1790" y="1375099"/>
              <a:ext cx="1251981" cy="868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8261158" y="1375099"/>
              <a:ext cx="3527972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F89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 </a:t>
              </a:r>
              <a:r>
                <a:rPr kumimoji="0" lang="ca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A1684D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Comissió Europea </a:t>
              </a:r>
              <a:r>
                <a:rPr kumimoji="0" lang="ca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F89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considera </a:t>
              </a:r>
              <a:r>
                <a:rPr kumimoji="0" lang="ca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F898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l'Atenció Integrada </a:t>
              </a:r>
              <a:r>
                <a:rPr kumimoji="0" lang="ca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F89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 una </a:t>
              </a:r>
              <a:r>
                <a:rPr kumimoji="0" lang="ca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F898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política pública de primer nivell</a:t>
              </a:r>
              <a:r>
                <a:rPr kumimoji="0" lang="ca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F89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Aquest és un projecte emblemàtic que té per objectiu ajudar els estats membres a dissenyar i implementar reformes estructurals en els àmbits de la salut, l'atenció social i l'atenció de llarga durada. </a:t>
              </a:r>
              <a:endParaRPr kumimoji="0" lang="en-ES" sz="1600" b="0" i="0" u="none" strike="noStrike" kern="1200" cap="none" spc="0" normalizeH="0" baseline="0" noProof="0" dirty="0">
                <a:ln>
                  <a:noFill/>
                </a:ln>
                <a:solidFill>
                  <a:srgbClr val="8F89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05C059-396F-386D-1F0D-524848BB2348}"/>
              </a:ext>
            </a:extLst>
          </p:cNvPr>
          <p:cNvGrpSpPr/>
          <p:nvPr/>
        </p:nvGrpSpPr>
        <p:grpSpPr>
          <a:xfrm>
            <a:off x="6304421" y="4269196"/>
            <a:ext cx="5496081" cy="2253183"/>
            <a:chOff x="6304421" y="4269196"/>
            <a:chExt cx="5496081" cy="2253183"/>
          </a:xfrm>
        </p:grpSpPr>
        <p:pic>
          <p:nvPicPr>
            <p:cNvPr id="9" name="Picture 4" descr="Resultat d'imatges per a ocde logo">
              <a:extLst>
                <a:ext uri="{FF2B5EF4-FFF2-40B4-BE49-F238E27FC236}">
                  <a16:creationId xmlns:a16="http://schemas.microsoft.com/office/drawing/2014/main" id="{33125577-1D08-EABB-BC94-59CB238532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1" t="18233" r="6783" b="21601"/>
            <a:stretch/>
          </p:blipFill>
          <p:spPr bwMode="auto">
            <a:xfrm>
              <a:off x="6304421" y="4269196"/>
              <a:ext cx="1841156" cy="667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8249786" y="4460276"/>
              <a:ext cx="3550716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600" b="0" i="0" u="none" strike="noStrike" kern="1200" cap="none" spc="0" normalizeH="0" baseline="0" noProof="0">
                  <a:ln>
                    <a:noFill/>
                  </a:ln>
                  <a:solidFill>
                    <a:srgbClr val="8F89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L’</a:t>
              </a:r>
              <a:r>
                <a:rPr kumimoji="0" lang="ca-ES" sz="1600" b="1" i="0" u="none" strike="noStrike" kern="1200" cap="none" spc="0" normalizeH="0" baseline="0" noProof="0">
                  <a:ln>
                    <a:noFill/>
                  </a:ln>
                  <a:solidFill>
                    <a:srgbClr val="A1684D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OCDE</a:t>
              </a:r>
              <a:r>
                <a:rPr kumimoji="0" lang="ca-ES" sz="1600" b="0" i="0" u="none" strike="noStrike" kern="1200" cap="none" spc="0" normalizeH="0" baseline="0" noProof="0">
                  <a:ln>
                    <a:noFill/>
                  </a:ln>
                  <a:solidFill>
                    <a:srgbClr val="8F89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fa èmfasi en la </a:t>
              </a:r>
              <a:r>
                <a:rPr kumimoji="0" lang="ca-ES" sz="1600" b="1" i="0" u="none" strike="noStrike" kern="1200" cap="none" spc="0" normalizeH="0" baseline="0" noProof="0">
                  <a:ln>
                    <a:noFill/>
                  </a:ln>
                  <a:solidFill>
                    <a:srgbClr val="8F898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importància de l’atenció integrada</a:t>
              </a:r>
              <a:r>
                <a:rPr kumimoji="0" lang="ca-ES" sz="1600" b="1" i="0" u="none" strike="noStrike" kern="1200" cap="none" spc="0" normalizeH="0" baseline="0" noProof="0">
                  <a:ln>
                    <a:noFill/>
                  </a:ln>
                  <a:solidFill>
                    <a:srgbClr val="8F89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ca-ES" sz="1600" b="0" i="0" u="none" strike="noStrike" kern="1200" cap="none" spc="0" normalizeH="0" baseline="0" noProof="0">
                  <a:ln>
                    <a:noFill/>
                  </a:ln>
                  <a:solidFill>
                    <a:srgbClr val="8F89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 el seu darrer informe "Health at a Glance 2021”  introduint indicadors relacionats amb l'atenció integrada per primera vegada com element de mesura dels sistemes de salut.</a:t>
              </a:r>
              <a:r>
                <a:rPr kumimoji="0" lang="en-ES" sz="1600" b="0" i="0" u="none" strike="noStrike" kern="1200" cap="none" spc="0" normalizeH="0" baseline="0" noProof="0">
                  <a:ln>
                    <a:noFill/>
                  </a:ln>
                  <a:solidFill>
                    <a:srgbClr val="8F89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1" name="Imagen 9">
            <a:extLst>
              <a:ext uri="{FF2B5EF4-FFF2-40B4-BE49-F238E27FC236}">
                <a16:creationId xmlns:a16="http://schemas.microsoft.com/office/drawing/2014/main" id="{0DC9A567-3168-CB45-A380-73E519FED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14" y="6062708"/>
            <a:ext cx="1860150" cy="4787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8AF0CA7-C4E7-C662-49C9-48C5BDF6CE2A}"/>
              </a:ext>
            </a:extLst>
          </p:cNvPr>
          <p:cNvGrpSpPr/>
          <p:nvPr/>
        </p:nvGrpSpPr>
        <p:grpSpPr>
          <a:xfrm>
            <a:off x="767543" y="1482069"/>
            <a:ext cx="4766860" cy="2062103"/>
            <a:chOff x="767543" y="1482069"/>
            <a:chExt cx="4766860" cy="2062103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6C510CEF-B5E8-37F3-C379-D13FD8BF3A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3" y="1493527"/>
              <a:ext cx="931155" cy="96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1928319" y="1482069"/>
              <a:ext cx="360608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E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L</a:t>
              </a:r>
              <a:r>
                <a:rPr kumimoji="0" lang="ca-E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’</a:t>
              </a:r>
              <a:r>
                <a:rPr kumimoji="0" lang="ca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A1684D"/>
                  </a:solidFill>
                  <a:effectLst/>
                  <a:uLnTx/>
                  <a:uFillTx/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OMS </a:t>
              </a:r>
              <a:r>
                <a:rPr kumimoji="0" lang="ca-E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 dissenyat una estratègia global per a la integració de l’atenció</a:t>
              </a:r>
              <a:r>
                <a:rPr kumimoji="0" lang="ca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que té com a elements clau potenciar l’atenció centrada en les persones, evitar la fragmentació de serveis i potenciar la col·laboració entre proveïdors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kumimoji="0" lang="en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5B99D74-6EF4-4C98-4FED-2A314F9454C2}"/>
              </a:ext>
            </a:extLst>
          </p:cNvPr>
          <p:cNvGrpSpPr/>
          <p:nvPr/>
        </p:nvGrpSpPr>
        <p:grpSpPr>
          <a:xfrm>
            <a:off x="785010" y="3842957"/>
            <a:ext cx="5000899" cy="1163905"/>
            <a:chOff x="785010" y="3842957"/>
            <a:chExt cx="5000899" cy="1163905"/>
          </a:xfrm>
        </p:grpSpPr>
        <p:pic>
          <p:nvPicPr>
            <p:cNvPr id="16" name="Picture 12" descr="Logo De La Ue. Unión Europea Ilustraciones Svg, Vectoriales, Clip Art  Vectorizado Libre De Derechos. Image 77764098.">
              <a:extLst>
                <a:ext uri="{FF2B5EF4-FFF2-40B4-BE49-F238E27FC236}">
                  <a16:creationId xmlns:a16="http://schemas.microsoft.com/office/drawing/2014/main" id="{CB7616A6-4450-E1A3-E84B-552439CF88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010" y="3842957"/>
              <a:ext cx="913688" cy="913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51">
              <a:extLst>
                <a:ext uri="{FF2B5EF4-FFF2-40B4-BE49-F238E27FC236}">
                  <a16:creationId xmlns:a16="http://schemas.microsoft.com/office/drawing/2014/main" id="{18983BA6-5EF9-0FF1-AF62-2C0FFDB12837}"/>
                </a:ext>
              </a:extLst>
            </p:cNvPr>
            <p:cNvSpPr txBox="1"/>
            <p:nvPr/>
          </p:nvSpPr>
          <p:spPr>
            <a:xfrm>
              <a:off x="1928319" y="3929644"/>
              <a:ext cx="385759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 </a:t>
              </a:r>
              <a:r>
                <a:rPr kumimoji="0" lang="ca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A1684D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Unió Europea </a:t>
              </a:r>
              <a:r>
                <a:rPr kumimoji="0" lang="ca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destaca la necessitat de </a:t>
              </a:r>
              <a:r>
                <a:rPr kumimoji="0" lang="ca-E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prioritzar l’atenció domiciliària integrada</a:t>
              </a:r>
              <a:r>
                <a:rPr kumimoji="0" lang="ca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repensant també el model d’atenció residencial.</a:t>
              </a:r>
              <a:r>
                <a:rPr kumimoji="0" lang="en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" name="CuadroTexto 3">
            <a:extLst>
              <a:ext uri="{FF2B5EF4-FFF2-40B4-BE49-F238E27FC236}">
                <a16:creationId xmlns:a16="http://schemas.microsoft.com/office/drawing/2014/main" id="{94FE1077-55A0-77E0-C273-D49BDC6AC8F5}"/>
              </a:ext>
            </a:extLst>
          </p:cNvPr>
          <p:cNvSpPr txBox="1"/>
          <p:nvPr/>
        </p:nvSpPr>
        <p:spPr>
          <a:xfrm>
            <a:off x="263471" y="146615"/>
            <a:ext cx="11665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800" b="1" i="0" u="none" strike="noStrike" kern="1200" cap="none" spc="0" normalizeH="0" baseline="0" noProof="0" dirty="0">
                <a:ln>
                  <a:noFill/>
                </a:ln>
                <a:solidFill>
                  <a:srgbClr val="A0684C"/>
                </a:solidFill>
                <a:effectLst/>
                <a:uLnTx/>
                <a:uFillTx/>
                <a:latin typeface="Arial Black" panose="020B0A040201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3. </a:t>
            </a:r>
            <a:r>
              <a:rPr kumimoji="0" lang="ca-ES" sz="2800" b="0" i="0" u="none" strike="noStrike" kern="1200" cap="none" spc="0" normalizeH="0" baseline="0" noProof="0" dirty="0">
                <a:ln>
                  <a:noFill/>
                </a:ln>
                <a:solidFill>
                  <a:srgbClr val="A0684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Quines són les recomanacions internacionals per donar resposta a les necessitats d’aquestes persones?</a:t>
            </a:r>
            <a:endParaRPr kumimoji="0" lang="en-ES" sz="2800" b="0" i="0" u="none" strike="noStrike" kern="1200" cap="none" spc="0" normalizeH="0" baseline="0" noProof="0" dirty="0">
              <a:ln>
                <a:noFill/>
              </a:ln>
              <a:solidFill>
                <a:srgbClr val="A0684C"/>
              </a:solidFill>
              <a:effectLst/>
              <a:uLnTx/>
              <a:uFillTx/>
              <a:latin typeface="Arial Black" panose="020B0A0402010202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75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89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0C3CFAF-B5AC-BA41-8F40-27080D646B7C}"/>
              </a:ext>
            </a:extLst>
          </p:cNvPr>
          <p:cNvSpPr txBox="1"/>
          <p:nvPr/>
        </p:nvSpPr>
        <p:spPr>
          <a:xfrm>
            <a:off x="526942" y="210693"/>
            <a:ext cx="112621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4. </a:t>
            </a:r>
            <a:r>
              <a:rPr kumimoji="0" lang="ca-E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Què s’està treballant actualment a Catalunya?</a:t>
            </a:r>
            <a:r>
              <a:rPr kumimoji="0" lang="en-E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endParaRPr kumimoji="0" lang="en-E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CF0BB5E-910B-2E47-9DAB-66B1AC5C8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09" y="6062708"/>
            <a:ext cx="1785931" cy="45967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05FDC7-7450-5945-A35E-31BC37812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42" y="3030249"/>
            <a:ext cx="11262188" cy="28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7364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FAA0F0F-4AC6-DDA0-97F5-44A4D29B64C7}"/>
              </a:ext>
            </a:extLst>
          </p:cNvPr>
          <p:cNvSpPr/>
          <p:nvPr/>
        </p:nvSpPr>
        <p:spPr>
          <a:xfrm>
            <a:off x="2913211" y="1493113"/>
            <a:ext cx="2244681" cy="3988858"/>
          </a:xfrm>
          <a:custGeom>
            <a:avLst/>
            <a:gdLst>
              <a:gd name="connsiteX0" fmla="*/ 0 w 2244681"/>
              <a:gd name="connsiteY0" fmla="*/ 374121 h 3988858"/>
              <a:gd name="connsiteX1" fmla="*/ 374121 w 2244681"/>
              <a:gd name="connsiteY1" fmla="*/ 0 h 3988858"/>
              <a:gd name="connsiteX2" fmla="*/ 872934 w 2244681"/>
              <a:gd name="connsiteY2" fmla="*/ 0 h 3988858"/>
              <a:gd name="connsiteX3" fmla="*/ 1341818 w 2244681"/>
              <a:gd name="connsiteY3" fmla="*/ 0 h 3988858"/>
              <a:gd name="connsiteX4" fmla="*/ 1870560 w 2244681"/>
              <a:gd name="connsiteY4" fmla="*/ 0 h 3988858"/>
              <a:gd name="connsiteX5" fmla="*/ 2244681 w 2244681"/>
              <a:gd name="connsiteY5" fmla="*/ 374121 h 3988858"/>
              <a:gd name="connsiteX6" fmla="*/ 2244681 w 2244681"/>
              <a:gd name="connsiteY6" fmla="*/ 979036 h 3988858"/>
              <a:gd name="connsiteX7" fmla="*/ 2244681 w 2244681"/>
              <a:gd name="connsiteY7" fmla="*/ 1551545 h 3988858"/>
              <a:gd name="connsiteX8" fmla="*/ 2244681 w 2244681"/>
              <a:gd name="connsiteY8" fmla="*/ 2026835 h 3988858"/>
              <a:gd name="connsiteX9" fmla="*/ 2244681 w 2244681"/>
              <a:gd name="connsiteY9" fmla="*/ 2469719 h 3988858"/>
              <a:gd name="connsiteX10" fmla="*/ 2244681 w 2244681"/>
              <a:gd name="connsiteY10" fmla="*/ 2945010 h 3988858"/>
              <a:gd name="connsiteX11" fmla="*/ 2244681 w 2244681"/>
              <a:gd name="connsiteY11" fmla="*/ 3614737 h 3988858"/>
              <a:gd name="connsiteX12" fmla="*/ 1870560 w 2244681"/>
              <a:gd name="connsiteY12" fmla="*/ 3988858 h 3988858"/>
              <a:gd name="connsiteX13" fmla="*/ 1401676 w 2244681"/>
              <a:gd name="connsiteY13" fmla="*/ 3988858 h 3988858"/>
              <a:gd name="connsiteX14" fmla="*/ 917827 w 2244681"/>
              <a:gd name="connsiteY14" fmla="*/ 3988858 h 3988858"/>
              <a:gd name="connsiteX15" fmla="*/ 374121 w 2244681"/>
              <a:gd name="connsiteY15" fmla="*/ 3988858 h 3988858"/>
              <a:gd name="connsiteX16" fmla="*/ 0 w 2244681"/>
              <a:gd name="connsiteY16" fmla="*/ 3614737 h 3988858"/>
              <a:gd name="connsiteX17" fmla="*/ 0 w 2244681"/>
              <a:gd name="connsiteY17" fmla="*/ 3009822 h 3988858"/>
              <a:gd name="connsiteX18" fmla="*/ 0 w 2244681"/>
              <a:gd name="connsiteY18" fmla="*/ 2404907 h 3988858"/>
              <a:gd name="connsiteX19" fmla="*/ 0 w 2244681"/>
              <a:gd name="connsiteY19" fmla="*/ 1832398 h 3988858"/>
              <a:gd name="connsiteX20" fmla="*/ 0 w 2244681"/>
              <a:gd name="connsiteY20" fmla="*/ 1324702 h 3988858"/>
              <a:gd name="connsiteX21" fmla="*/ 0 w 2244681"/>
              <a:gd name="connsiteY21" fmla="*/ 374121 h 3988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244681" h="3988858" fill="none" extrusionOk="0">
                <a:moveTo>
                  <a:pt x="0" y="374121"/>
                </a:moveTo>
                <a:cubicBezTo>
                  <a:pt x="-41887" y="165129"/>
                  <a:pt x="171478" y="3425"/>
                  <a:pt x="374121" y="0"/>
                </a:cubicBezTo>
                <a:cubicBezTo>
                  <a:pt x="573327" y="-10149"/>
                  <a:pt x="663890" y="53137"/>
                  <a:pt x="872934" y="0"/>
                </a:cubicBezTo>
                <a:cubicBezTo>
                  <a:pt x="1081978" y="-53137"/>
                  <a:pt x="1152312" y="50819"/>
                  <a:pt x="1341818" y="0"/>
                </a:cubicBezTo>
                <a:cubicBezTo>
                  <a:pt x="1531324" y="-50819"/>
                  <a:pt x="1676019" y="56050"/>
                  <a:pt x="1870560" y="0"/>
                </a:cubicBezTo>
                <a:cubicBezTo>
                  <a:pt x="2131401" y="-11893"/>
                  <a:pt x="2263354" y="182884"/>
                  <a:pt x="2244681" y="374121"/>
                </a:cubicBezTo>
                <a:cubicBezTo>
                  <a:pt x="2293726" y="567161"/>
                  <a:pt x="2199115" y="718818"/>
                  <a:pt x="2244681" y="979036"/>
                </a:cubicBezTo>
                <a:cubicBezTo>
                  <a:pt x="2290247" y="1239254"/>
                  <a:pt x="2201537" y="1381795"/>
                  <a:pt x="2244681" y="1551545"/>
                </a:cubicBezTo>
                <a:cubicBezTo>
                  <a:pt x="2287825" y="1721295"/>
                  <a:pt x="2214264" y="1917834"/>
                  <a:pt x="2244681" y="2026835"/>
                </a:cubicBezTo>
                <a:cubicBezTo>
                  <a:pt x="2275098" y="2135836"/>
                  <a:pt x="2207552" y="2273746"/>
                  <a:pt x="2244681" y="2469719"/>
                </a:cubicBezTo>
                <a:cubicBezTo>
                  <a:pt x="2281810" y="2665692"/>
                  <a:pt x="2203780" y="2804248"/>
                  <a:pt x="2244681" y="2945010"/>
                </a:cubicBezTo>
                <a:cubicBezTo>
                  <a:pt x="2285582" y="3085772"/>
                  <a:pt x="2205190" y="3476226"/>
                  <a:pt x="2244681" y="3614737"/>
                </a:cubicBezTo>
                <a:cubicBezTo>
                  <a:pt x="2272058" y="3814112"/>
                  <a:pt x="2070611" y="4034370"/>
                  <a:pt x="1870560" y="3988858"/>
                </a:cubicBezTo>
                <a:cubicBezTo>
                  <a:pt x="1713830" y="4021218"/>
                  <a:pt x="1590513" y="3942499"/>
                  <a:pt x="1401676" y="3988858"/>
                </a:cubicBezTo>
                <a:cubicBezTo>
                  <a:pt x="1212839" y="4035217"/>
                  <a:pt x="1075755" y="3940314"/>
                  <a:pt x="917827" y="3988858"/>
                </a:cubicBezTo>
                <a:cubicBezTo>
                  <a:pt x="759899" y="4037402"/>
                  <a:pt x="585689" y="3968114"/>
                  <a:pt x="374121" y="3988858"/>
                </a:cubicBezTo>
                <a:cubicBezTo>
                  <a:pt x="160592" y="3995715"/>
                  <a:pt x="12412" y="3824144"/>
                  <a:pt x="0" y="3614737"/>
                </a:cubicBezTo>
                <a:cubicBezTo>
                  <a:pt x="-27658" y="3326199"/>
                  <a:pt x="28115" y="3156595"/>
                  <a:pt x="0" y="3009822"/>
                </a:cubicBezTo>
                <a:cubicBezTo>
                  <a:pt x="-28115" y="2863049"/>
                  <a:pt x="15803" y="2631554"/>
                  <a:pt x="0" y="2404907"/>
                </a:cubicBezTo>
                <a:cubicBezTo>
                  <a:pt x="-15803" y="2178261"/>
                  <a:pt x="43167" y="2048224"/>
                  <a:pt x="0" y="1832398"/>
                </a:cubicBezTo>
                <a:cubicBezTo>
                  <a:pt x="-43167" y="1616572"/>
                  <a:pt x="50846" y="1501898"/>
                  <a:pt x="0" y="1324702"/>
                </a:cubicBezTo>
                <a:cubicBezTo>
                  <a:pt x="-50846" y="1147506"/>
                  <a:pt x="57564" y="627150"/>
                  <a:pt x="0" y="374121"/>
                </a:cubicBezTo>
                <a:close/>
              </a:path>
              <a:path w="2244681" h="3988858" stroke="0" extrusionOk="0">
                <a:moveTo>
                  <a:pt x="0" y="374121"/>
                </a:moveTo>
                <a:cubicBezTo>
                  <a:pt x="-4922" y="164464"/>
                  <a:pt x="144531" y="8621"/>
                  <a:pt x="374121" y="0"/>
                </a:cubicBezTo>
                <a:cubicBezTo>
                  <a:pt x="509167" y="-13627"/>
                  <a:pt x="719189" y="36224"/>
                  <a:pt x="902863" y="0"/>
                </a:cubicBezTo>
                <a:cubicBezTo>
                  <a:pt x="1086537" y="-36224"/>
                  <a:pt x="1210713" y="31015"/>
                  <a:pt x="1386711" y="0"/>
                </a:cubicBezTo>
                <a:cubicBezTo>
                  <a:pt x="1562709" y="-31015"/>
                  <a:pt x="1722082" y="34493"/>
                  <a:pt x="1870560" y="0"/>
                </a:cubicBezTo>
                <a:cubicBezTo>
                  <a:pt x="2068614" y="-27595"/>
                  <a:pt x="2255365" y="127963"/>
                  <a:pt x="2244681" y="374121"/>
                </a:cubicBezTo>
                <a:cubicBezTo>
                  <a:pt x="2277022" y="523398"/>
                  <a:pt x="2197259" y="665497"/>
                  <a:pt x="2244681" y="849411"/>
                </a:cubicBezTo>
                <a:cubicBezTo>
                  <a:pt x="2292103" y="1033325"/>
                  <a:pt x="2213422" y="1149741"/>
                  <a:pt x="2244681" y="1324702"/>
                </a:cubicBezTo>
                <a:cubicBezTo>
                  <a:pt x="2275940" y="1499663"/>
                  <a:pt x="2199889" y="1772505"/>
                  <a:pt x="2244681" y="1929617"/>
                </a:cubicBezTo>
                <a:cubicBezTo>
                  <a:pt x="2289473" y="2086730"/>
                  <a:pt x="2193364" y="2170060"/>
                  <a:pt x="2244681" y="2372501"/>
                </a:cubicBezTo>
                <a:cubicBezTo>
                  <a:pt x="2295998" y="2574942"/>
                  <a:pt x="2199951" y="2666059"/>
                  <a:pt x="2244681" y="2912604"/>
                </a:cubicBezTo>
                <a:cubicBezTo>
                  <a:pt x="2289411" y="3159149"/>
                  <a:pt x="2206711" y="3269576"/>
                  <a:pt x="2244681" y="3614737"/>
                </a:cubicBezTo>
                <a:cubicBezTo>
                  <a:pt x="2285401" y="3781120"/>
                  <a:pt x="2087965" y="3981904"/>
                  <a:pt x="1870560" y="3988858"/>
                </a:cubicBezTo>
                <a:cubicBezTo>
                  <a:pt x="1731809" y="4040435"/>
                  <a:pt x="1594771" y="3985063"/>
                  <a:pt x="1371747" y="3988858"/>
                </a:cubicBezTo>
                <a:cubicBezTo>
                  <a:pt x="1148723" y="3992653"/>
                  <a:pt x="1053953" y="3935785"/>
                  <a:pt x="902863" y="3988858"/>
                </a:cubicBezTo>
                <a:cubicBezTo>
                  <a:pt x="751773" y="4041931"/>
                  <a:pt x="609757" y="3943723"/>
                  <a:pt x="374121" y="3988858"/>
                </a:cubicBezTo>
                <a:cubicBezTo>
                  <a:pt x="146086" y="3945208"/>
                  <a:pt x="3790" y="3770094"/>
                  <a:pt x="0" y="3614737"/>
                </a:cubicBezTo>
                <a:cubicBezTo>
                  <a:pt x="-56947" y="3451182"/>
                  <a:pt x="55994" y="3202946"/>
                  <a:pt x="0" y="3042228"/>
                </a:cubicBezTo>
                <a:cubicBezTo>
                  <a:pt x="-55994" y="2881510"/>
                  <a:pt x="28370" y="2768722"/>
                  <a:pt x="0" y="2566938"/>
                </a:cubicBezTo>
                <a:cubicBezTo>
                  <a:pt x="-28370" y="2365154"/>
                  <a:pt x="64044" y="2215716"/>
                  <a:pt x="0" y="1962023"/>
                </a:cubicBezTo>
                <a:cubicBezTo>
                  <a:pt x="-64044" y="1708330"/>
                  <a:pt x="38412" y="1545450"/>
                  <a:pt x="0" y="1421920"/>
                </a:cubicBezTo>
                <a:cubicBezTo>
                  <a:pt x="-38412" y="1298390"/>
                  <a:pt x="42328" y="1117338"/>
                  <a:pt x="0" y="946630"/>
                </a:cubicBezTo>
                <a:cubicBezTo>
                  <a:pt x="-42328" y="775922"/>
                  <a:pt x="56155" y="531841"/>
                  <a:pt x="0" y="374121"/>
                </a:cubicBezTo>
                <a:close/>
              </a:path>
            </a:pathLst>
          </a:custGeom>
          <a:solidFill>
            <a:srgbClr val="44546A">
              <a:alpha val="6000"/>
            </a:srgbClr>
          </a:solidFill>
          <a:ln w="31750" cap="flat" cmpd="sng" algn="ctr">
            <a:solidFill>
              <a:srgbClr val="44546A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FE2C63-2A16-58CE-E071-672A08CB632A}"/>
              </a:ext>
            </a:extLst>
          </p:cNvPr>
          <p:cNvCxnSpPr/>
          <p:nvPr/>
        </p:nvCxnSpPr>
        <p:spPr>
          <a:xfrm>
            <a:off x="2341838" y="3142081"/>
            <a:ext cx="571373" cy="297103"/>
          </a:xfrm>
          <a:prstGeom prst="line">
            <a:avLst/>
          </a:prstGeom>
          <a:noFill/>
          <a:ln w="22225" cap="flat" cmpd="sng" algn="ctr">
            <a:solidFill>
              <a:srgbClr val="44546A"/>
            </a:solidFill>
            <a:prstDash val="solid"/>
            <a:miter lim="800000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CEF9EF1-0B5D-9820-6777-A533A884E8E8}"/>
              </a:ext>
            </a:extLst>
          </p:cNvPr>
          <p:cNvSpPr txBox="1"/>
          <p:nvPr/>
        </p:nvSpPr>
        <p:spPr>
          <a:xfrm>
            <a:off x="468520" y="2350896"/>
            <a:ext cx="1782141" cy="923330"/>
          </a:xfrm>
          <a:custGeom>
            <a:avLst/>
            <a:gdLst>
              <a:gd name="connsiteX0" fmla="*/ 0 w 1782141"/>
              <a:gd name="connsiteY0" fmla="*/ 0 h 923330"/>
              <a:gd name="connsiteX1" fmla="*/ 594047 w 1782141"/>
              <a:gd name="connsiteY1" fmla="*/ 0 h 923330"/>
              <a:gd name="connsiteX2" fmla="*/ 1223737 w 1782141"/>
              <a:gd name="connsiteY2" fmla="*/ 0 h 923330"/>
              <a:gd name="connsiteX3" fmla="*/ 1782141 w 1782141"/>
              <a:gd name="connsiteY3" fmla="*/ 0 h 923330"/>
              <a:gd name="connsiteX4" fmla="*/ 1782141 w 1782141"/>
              <a:gd name="connsiteY4" fmla="*/ 452432 h 923330"/>
              <a:gd name="connsiteX5" fmla="*/ 1782141 w 1782141"/>
              <a:gd name="connsiteY5" fmla="*/ 923330 h 923330"/>
              <a:gd name="connsiteX6" fmla="*/ 1170273 w 1782141"/>
              <a:gd name="connsiteY6" fmla="*/ 923330 h 923330"/>
              <a:gd name="connsiteX7" fmla="*/ 594047 w 1782141"/>
              <a:gd name="connsiteY7" fmla="*/ 923330 h 923330"/>
              <a:gd name="connsiteX8" fmla="*/ 0 w 1782141"/>
              <a:gd name="connsiteY8" fmla="*/ 923330 h 923330"/>
              <a:gd name="connsiteX9" fmla="*/ 0 w 1782141"/>
              <a:gd name="connsiteY9" fmla="*/ 480132 h 923330"/>
              <a:gd name="connsiteX10" fmla="*/ 0 w 1782141"/>
              <a:gd name="connsiteY10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2141" h="923330" fill="none" extrusionOk="0">
                <a:moveTo>
                  <a:pt x="0" y="0"/>
                </a:moveTo>
                <a:cubicBezTo>
                  <a:pt x="236046" y="-44591"/>
                  <a:pt x="385476" y="5834"/>
                  <a:pt x="594047" y="0"/>
                </a:cubicBezTo>
                <a:cubicBezTo>
                  <a:pt x="802618" y="-5834"/>
                  <a:pt x="975687" y="52701"/>
                  <a:pt x="1223737" y="0"/>
                </a:cubicBezTo>
                <a:cubicBezTo>
                  <a:pt x="1471787" y="-52701"/>
                  <a:pt x="1542573" y="42873"/>
                  <a:pt x="1782141" y="0"/>
                </a:cubicBezTo>
                <a:cubicBezTo>
                  <a:pt x="1790262" y="112759"/>
                  <a:pt x="1728531" y="252469"/>
                  <a:pt x="1782141" y="452432"/>
                </a:cubicBezTo>
                <a:cubicBezTo>
                  <a:pt x="1835751" y="652395"/>
                  <a:pt x="1749200" y="816703"/>
                  <a:pt x="1782141" y="923330"/>
                </a:cubicBezTo>
                <a:cubicBezTo>
                  <a:pt x="1601987" y="972688"/>
                  <a:pt x="1326861" y="908203"/>
                  <a:pt x="1170273" y="923330"/>
                </a:cubicBezTo>
                <a:cubicBezTo>
                  <a:pt x="1013685" y="938457"/>
                  <a:pt x="810813" y="878906"/>
                  <a:pt x="594047" y="923330"/>
                </a:cubicBezTo>
                <a:cubicBezTo>
                  <a:pt x="377281" y="967754"/>
                  <a:pt x="183906" y="885026"/>
                  <a:pt x="0" y="923330"/>
                </a:cubicBezTo>
                <a:cubicBezTo>
                  <a:pt x="-51897" y="737949"/>
                  <a:pt x="10310" y="593921"/>
                  <a:pt x="0" y="480132"/>
                </a:cubicBezTo>
                <a:cubicBezTo>
                  <a:pt x="-10310" y="366343"/>
                  <a:pt x="12368" y="96705"/>
                  <a:pt x="0" y="0"/>
                </a:cubicBezTo>
                <a:close/>
              </a:path>
              <a:path w="1782141" h="923330" stroke="0" extrusionOk="0">
                <a:moveTo>
                  <a:pt x="0" y="0"/>
                </a:moveTo>
                <a:cubicBezTo>
                  <a:pt x="177157" y="-60841"/>
                  <a:pt x="364736" y="64500"/>
                  <a:pt x="540583" y="0"/>
                </a:cubicBezTo>
                <a:cubicBezTo>
                  <a:pt x="716430" y="-64500"/>
                  <a:pt x="876782" y="27090"/>
                  <a:pt x="1098987" y="0"/>
                </a:cubicBezTo>
                <a:cubicBezTo>
                  <a:pt x="1321192" y="-27090"/>
                  <a:pt x="1492329" y="71896"/>
                  <a:pt x="1782141" y="0"/>
                </a:cubicBezTo>
                <a:cubicBezTo>
                  <a:pt x="1825621" y="222331"/>
                  <a:pt x="1730113" y="332225"/>
                  <a:pt x="1782141" y="461665"/>
                </a:cubicBezTo>
                <a:cubicBezTo>
                  <a:pt x="1834169" y="591105"/>
                  <a:pt x="1761012" y="741032"/>
                  <a:pt x="1782141" y="923330"/>
                </a:cubicBezTo>
                <a:cubicBezTo>
                  <a:pt x="1573457" y="957244"/>
                  <a:pt x="1466767" y="863842"/>
                  <a:pt x="1205915" y="923330"/>
                </a:cubicBezTo>
                <a:cubicBezTo>
                  <a:pt x="945063" y="982818"/>
                  <a:pt x="711111" y="880264"/>
                  <a:pt x="576226" y="923330"/>
                </a:cubicBezTo>
                <a:cubicBezTo>
                  <a:pt x="441341" y="966396"/>
                  <a:pt x="120322" y="921557"/>
                  <a:pt x="0" y="923330"/>
                </a:cubicBezTo>
                <a:cubicBezTo>
                  <a:pt x="-11505" y="814364"/>
                  <a:pt x="40843" y="675732"/>
                  <a:pt x="0" y="480132"/>
                </a:cubicBezTo>
                <a:cubicBezTo>
                  <a:pt x="-40843" y="284532"/>
                  <a:pt x="41251" y="106137"/>
                  <a:pt x="0" y="0"/>
                </a:cubicBezTo>
                <a:close/>
              </a:path>
            </a:pathLst>
          </a:custGeom>
          <a:solidFill>
            <a:srgbClr val="44546A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ATENCIÓ INTEGRADA SANITÀRIA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8952010-B05F-4A7C-DB05-7EFB3F4D9F64}"/>
              </a:ext>
            </a:extLst>
          </p:cNvPr>
          <p:cNvGrpSpPr/>
          <p:nvPr/>
        </p:nvGrpSpPr>
        <p:grpSpPr>
          <a:xfrm>
            <a:off x="2677841" y="2167979"/>
            <a:ext cx="8651945" cy="2263740"/>
            <a:chOff x="2683065" y="3074817"/>
            <a:chExt cx="8651945" cy="226374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47D7B51-3428-FD80-754E-1EF9C633921E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V="1">
              <a:off x="9128591" y="3796700"/>
              <a:ext cx="599633" cy="530410"/>
            </a:xfrm>
            <a:prstGeom prst="line">
              <a:avLst/>
            </a:prstGeom>
            <a:noFill/>
            <a:ln w="22225" cap="flat" cmpd="sng" algn="ctr">
              <a:solidFill>
                <a:srgbClr val="C00000">
                  <a:alpha val="32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D0C2D7-CC38-9D12-EF74-A3ED30FC5FD5}"/>
                </a:ext>
              </a:extLst>
            </p:cNvPr>
            <p:cNvSpPr txBox="1"/>
            <p:nvPr/>
          </p:nvSpPr>
          <p:spPr>
            <a:xfrm>
              <a:off x="9716894" y="3074817"/>
              <a:ext cx="1618116" cy="1200329"/>
            </a:xfrm>
            <a:custGeom>
              <a:avLst/>
              <a:gdLst>
                <a:gd name="connsiteX0" fmla="*/ 0 w 1618116"/>
                <a:gd name="connsiteY0" fmla="*/ 0 h 1200329"/>
                <a:gd name="connsiteX1" fmla="*/ 523191 w 1618116"/>
                <a:gd name="connsiteY1" fmla="*/ 0 h 1200329"/>
                <a:gd name="connsiteX2" fmla="*/ 1062563 w 1618116"/>
                <a:gd name="connsiteY2" fmla="*/ 0 h 1200329"/>
                <a:gd name="connsiteX3" fmla="*/ 1618116 w 1618116"/>
                <a:gd name="connsiteY3" fmla="*/ 0 h 1200329"/>
                <a:gd name="connsiteX4" fmla="*/ 1618116 w 1618116"/>
                <a:gd name="connsiteY4" fmla="*/ 412113 h 1200329"/>
                <a:gd name="connsiteX5" fmla="*/ 1618116 w 1618116"/>
                <a:gd name="connsiteY5" fmla="*/ 776213 h 1200329"/>
                <a:gd name="connsiteX6" fmla="*/ 1618116 w 1618116"/>
                <a:gd name="connsiteY6" fmla="*/ 1200329 h 1200329"/>
                <a:gd name="connsiteX7" fmla="*/ 1046382 w 1618116"/>
                <a:gd name="connsiteY7" fmla="*/ 1200329 h 1200329"/>
                <a:gd name="connsiteX8" fmla="*/ 474647 w 1618116"/>
                <a:gd name="connsiteY8" fmla="*/ 1200329 h 1200329"/>
                <a:gd name="connsiteX9" fmla="*/ 0 w 1618116"/>
                <a:gd name="connsiteY9" fmla="*/ 1200329 h 1200329"/>
                <a:gd name="connsiteX10" fmla="*/ 0 w 1618116"/>
                <a:gd name="connsiteY10" fmla="*/ 812223 h 1200329"/>
                <a:gd name="connsiteX11" fmla="*/ 0 w 1618116"/>
                <a:gd name="connsiteY11" fmla="*/ 412113 h 1200329"/>
                <a:gd name="connsiteX12" fmla="*/ 0 w 1618116"/>
                <a:gd name="connsiteY12" fmla="*/ 0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18116" h="1200329" fill="none" extrusionOk="0">
                  <a:moveTo>
                    <a:pt x="0" y="0"/>
                  </a:moveTo>
                  <a:cubicBezTo>
                    <a:pt x="155646" y="-20255"/>
                    <a:pt x="398715" y="23347"/>
                    <a:pt x="523191" y="0"/>
                  </a:cubicBezTo>
                  <a:cubicBezTo>
                    <a:pt x="647667" y="-23347"/>
                    <a:pt x="939326" y="20953"/>
                    <a:pt x="1062563" y="0"/>
                  </a:cubicBezTo>
                  <a:cubicBezTo>
                    <a:pt x="1185800" y="-20953"/>
                    <a:pt x="1389690" y="32542"/>
                    <a:pt x="1618116" y="0"/>
                  </a:cubicBezTo>
                  <a:cubicBezTo>
                    <a:pt x="1657695" y="153761"/>
                    <a:pt x="1589883" y="226363"/>
                    <a:pt x="1618116" y="412113"/>
                  </a:cubicBezTo>
                  <a:cubicBezTo>
                    <a:pt x="1646349" y="597863"/>
                    <a:pt x="1598621" y="684866"/>
                    <a:pt x="1618116" y="776213"/>
                  </a:cubicBezTo>
                  <a:cubicBezTo>
                    <a:pt x="1637611" y="867560"/>
                    <a:pt x="1589024" y="1108628"/>
                    <a:pt x="1618116" y="1200329"/>
                  </a:cubicBezTo>
                  <a:cubicBezTo>
                    <a:pt x="1357129" y="1201522"/>
                    <a:pt x="1280940" y="1152996"/>
                    <a:pt x="1046382" y="1200329"/>
                  </a:cubicBezTo>
                  <a:cubicBezTo>
                    <a:pt x="811824" y="1247662"/>
                    <a:pt x="719487" y="1185704"/>
                    <a:pt x="474647" y="1200329"/>
                  </a:cubicBezTo>
                  <a:cubicBezTo>
                    <a:pt x="229807" y="1214954"/>
                    <a:pt x="168460" y="1161673"/>
                    <a:pt x="0" y="1200329"/>
                  </a:cubicBezTo>
                  <a:cubicBezTo>
                    <a:pt x="-5279" y="1032231"/>
                    <a:pt x="39507" y="934861"/>
                    <a:pt x="0" y="812223"/>
                  </a:cubicBezTo>
                  <a:cubicBezTo>
                    <a:pt x="-39507" y="689585"/>
                    <a:pt x="5481" y="499058"/>
                    <a:pt x="0" y="412113"/>
                  </a:cubicBezTo>
                  <a:cubicBezTo>
                    <a:pt x="-5481" y="325168"/>
                    <a:pt x="9930" y="169011"/>
                    <a:pt x="0" y="0"/>
                  </a:cubicBezTo>
                  <a:close/>
                </a:path>
                <a:path w="1618116" h="1200329" stroke="0" extrusionOk="0">
                  <a:moveTo>
                    <a:pt x="0" y="0"/>
                  </a:moveTo>
                  <a:cubicBezTo>
                    <a:pt x="191757" y="-45277"/>
                    <a:pt x="367535" y="43414"/>
                    <a:pt x="523191" y="0"/>
                  </a:cubicBezTo>
                  <a:cubicBezTo>
                    <a:pt x="678847" y="-43414"/>
                    <a:pt x="871940" y="29526"/>
                    <a:pt x="1014019" y="0"/>
                  </a:cubicBezTo>
                  <a:cubicBezTo>
                    <a:pt x="1156098" y="-29526"/>
                    <a:pt x="1362043" y="31937"/>
                    <a:pt x="1618116" y="0"/>
                  </a:cubicBezTo>
                  <a:cubicBezTo>
                    <a:pt x="1640029" y="144198"/>
                    <a:pt x="1580346" y="196501"/>
                    <a:pt x="1618116" y="388106"/>
                  </a:cubicBezTo>
                  <a:cubicBezTo>
                    <a:pt x="1655886" y="579711"/>
                    <a:pt x="1597693" y="583388"/>
                    <a:pt x="1618116" y="764209"/>
                  </a:cubicBezTo>
                  <a:cubicBezTo>
                    <a:pt x="1638539" y="945030"/>
                    <a:pt x="1614480" y="1034773"/>
                    <a:pt x="1618116" y="1200329"/>
                  </a:cubicBezTo>
                  <a:cubicBezTo>
                    <a:pt x="1414763" y="1246195"/>
                    <a:pt x="1287097" y="1156059"/>
                    <a:pt x="1078744" y="1200329"/>
                  </a:cubicBezTo>
                  <a:cubicBezTo>
                    <a:pt x="870391" y="1244599"/>
                    <a:pt x="776424" y="1150620"/>
                    <a:pt x="507010" y="1200329"/>
                  </a:cubicBezTo>
                  <a:cubicBezTo>
                    <a:pt x="237596" y="1250038"/>
                    <a:pt x="161964" y="1168225"/>
                    <a:pt x="0" y="1200329"/>
                  </a:cubicBezTo>
                  <a:cubicBezTo>
                    <a:pt x="-31704" y="1028528"/>
                    <a:pt x="5986" y="945405"/>
                    <a:pt x="0" y="800219"/>
                  </a:cubicBezTo>
                  <a:cubicBezTo>
                    <a:pt x="-5986" y="655033"/>
                    <a:pt x="25362" y="509334"/>
                    <a:pt x="0" y="412113"/>
                  </a:cubicBezTo>
                  <a:cubicBezTo>
                    <a:pt x="-25362" y="314892"/>
                    <a:pt x="36449" y="173375"/>
                    <a:pt x="0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ATENCIÓ INTEGRADA SOCIAL I SANITÀRIA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1B8E2626-3C75-7C7B-2CBF-5D2002B5032C}"/>
                </a:ext>
              </a:extLst>
            </p:cNvPr>
            <p:cNvSpPr/>
            <p:nvPr/>
          </p:nvSpPr>
          <p:spPr>
            <a:xfrm rot="5400000">
              <a:off x="4894381" y="1104347"/>
              <a:ext cx="2022894" cy="6445526"/>
            </a:xfrm>
            <a:custGeom>
              <a:avLst/>
              <a:gdLst>
                <a:gd name="connsiteX0" fmla="*/ 0 w 2022894"/>
                <a:gd name="connsiteY0" fmla="*/ 337156 h 6445526"/>
                <a:gd name="connsiteX1" fmla="*/ 337156 w 2022894"/>
                <a:gd name="connsiteY1" fmla="*/ 0 h 6445526"/>
                <a:gd name="connsiteX2" fmla="*/ 786683 w 2022894"/>
                <a:gd name="connsiteY2" fmla="*/ 0 h 6445526"/>
                <a:gd name="connsiteX3" fmla="*/ 1249696 w 2022894"/>
                <a:gd name="connsiteY3" fmla="*/ 0 h 6445526"/>
                <a:gd name="connsiteX4" fmla="*/ 1685738 w 2022894"/>
                <a:gd name="connsiteY4" fmla="*/ 0 h 6445526"/>
                <a:gd name="connsiteX5" fmla="*/ 2022894 w 2022894"/>
                <a:gd name="connsiteY5" fmla="*/ 337156 h 6445526"/>
                <a:gd name="connsiteX6" fmla="*/ 2022894 w 2022894"/>
                <a:gd name="connsiteY6" fmla="*/ 914277 h 6445526"/>
                <a:gd name="connsiteX7" fmla="*/ 2022894 w 2022894"/>
                <a:gd name="connsiteY7" fmla="*/ 1491399 h 6445526"/>
                <a:gd name="connsiteX8" fmla="*/ 2022894 w 2022894"/>
                <a:gd name="connsiteY8" fmla="*/ 1953096 h 6445526"/>
                <a:gd name="connsiteX9" fmla="*/ 2022894 w 2022894"/>
                <a:gd name="connsiteY9" fmla="*/ 2645642 h 6445526"/>
                <a:gd name="connsiteX10" fmla="*/ 2022894 w 2022894"/>
                <a:gd name="connsiteY10" fmla="*/ 3222763 h 6445526"/>
                <a:gd name="connsiteX11" fmla="*/ 2022894 w 2022894"/>
                <a:gd name="connsiteY11" fmla="*/ 3915309 h 6445526"/>
                <a:gd name="connsiteX12" fmla="*/ 2022894 w 2022894"/>
                <a:gd name="connsiteY12" fmla="*/ 4550142 h 6445526"/>
                <a:gd name="connsiteX13" fmla="*/ 2022894 w 2022894"/>
                <a:gd name="connsiteY13" fmla="*/ 5069551 h 6445526"/>
                <a:gd name="connsiteX14" fmla="*/ 2022894 w 2022894"/>
                <a:gd name="connsiteY14" fmla="*/ 6108370 h 6445526"/>
                <a:gd name="connsiteX15" fmla="*/ 1685738 w 2022894"/>
                <a:gd name="connsiteY15" fmla="*/ 6445526 h 6445526"/>
                <a:gd name="connsiteX16" fmla="*/ 1236211 w 2022894"/>
                <a:gd name="connsiteY16" fmla="*/ 6445526 h 6445526"/>
                <a:gd name="connsiteX17" fmla="*/ 759712 w 2022894"/>
                <a:gd name="connsiteY17" fmla="*/ 6445526 h 6445526"/>
                <a:gd name="connsiteX18" fmla="*/ 337156 w 2022894"/>
                <a:gd name="connsiteY18" fmla="*/ 6445526 h 6445526"/>
                <a:gd name="connsiteX19" fmla="*/ 0 w 2022894"/>
                <a:gd name="connsiteY19" fmla="*/ 6108370 h 6445526"/>
                <a:gd name="connsiteX20" fmla="*/ 0 w 2022894"/>
                <a:gd name="connsiteY20" fmla="*/ 5531249 h 6445526"/>
                <a:gd name="connsiteX21" fmla="*/ 0 w 2022894"/>
                <a:gd name="connsiteY21" fmla="*/ 4954127 h 6445526"/>
                <a:gd name="connsiteX22" fmla="*/ 0 w 2022894"/>
                <a:gd name="connsiteY22" fmla="*/ 4319294 h 6445526"/>
                <a:gd name="connsiteX23" fmla="*/ 0 w 2022894"/>
                <a:gd name="connsiteY23" fmla="*/ 3626748 h 6445526"/>
                <a:gd name="connsiteX24" fmla="*/ 0 w 2022894"/>
                <a:gd name="connsiteY24" fmla="*/ 2991914 h 6445526"/>
                <a:gd name="connsiteX25" fmla="*/ 0 w 2022894"/>
                <a:gd name="connsiteY25" fmla="*/ 2299369 h 6445526"/>
                <a:gd name="connsiteX26" fmla="*/ 0 w 2022894"/>
                <a:gd name="connsiteY26" fmla="*/ 1664535 h 6445526"/>
                <a:gd name="connsiteX27" fmla="*/ 0 w 2022894"/>
                <a:gd name="connsiteY27" fmla="*/ 1202838 h 6445526"/>
                <a:gd name="connsiteX28" fmla="*/ 0 w 2022894"/>
                <a:gd name="connsiteY28" fmla="*/ 337156 h 6445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22894" h="6445526" fill="none" extrusionOk="0">
                  <a:moveTo>
                    <a:pt x="0" y="337156"/>
                  </a:moveTo>
                  <a:cubicBezTo>
                    <a:pt x="10813" y="160977"/>
                    <a:pt x="183612" y="-19529"/>
                    <a:pt x="337156" y="0"/>
                  </a:cubicBezTo>
                  <a:cubicBezTo>
                    <a:pt x="471127" y="-19722"/>
                    <a:pt x="600093" y="18751"/>
                    <a:pt x="786683" y="0"/>
                  </a:cubicBezTo>
                  <a:cubicBezTo>
                    <a:pt x="973273" y="-18751"/>
                    <a:pt x="1114206" y="19720"/>
                    <a:pt x="1249696" y="0"/>
                  </a:cubicBezTo>
                  <a:cubicBezTo>
                    <a:pt x="1385186" y="-19720"/>
                    <a:pt x="1594480" y="43259"/>
                    <a:pt x="1685738" y="0"/>
                  </a:cubicBezTo>
                  <a:cubicBezTo>
                    <a:pt x="1926042" y="1720"/>
                    <a:pt x="2058694" y="188046"/>
                    <a:pt x="2022894" y="337156"/>
                  </a:cubicBezTo>
                  <a:cubicBezTo>
                    <a:pt x="2030792" y="555798"/>
                    <a:pt x="2017916" y="656694"/>
                    <a:pt x="2022894" y="914277"/>
                  </a:cubicBezTo>
                  <a:cubicBezTo>
                    <a:pt x="2027872" y="1171860"/>
                    <a:pt x="2015221" y="1345045"/>
                    <a:pt x="2022894" y="1491399"/>
                  </a:cubicBezTo>
                  <a:cubicBezTo>
                    <a:pt x="2030567" y="1637753"/>
                    <a:pt x="2000940" y="1852481"/>
                    <a:pt x="2022894" y="1953096"/>
                  </a:cubicBezTo>
                  <a:cubicBezTo>
                    <a:pt x="2044848" y="2053711"/>
                    <a:pt x="1960134" y="2430053"/>
                    <a:pt x="2022894" y="2645642"/>
                  </a:cubicBezTo>
                  <a:cubicBezTo>
                    <a:pt x="2085654" y="2861231"/>
                    <a:pt x="1963765" y="3005829"/>
                    <a:pt x="2022894" y="3222763"/>
                  </a:cubicBezTo>
                  <a:cubicBezTo>
                    <a:pt x="2082023" y="3439697"/>
                    <a:pt x="1965210" y="3682018"/>
                    <a:pt x="2022894" y="3915309"/>
                  </a:cubicBezTo>
                  <a:cubicBezTo>
                    <a:pt x="2080578" y="4148600"/>
                    <a:pt x="2017625" y="4236792"/>
                    <a:pt x="2022894" y="4550142"/>
                  </a:cubicBezTo>
                  <a:cubicBezTo>
                    <a:pt x="2028163" y="4863492"/>
                    <a:pt x="1980666" y="4883052"/>
                    <a:pt x="2022894" y="5069551"/>
                  </a:cubicBezTo>
                  <a:cubicBezTo>
                    <a:pt x="2065122" y="5256050"/>
                    <a:pt x="1965097" y="5859154"/>
                    <a:pt x="2022894" y="6108370"/>
                  </a:cubicBezTo>
                  <a:cubicBezTo>
                    <a:pt x="2023489" y="6321652"/>
                    <a:pt x="1879730" y="6438539"/>
                    <a:pt x="1685738" y="6445526"/>
                  </a:cubicBezTo>
                  <a:cubicBezTo>
                    <a:pt x="1502053" y="6480108"/>
                    <a:pt x="1388285" y="6414694"/>
                    <a:pt x="1236211" y="6445526"/>
                  </a:cubicBezTo>
                  <a:cubicBezTo>
                    <a:pt x="1084137" y="6476358"/>
                    <a:pt x="943750" y="6444823"/>
                    <a:pt x="759712" y="6445526"/>
                  </a:cubicBezTo>
                  <a:cubicBezTo>
                    <a:pt x="575674" y="6446229"/>
                    <a:pt x="448213" y="6444962"/>
                    <a:pt x="337156" y="6445526"/>
                  </a:cubicBezTo>
                  <a:cubicBezTo>
                    <a:pt x="154977" y="6429936"/>
                    <a:pt x="8180" y="6263851"/>
                    <a:pt x="0" y="6108370"/>
                  </a:cubicBezTo>
                  <a:cubicBezTo>
                    <a:pt x="-45789" y="5963606"/>
                    <a:pt x="9396" y="5704402"/>
                    <a:pt x="0" y="5531249"/>
                  </a:cubicBezTo>
                  <a:cubicBezTo>
                    <a:pt x="-9396" y="5358096"/>
                    <a:pt x="42726" y="5229527"/>
                    <a:pt x="0" y="4954127"/>
                  </a:cubicBezTo>
                  <a:cubicBezTo>
                    <a:pt x="-42726" y="4678727"/>
                    <a:pt x="74167" y="4631684"/>
                    <a:pt x="0" y="4319294"/>
                  </a:cubicBezTo>
                  <a:cubicBezTo>
                    <a:pt x="-74167" y="4006904"/>
                    <a:pt x="19869" y="3831042"/>
                    <a:pt x="0" y="3626748"/>
                  </a:cubicBezTo>
                  <a:cubicBezTo>
                    <a:pt x="-19869" y="3422454"/>
                    <a:pt x="11622" y="3132431"/>
                    <a:pt x="0" y="2991914"/>
                  </a:cubicBezTo>
                  <a:cubicBezTo>
                    <a:pt x="-11622" y="2851397"/>
                    <a:pt x="74748" y="2488491"/>
                    <a:pt x="0" y="2299369"/>
                  </a:cubicBezTo>
                  <a:cubicBezTo>
                    <a:pt x="-74748" y="2110248"/>
                    <a:pt x="14282" y="1909933"/>
                    <a:pt x="0" y="1664535"/>
                  </a:cubicBezTo>
                  <a:cubicBezTo>
                    <a:pt x="-14282" y="1419137"/>
                    <a:pt x="368" y="1411872"/>
                    <a:pt x="0" y="1202838"/>
                  </a:cubicBezTo>
                  <a:cubicBezTo>
                    <a:pt x="-368" y="993804"/>
                    <a:pt x="85502" y="632930"/>
                    <a:pt x="0" y="337156"/>
                  </a:cubicBezTo>
                  <a:close/>
                </a:path>
                <a:path w="2022894" h="6445526" stroke="0" extrusionOk="0">
                  <a:moveTo>
                    <a:pt x="0" y="337156"/>
                  </a:moveTo>
                  <a:cubicBezTo>
                    <a:pt x="-25022" y="135516"/>
                    <a:pt x="106088" y="16837"/>
                    <a:pt x="337156" y="0"/>
                  </a:cubicBezTo>
                  <a:cubicBezTo>
                    <a:pt x="433893" y="-8960"/>
                    <a:pt x="595674" y="5131"/>
                    <a:pt x="813655" y="0"/>
                  </a:cubicBezTo>
                  <a:cubicBezTo>
                    <a:pt x="1031636" y="-5131"/>
                    <a:pt x="1125335" y="886"/>
                    <a:pt x="1249696" y="0"/>
                  </a:cubicBezTo>
                  <a:cubicBezTo>
                    <a:pt x="1374057" y="-886"/>
                    <a:pt x="1561628" y="45525"/>
                    <a:pt x="1685738" y="0"/>
                  </a:cubicBezTo>
                  <a:cubicBezTo>
                    <a:pt x="1857379" y="-46911"/>
                    <a:pt x="2026294" y="138368"/>
                    <a:pt x="2022894" y="337156"/>
                  </a:cubicBezTo>
                  <a:cubicBezTo>
                    <a:pt x="2033946" y="431536"/>
                    <a:pt x="1989878" y="704603"/>
                    <a:pt x="2022894" y="798853"/>
                  </a:cubicBezTo>
                  <a:cubicBezTo>
                    <a:pt x="2055910" y="893103"/>
                    <a:pt x="1984847" y="1048716"/>
                    <a:pt x="2022894" y="1260550"/>
                  </a:cubicBezTo>
                  <a:cubicBezTo>
                    <a:pt x="2060941" y="1472384"/>
                    <a:pt x="1981200" y="1760898"/>
                    <a:pt x="2022894" y="1953096"/>
                  </a:cubicBezTo>
                  <a:cubicBezTo>
                    <a:pt x="2064588" y="2145294"/>
                    <a:pt x="1989215" y="2163696"/>
                    <a:pt x="2022894" y="2357081"/>
                  </a:cubicBezTo>
                  <a:cubicBezTo>
                    <a:pt x="2056573" y="2550466"/>
                    <a:pt x="2012187" y="2818503"/>
                    <a:pt x="2022894" y="2934202"/>
                  </a:cubicBezTo>
                  <a:cubicBezTo>
                    <a:pt x="2033601" y="3049901"/>
                    <a:pt x="1965377" y="3340829"/>
                    <a:pt x="2022894" y="3511324"/>
                  </a:cubicBezTo>
                  <a:cubicBezTo>
                    <a:pt x="2080411" y="3681819"/>
                    <a:pt x="2002771" y="3899326"/>
                    <a:pt x="2022894" y="4030733"/>
                  </a:cubicBezTo>
                  <a:cubicBezTo>
                    <a:pt x="2043017" y="4162140"/>
                    <a:pt x="1985159" y="4384389"/>
                    <a:pt x="2022894" y="4723279"/>
                  </a:cubicBezTo>
                  <a:cubicBezTo>
                    <a:pt x="2060629" y="5062169"/>
                    <a:pt x="1982043" y="5132948"/>
                    <a:pt x="2022894" y="5415824"/>
                  </a:cubicBezTo>
                  <a:cubicBezTo>
                    <a:pt x="2063745" y="5698701"/>
                    <a:pt x="2019980" y="5863027"/>
                    <a:pt x="2022894" y="6108370"/>
                  </a:cubicBezTo>
                  <a:cubicBezTo>
                    <a:pt x="1992322" y="6265772"/>
                    <a:pt x="1854636" y="6419653"/>
                    <a:pt x="1685738" y="6445526"/>
                  </a:cubicBezTo>
                  <a:cubicBezTo>
                    <a:pt x="1473524" y="6459962"/>
                    <a:pt x="1401664" y="6403487"/>
                    <a:pt x="1222725" y="6445526"/>
                  </a:cubicBezTo>
                  <a:cubicBezTo>
                    <a:pt x="1043786" y="6487565"/>
                    <a:pt x="953520" y="6404249"/>
                    <a:pt x="813655" y="6445526"/>
                  </a:cubicBezTo>
                  <a:cubicBezTo>
                    <a:pt x="673790" y="6486803"/>
                    <a:pt x="564593" y="6422137"/>
                    <a:pt x="337156" y="6445526"/>
                  </a:cubicBezTo>
                  <a:cubicBezTo>
                    <a:pt x="176615" y="6430302"/>
                    <a:pt x="-20866" y="6327702"/>
                    <a:pt x="0" y="6108370"/>
                  </a:cubicBezTo>
                  <a:cubicBezTo>
                    <a:pt x="-52222" y="5917263"/>
                    <a:pt x="61118" y="5815382"/>
                    <a:pt x="0" y="5588961"/>
                  </a:cubicBezTo>
                  <a:cubicBezTo>
                    <a:pt x="-61118" y="5362540"/>
                    <a:pt x="53586" y="5241193"/>
                    <a:pt x="0" y="5011839"/>
                  </a:cubicBezTo>
                  <a:cubicBezTo>
                    <a:pt x="-53586" y="4782485"/>
                    <a:pt x="36883" y="4748286"/>
                    <a:pt x="0" y="4607854"/>
                  </a:cubicBezTo>
                  <a:cubicBezTo>
                    <a:pt x="-36883" y="4467422"/>
                    <a:pt x="36292" y="4360206"/>
                    <a:pt x="0" y="4203869"/>
                  </a:cubicBezTo>
                  <a:cubicBezTo>
                    <a:pt x="-36292" y="4047532"/>
                    <a:pt x="52004" y="3785636"/>
                    <a:pt x="0" y="3626748"/>
                  </a:cubicBezTo>
                  <a:cubicBezTo>
                    <a:pt x="-52004" y="3467860"/>
                    <a:pt x="35200" y="3288631"/>
                    <a:pt x="0" y="3165051"/>
                  </a:cubicBezTo>
                  <a:cubicBezTo>
                    <a:pt x="-35200" y="3041471"/>
                    <a:pt x="28819" y="2726502"/>
                    <a:pt x="0" y="2530217"/>
                  </a:cubicBezTo>
                  <a:cubicBezTo>
                    <a:pt x="-28819" y="2333932"/>
                    <a:pt x="45183" y="2267791"/>
                    <a:pt x="0" y="2068520"/>
                  </a:cubicBezTo>
                  <a:cubicBezTo>
                    <a:pt x="-45183" y="1869249"/>
                    <a:pt x="55369" y="1740548"/>
                    <a:pt x="0" y="1433687"/>
                  </a:cubicBezTo>
                  <a:cubicBezTo>
                    <a:pt x="-55369" y="1126826"/>
                    <a:pt x="11039" y="1209286"/>
                    <a:pt x="0" y="1029702"/>
                  </a:cubicBezTo>
                  <a:cubicBezTo>
                    <a:pt x="-11039" y="850119"/>
                    <a:pt x="31979" y="663195"/>
                    <a:pt x="0" y="337156"/>
                  </a:cubicBezTo>
                  <a:close/>
                </a:path>
              </a:pathLst>
            </a:custGeom>
            <a:solidFill>
              <a:srgbClr val="C00000">
                <a:alpha val="6000"/>
              </a:srgbClr>
            </a:solidFill>
            <a:ln w="31750" cap="flat" cmpd="sng" algn="ctr">
              <a:solidFill>
                <a:srgbClr val="C00000">
                  <a:alpha val="28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1FA1465-85D6-0037-EF3B-E0407FF9A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213" y="1629434"/>
            <a:ext cx="5344838" cy="3619500"/>
          </a:xfrm>
          <a:prstGeom prst="rect">
            <a:avLst/>
          </a:prstGeom>
        </p:spPr>
      </p:pic>
      <p:pic>
        <p:nvPicPr>
          <p:cNvPr id="28" name="Graphic 27" descr="Arrow: Straight">
            <a:extLst>
              <a:ext uri="{FF2B5EF4-FFF2-40B4-BE49-F238E27FC236}">
                <a16:creationId xmlns:a16="http://schemas.microsoft.com/office/drawing/2014/main" id="{F9FD0881-D026-784C-75BE-29A1264AC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076456" y="3430059"/>
            <a:ext cx="565140" cy="59437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57782C4-49FE-694F-A6E3-D2A0721BBE12}"/>
              </a:ext>
            </a:extLst>
          </p:cNvPr>
          <p:cNvSpPr txBox="1"/>
          <p:nvPr/>
        </p:nvSpPr>
        <p:spPr>
          <a:xfrm>
            <a:off x="549127" y="3595076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EXPLE.</a:t>
            </a:r>
          </a:p>
        </p:txBody>
      </p:sp>
      <p:pic>
        <p:nvPicPr>
          <p:cNvPr id="30" name="Graphic 29" descr="Arrow: Straight">
            <a:extLst>
              <a:ext uri="{FF2B5EF4-FFF2-40B4-BE49-F238E27FC236}">
                <a16:creationId xmlns:a16="http://schemas.microsoft.com/office/drawing/2014/main" id="{C93DE3B0-A375-7F9A-524F-28524BF29D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10240727" y="3531309"/>
            <a:ext cx="565140" cy="59437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5709551-A19D-0D6D-1831-6DF3216B0699}"/>
              </a:ext>
            </a:extLst>
          </p:cNvPr>
          <p:cNvSpPr txBox="1"/>
          <p:nvPr/>
        </p:nvSpPr>
        <p:spPr>
          <a:xfrm>
            <a:off x="10631230" y="3689997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EXPLE.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C666A8-23A9-ED20-ACB0-BF4F3EC53E35}"/>
              </a:ext>
            </a:extLst>
          </p:cNvPr>
          <p:cNvSpPr txBox="1"/>
          <p:nvPr/>
        </p:nvSpPr>
        <p:spPr>
          <a:xfrm>
            <a:off x="401665" y="1720445"/>
            <a:ext cx="2141706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(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ATENCIÓ INTEGRADA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“VERTICAL”)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9C15B23-D076-4457-B9C0-D637518532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274" y="4288685"/>
            <a:ext cx="1282907" cy="1270000"/>
          </a:xfrm>
          <a:prstGeom prst="rect">
            <a:avLst/>
          </a:prstGeom>
        </p:spPr>
      </p:pic>
      <p:pic>
        <p:nvPicPr>
          <p:cNvPr id="34" name="Imatge 4">
            <a:extLst>
              <a:ext uri="{FF2B5EF4-FFF2-40B4-BE49-F238E27FC236}">
                <a16:creationId xmlns:a16="http://schemas.microsoft.com/office/drawing/2014/main" id="{5808EE44-A051-93D1-30EE-7333662BA5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921" y="4143169"/>
            <a:ext cx="1251629" cy="177678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FC90B18-7A92-DC73-5645-9B50AFC1CE74}"/>
              </a:ext>
            </a:extLst>
          </p:cNvPr>
          <p:cNvSpPr txBox="1"/>
          <p:nvPr/>
        </p:nvSpPr>
        <p:spPr>
          <a:xfrm>
            <a:off x="3345524" y="4949500"/>
            <a:ext cx="15648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(recurs especialitzat SM)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7E6832-A952-E5F3-44C8-F33045676673}"/>
              </a:ext>
            </a:extLst>
          </p:cNvPr>
          <p:cNvSpPr txBox="1"/>
          <p:nvPr/>
        </p:nvSpPr>
        <p:spPr>
          <a:xfrm>
            <a:off x="7029199" y="4946455"/>
            <a:ext cx="15648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(recurs especialitzat SM)</a:t>
            </a:r>
          </a:p>
        </p:txBody>
      </p:sp>
      <p:sp>
        <p:nvSpPr>
          <p:cNvPr id="2" name="CuadroTexto 3">
            <a:extLst>
              <a:ext uri="{FF2B5EF4-FFF2-40B4-BE49-F238E27FC236}">
                <a16:creationId xmlns:a16="http://schemas.microsoft.com/office/drawing/2014/main" id="{218BD9F6-0150-A5C4-8D89-4733BB9DA514}"/>
              </a:ext>
            </a:extLst>
          </p:cNvPr>
          <p:cNvSpPr txBox="1"/>
          <p:nvPr/>
        </p:nvSpPr>
        <p:spPr>
          <a:xfrm>
            <a:off x="401665" y="236044"/>
            <a:ext cx="1126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ca-ES" sz="2800" dirty="0">
                <a:solidFill>
                  <a:srgbClr val="8F8980"/>
                </a:solidFill>
                <a:latin typeface="Arial Black" panose="020B0A04020102020204" pitchFamily="34" charset="0"/>
              </a:rPr>
              <a:t>4. Què s’està treballant actualment a Catalunya?</a:t>
            </a:r>
            <a:r>
              <a:rPr lang="en-ES" sz="2800" dirty="0">
                <a:solidFill>
                  <a:srgbClr val="8F8980"/>
                </a:solidFill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8897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29" grpId="0"/>
      <p:bldP spid="31" grpId="0"/>
      <p:bldP spid="32" grpId="0" animBg="1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46502B4-8BC1-FF67-22F4-223A31F1779D}"/>
              </a:ext>
            </a:extLst>
          </p:cNvPr>
          <p:cNvSpPr/>
          <p:nvPr/>
        </p:nvSpPr>
        <p:spPr>
          <a:xfrm>
            <a:off x="7021994" y="2315073"/>
            <a:ext cx="3937781" cy="4141874"/>
          </a:xfrm>
          <a:prstGeom prst="rect">
            <a:avLst/>
          </a:prstGeom>
          <a:solidFill>
            <a:srgbClr val="8F898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CF0BB5E-910B-2E47-9DAB-66B1AC5C8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09" y="6062708"/>
            <a:ext cx="1785931" cy="459671"/>
          </a:xfrm>
          <a:prstGeom prst="rect">
            <a:avLst/>
          </a:prstGeom>
        </p:spPr>
      </p:pic>
      <p:pic>
        <p:nvPicPr>
          <p:cNvPr id="2" name="Picture 18" descr="Text&#10;&#10;Description automatically generated">
            <a:extLst>
              <a:ext uri="{FF2B5EF4-FFF2-40B4-BE49-F238E27FC236}">
                <a16:creationId xmlns:a16="http://schemas.microsoft.com/office/drawing/2014/main" id="{398A0095-8967-EF30-417C-AA27661DE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767" y="2088063"/>
            <a:ext cx="1046128" cy="1525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62EA06F7-4B79-0D0A-1FC4-46CD3EECF584}"/>
              </a:ext>
            </a:extLst>
          </p:cNvPr>
          <p:cNvSpPr txBox="1"/>
          <p:nvPr/>
        </p:nvSpPr>
        <p:spPr>
          <a:xfrm>
            <a:off x="1153439" y="3721804"/>
            <a:ext cx="395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8F89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amb c</a:t>
            </a:r>
            <a:r>
              <a:rPr kumimoji="0" lang="en-ES" sz="1600" b="0" i="0" u="none" strike="noStrike" kern="1200" cap="none" spc="0" normalizeH="0" baseline="0" noProof="0" dirty="0">
                <a:ln>
                  <a:noFill/>
                </a:ln>
                <a:solidFill>
                  <a:srgbClr val="8F89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onsens amb els ens locals</a:t>
            </a:r>
          </a:p>
        </p:txBody>
      </p:sp>
      <p:pic>
        <p:nvPicPr>
          <p:cNvPr id="13" name="Imatge 14">
            <a:extLst>
              <a:ext uri="{FF2B5EF4-FFF2-40B4-BE49-F238E27FC236}">
                <a16:creationId xmlns:a16="http://schemas.microsoft.com/office/drawing/2014/main" id="{C81A63B3-5F08-5529-3F63-FD2CDF2378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0" t="5121" r="1925" b="5470"/>
          <a:stretch/>
        </p:blipFill>
        <p:spPr>
          <a:xfrm>
            <a:off x="7003820" y="936492"/>
            <a:ext cx="3995653" cy="1075956"/>
          </a:xfrm>
          <a:prstGeom prst="rect">
            <a:avLst/>
          </a:prstGeom>
        </p:spPr>
      </p:pic>
      <p:pic>
        <p:nvPicPr>
          <p:cNvPr id="18" name="Imatge 15">
            <a:extLst>
              <a:ext uri="{FF2B5EF4-FFF2-40B4-BE49-F238E27FC236}">
                <a16:creationId xmlns:a16="http://schemas.microsoft.com/office/drawing/2014/main" id="{2689992B-62DF-D3DF-0585-FC6CF809CC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1" t="1809" r="2053" b="6398"/>
          <a:stretch/>
        </p:blipFill>
        <p:spPr>
          <a:xfrm>
            <a:off x="7794361" y="3794155"/>
            <a:ext cx="2422078" cy="245940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1F5CCD6-3F48-8DDD-BCC8-0BC24FCD6CE9}"/>
              </a:ext>
            </a:extLst>
          </p:cNvPr>
          <p:cNvGrpSpPr/>
          <p:nvPr/>
        </p:nvGrpSpPr>
        <p:grpSpPr>
          <a:xfrm>
            <a:off x="4362476" y="2669212"/>
            <a:ext cx="2052045" cy="1631216"/>
            <a:chOff x="3840764" y="2698451"/>
            <a:chExt cx="2052045" cy="1631216"/>
          </a:xfrm>
        </p:grpSpPr>
        <p:sp>
          <p:nvSpPr>
            <p:cNvPr id="6" name="Elipse 2">
              <a:extLst>
                <a:ext uri="{FF2B5EF4-FFF2-40B4-BE49-F238E27FC236}">
                  <a16:creationId xmlns:a16="http://schemas.microsoft.com/office/drawing/2014/main" id="{6364EFE1-392E-0D3B-0BA4-248C9DA38BA3}"/>
                </a:ext>
              </a:extLst>
            </p:cNvPr>
            <p:cNvSpPr/>
            <p:nvPr/>
          </p:nvSpPr>
          <p:spPr>
            <a:xfrm>
              <a:off x="4105180" y="2698451"/>
              <a:ext cx="1566437" cy="16312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57195335-06A4-F17F-A404-C5B9FEBD6F4F}"/>
                </a:ext>
              </a:extLst>
            </p:cNvPr>
            <p:cNvSpPr txBox="1"/>
            <p:nvPr/>
          </p:nvSpPr>
          <p:spPr>
            <a:xfrm>
              <a:off x="3840764" y="2852339"/>
              <a:ext cx="20520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8F898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 PRIORITATS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2000" b="1" dirty="0">
                  <a:solidFill>
                    <a:srgbClr val="8F89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kumimoji="0" lang="ca-E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F89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  <a:r>
                <a:rPr kumimoji="0" lang="ca-E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8F898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atenció integrada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8280CD7-C01B-86D2-243F-0F1F80523394}"/>
              </a:ext>
            </a:extLst>
          </p:cNvPr>
          <p:cNvSpPr txBox="1"/>
          <p:nvPr/>
        </p:nvSpPr>
        <p:spPr>
          <a:xfrm>
            <a:off x="7176459" y="2317300"/>
            <a:ext cx="36578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Desplegament territorial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l’Atenció integrada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 i sanitària</a:t>
            </a:r>
          </a:p>
        </p:txBody>
      </p:sp>
      <p:pic>
        <p:nvPicPr>
          <p:cNvPr id="9" name="Graphic 8" descr="Back RTL">
            <a:extLst>
              <a:ext uri="{FF2B5EF4-FFF2-40B4-BE49-F238E27FC236}">
                <a16:creationId xmlns:a16="http://schemas.microsoft.com/office/drawing/2014/main" id="{8ABF8998-2B74-88C0-F6D6-E5FD51F658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664521">
            <a:off x="5250324" y="1711898"/>
            <a:ext cx="757781" cy="757781"/>
          </a:xfrm>
          <a:prstGeom prst="rect">
            <a:avLst/>
          </a:prstGeom>
        </p:spPr>
      </p:pic>
      <p:pic>
        <p:nvPicPr>
          <p:cNvPr id="10" name="Graphic 9" descr="Back RTL">
            <a:extLst>
              <a:ext uri="{FF2B5EF4-FFF2-40B4-BE49-F238E27FC236}">
                <a16:creationId xmlns:a16="http://schemas.microsoft.com/office/drawing/2014/main" id="{A5EF1C9D-0C3E-2AFD-B1D4-35F8D1E26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4481" flipV="1">
            <a:off x="5360997" y="4569003"/>
            <a:ext cx="757781" cy="77388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540655D-896A-B3DA-D4CB-7C4E6926D56B}"/>
              </a:ext>
            </a:extLst>
          </p:cNvPr>
          <p:cNvGrpSpPr/>
          <p:nvPr/>
        </p:nvGrpSpPr>
        <p:grpSpPr>
          <a:xfrm>
            <a:off x="299559" y="3289962"/>
            <a:ext cx="4012592" cy="3419800"/>
            <a:chOff x="299559" y="3289962"/>
            <a:chExt cx="4012592" cy="3419800"/>
          </a:xfrm>
        </p:grpSpPr>
        <p:pic>
          <p:nvPicPr>
            <p:cNvPr id="14" name="Imagen 6">
              <a:extLst>
                <a:ext uri="{FF2B5EF4-FFF2-40B4-BE49-F238E27FC236}">
                  <a16:creationId xmlns:a16="http://schemas.microsoft.com/office/drawing/2014/main" id="{25E15595-6781-BB8E-75A4-92D891F5D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109" y="6062708"/>
              <a:ext cx="1785931" cy="459671"/>
            </a:xfrm>
            <a:prstGeom prst="rect">
              <a:avLst/>
            </a:prstGeom>
          </p:spPr>
        </p:pic>
        <p:pic>
          <p:nvPicPr>
            <p:cNvPr id="15" name="Picture 27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C60B492D-FBE5-11CF-6CF8-27B3823DB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64281" y="4089028"/>
              <a:ext cx="2999614" cy="15129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9EAEC5-AC83-5E88-DC17-88739161D6C5}"/>
                </a:ext>
              </a:extLst>
            </p:cNvPr>
            <p:cNvSpPr txBox="1"/>
            <p:nvPr/>
          </p:nvSpPr>
          <p:spPr>
            <a:xfrm>
              <a:off x="299559" y="5694099"/>
              <a:ext cx="401259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ca-ES" sz="1200" b="1" dirty="0">
                  <a:solidFill>
                    <a:srgbClr val="74281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Signatura del protocol per a l’impuls de l’atenció integrada social i sanitària a Catalunya</a:t>
              </a:r>
              <a:r>
                <a:rPr lang="ca-ES" sz="1200" dirty="0">
                  <a:solidFill>
                    <a:srgbClr val="758B68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, entre el Departament de Salut, el Departament de Drets Socials, l’Ajuntament de Barcelona, l’Associació Catalana de Municipis, la Federació de Municipis de Catalunya i les Diputacions de Barcelona, Tarragona, Girona i Lleida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3D793C-9B7E-F880-0B31-DC3A38F37316}"/>
                </a:ext>
              </a:extLst>
            </p:cNvPr>
            <p:cNvSpPr txBox="1"/>
            <p:nvPr/>
          </p:nvSpPr>
          <p:spPr>
            <a:xfrm rot="16200000">
              <a:off x="-213330" y="4330492"/>
              <a:ext cx="235805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a-ES" sz="1200" dirty="0">
                  <a:solidFill>
                    <a:srgbClr val="74281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de gener de 2023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4AB0ACC-9637-4747-34DC-3FF5403312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25" y="1169168"/>
            <a:ext cx="2263768" cy="22409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31C76F-39A3-1A69-EBFC-99AEE37EE9EE}"/>
              </a:ext>
            </a:extLst>
          </p:cNvPr>
          <p:cNvSpPr/>
          <p:nvPr/>
        </p:nvSpPr>
        <p:spPr>
          <a:xfrm>
            <a:off x="7705840" y="4902011"/>
            <a:ext cx="2612052" cy="792088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a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CuadroTexto 3">
            <a:extLst>
              <a:ext uri="{FF2B5EF4-FFF2-40B4-BE49-F238E27FC236}">
                <a16:creationId xmlns:a16="http://schemas.microsoft.com/office/drawing/2014/main" id="{57E6AE14-4AA3-50EC-8410-E9104F9A98DD}"/>
              </a:ext>
            </a:extLst>
          </p:cNvPr>
          <p:cNvSpPr txBox="1"/>
          <p:nvPr/>
        </p:nvSpPr>
        <p:spPr>
          <a:xfrm>
            <a:off x="401665" y="236044"/>
            <a:ext cx="1126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ca-ES" sz="2800" dirty="0">
                <a:solidFill>
                  <a:srgbClr val="8F8980"/>
                </a:solidFill>
                <a:latin typeface="Arial Black" panose="020B0A04020102020204" pitchFamily="34" charset="0"/>
              </a:rPr>
              <a:t>4. Què s’està treballant actualment a Catalunya?</a:t>
            </a:r>
            <a:r>
              <a:rPr lang="en-ES" sz="2800" dirty="0">
                <a:solidFill>
                  <a:srgbClr val="8F8980"/>
                </a:solidFill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9138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8" grpId="0"/>
      <p:bldP spid="2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AA49D7-3C96-D070-FD75-54A578D75CB8}"/>
              </a:ext>
            </a:extLst>
          </p:cNvPr>
          <p:cNvSpPr/>
          <p:nvPr/>
        </p:nvSpPr>
        <p:spPr>
          <a:xfrm>
            <a:off x="184275" y="236979"/>
            <a:ext cx="6783195" cy="954107"/>
          </a:xfrm>
          <a:prstGeom prst="rect">
            <a:avLst/>
          </a:prstGeom>
          <a:solidFill>
            <a:srgbClr val="8F898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E84AFB87-38F9-3EAC-A100-EB6A6629BD00}"/>
              </a:ext>
            </a:extLst>
          </p:cNvPr>
          <p:cNvSpPr txBox="1"/>
          <p:nvPr/>
        </p:nvSpPr>
        <p:spPr>
          <a:xfrm>
            <a:off x="184273" y="236979"/>
            <a:ext cx="6783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Desplegament territorial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l’atenció integrada social i sanitària</a:t>
            </a:r>
          </a:p>
        </p:txBody>
      </p:sp>
      <p:pic>
        <p:nvPicPr>
          <p:cNvPr id="4" name="Imagen 22">
            <a:extLst>
              <a:ext uri="{FF2B5EF4-FFF2-40B4-BE49-F238E27FC236}">
                <a16:creationId xmlns:a16="http://schemas.microsoft.com/office/drawing/2014/main" id="{5BC326B5-AE84-E074-5B9B-95BA973B7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945" y="236978"/>
            <a:ext cx="4677567" cy="982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400DDE-9B91-201B-0375-1A589531EA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5"/>
          <a:stretch/>
        </p:blipFill>
        <p:spPr>
          <a:xfrm>
            <a:off x="-9278" y="2094111"/>
            <a:ext cx="2880320" cy="3949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561824-6DB1-9499-DC8E-D01D322DE12F}"/>
              </a:ext>
            </a:extLst>
          </p:cNvPr>
          <p:cNvSpPr txBox="1"/>
          <p:nvPr/>
        </p:nvSpPr>
        <p:spPr>
          <a:xfrm>
            <a:off x="230139" y="1552173"/>
            <a:ext cx="1396314" cy="1200329"/>
          </a:xfrm>
          <a:prstGeom prst="rect">
            <a:avLst/>
          </a:prstGeom>
          <a:solidFill>
            <a:srgbClr val="304E59"/>
          </a:solidFill>
        </p:spPr>
        <p:txBody>
          <a:bodyPr wrap="square" rtlCol="0">
            <a:spAutoFit/>
          </a:bodyPr>
          <a:lstStyle/>
          <a:p>
            <a:r>
              <a:rPr lang="ca-ES" sz="2400" dirty="0">
                <a:solidFill>
                  <a:schemeClr val="bg1"/>
                </a:solidFill>
              </a:rPr>
              <a:t>1. GRUP DE TREBALL</a:t>
            </a:r>
          </a:p>
        </p:txBody>
      </p:sp>
      <p:pic>
        <p:nvPicPr>
          <p:cNvPr id="20" name="Picture 19" descr="A screenshot of a survey&#10;&#10;Description automatically generated">
            <a:extLst>
              <a:ext uri="{FF2B5EF4-FFF2-40B4-BE49-F238E27FC236}">
                <a16:creationId xmlns:a16="http://schemas.microsoft.com/office/drawing/2014/main" id="{5006522B-31E7-DDA3-7E80-7C09642C401C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1964899" y="1552172"/>
            <a:ext cx="9815914" cy="49900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8736D6-0B06-013D-E180-7A83E1ED2B86}"/>
              </a:ext>
            </a:extLst>
          </p:cNvPr>
          <p:cNvSpPr txBox="1"/>
          <p:nvPr/>
        </p:nvSpPr>
        <p:spPr>
          <a:xfrm>
            <a:off x="161366" y="4233434"/>
            <a:ext cx="15921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b="1" dirty="0">
                <a:solidFill>
                  <a:srgbClr val="304E59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10 reunions </a:t>
            </a:r>
            <a:r>
              <a:rPr lang="ca-ES" dirty="0">
                <a:solidFill>
                  <a:srgbClr val="304E59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del grup de treball (6 grup general, 4 subgrups de treball)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0282B6-AFA9-03E0-C471-F4A39E123955}"/>
              </a:ext>
            </a:extLst>
          </p:cNvPr>
          <p:cNvSpPr txBox="1"/>
          <p:nvPr/>
        </p:nvSpPr>
        <p:spPr>
          <a:xfrm>
            <a:off x="0" y="2868744"/>
            <a:ext cx="1753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b="1" dirty="0">
                <a:solidFill>
                  <a:srgbClr val="304E59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22 professionals </a:t>
            </a:r>
            <a:r>
              <a:rPr lang="ca-ES" dirty="0">
                <a:solidFill>
                  <a:srgbClr val="304E59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experts dels </a:t>
            </a:r>
            <a:r>
              <a:rPr lang="ca-ES" dirty="0" err="1">
                <a:solidFill>
                  <a:srgbClr val="304E59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àmbita</a:t>
            </a:r>
            <a:r>
              <a:rPr lang="ca-ES" dirty="0">
                <a:solidFill>
                  <a:srgbClr val="304E59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social i sanitari</a:t>
            </a:r>
          </a:p>
        </p:txBody>
      </p:sp>
    </p:spTree>
    <p:extLst>
      <p:ext uri="{BB962C8B-B14F-4D97-AF65-F5344CB8AC3E}">
        <p14:creationId xmlns:p14="http://schemas.microsoft.com/office/powerpoint/2010/main" val="327757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AA49D7-3C96-D070-FD75-54A578D75CB8}"/>
              </a:ext>
            </a:extLst>
          </p:cNvPr>
          <p:cNvSpPr/>
          <p:nvPr/>
        </p:nvSpPr>
        <p:spPr>
          <a:xfrm>
            <a:off x="184275" y="236979"/>
            <a:ext cx="6783195" cy="954107"/>
          </a:xfrm>
          <a:prstGeom prst="rect">
            <a:avLst/>
          </a:prstGeom>
          <a:solidFill>
            <a:srgbClr val="8F898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E84AFB87-38F9-3EAC-A100-EB6A6629BD00}"/>
              </a:ext>
            </a:extLst>
          </p:cNvPr>
          <p:cNvSpPr txBox="1"/>
          <p:nvPr/>
        </p:nvSpPr>
        <p:spPr>
          <a:xfrm>
            <a:off x="184273" y="236979"/>
            <a:ext cx="6783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Desplegament territorial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l’atenció integrada social i sanitària</a:t>
            </a:r>
          </a:p>
        </p:txBody>
      </p:sp>
      <p:pic>
        <p:nvPicPr>
          <p:cNvPr id="4" name="Imagen 22">
            <a:extLst>
              <a:ext uri="{FF2B5EF4-FFF2-40B4-BE49-F238E27FC236}">
                <a16:creationId xmlns:a16="http://schemas.microsoft.com/office/drawing/2014/main" id="{5BC326B5-AE84-E074-5B9B-95BA973B7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945" y="236978"/>
            <a:ext cx="4677567" cy="982967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A598428-98CB-5FFA-A294-E9155F03030A}"/>
              </a:ext>
            </a:extLst>
          </p:cNvPr>
          <p:cNvGraphicFramePr>
            <a:graphicFrameLocks noGrp="1"/>
          </p:cNvGraphicFramePr>
          <p:nvPr/>
        </p:nvGraphicFramePr>
        <p:xfrm>
          <a:off x="1865870" y="1552174"/>
          <a:ext cx="4746965" cy="4801734"/>
        </p:xfrm>
        <a:graphic>
          <a:graphicData uri="http://schemas.openxmlformats.org/drawingml/2006/table">
            <a:tbl>
              <a:tblPr firstRow="1" firstCol="1" bandRow="1"/>
              <a:tblGrid>
                <a:gridCol w="2070026">
                  <a:extLst>
                    <a:ext uri="{9D8B030D-6E8A-4147-A177-3AD203B41FA5}">
                      <a16:colId xmlns:a16="http://schemas.microsoft.com/office/drawing/2014/main" val="3107705536"/>
                    </a:ext>
                  </a:extLst>
                </a:gridCol>
                <a:gridCol w="2676939">
                  <a:extLst>
                    <a:ext uri="{9D8B030D-6E8A-4147-A177-3AD203B41FA5}">
                      <a16:colId xmlns:a16="http://schemas.microsoft.com/office/drawing/2014/main" val="1405399580"/>
                    </a:ext>
                  </a:extLst>
                </a:gridCol>
              </a:tblGrid>
              <a:tr h="346363">
                <a:tc>
                  <a:txBody>
                    <a:bodyPr/>
                    <a:lstStyle/>
                    <a:p>
                      <a:r>
                        <a:rPr lang="ca-ES" sz="24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</a:rPr>
                        <a:t>OBJECTIUS</a:t>
                      </a:r>
                      <a:endParaRPr lang="en-ES" sz="3200" dirty="0">
                        <a:solidFill>
                          <a:srgbClr val="C4591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4E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24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</a:rPr>
                        <a:t>ACCIONS</a:t>
                      </a:r>
                      <a:r>
                        <a:rPr lang="ca-ES" sz="2400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ca-ES" sz="1800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</a:rPr>
                        <a:t>(2022-2025)</a:t>
                      </a:r>
                      <a:endParaRPr lang="en-ES" sz="3200" dirty="0">
                        <a:solidFill>
                          <a:srgbClr val="C4591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4E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801380"/>
                  </a:ext>
                </a:extLst>
              </a:tr>
              <a:tr h="1492021">
                <a:tc rowSpan="3"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ca-ES" sz="2000" b="0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1.Fomentar l</a:t>
                      </a:r>
                      <a:r>
                        <a:rPr lang="ca-ES" sz="2000" b="1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’atenció integrada en la petita infància (0 a 6 anys) </a:t>
                      </a:r>
                      <a:r>
                        <a:rPr lang="ca-ES" sz="2000" b="0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amb la resta de l’atenció </a:t>
                      </a:r>
                      <a:r>
                        <a:rPr lang="ca-ES" sz="2000" b="0" dirty="0" err="1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infantojuvenil</a:t>
                      </a:r>
                      <a:r>
                        <a:rPr lang="ca-ES" sz="2000" b="0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de la xarxa de Salut Mental per tal de garantir la continuïtat assistencial (</a:t>
                      </a:r>
                      <a:r>
                        <a:rPr lang="ca-ES" sz="2000" b="1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CDIAP-CSMIJ</a:t>
                      </a:r>
                      <a:r>
                        <a:rPr lang="ca-ES" sz="2000" b="0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).</a:t>
                      </a:r>
                      <a:endParaRPr lang="en-ES" sz="2400" b="0" dirty="0">
                        <a:solidFill>
                          <a:srgbClr val="C4591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s-ES" sz="1800" b="1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A. Establir </a:t>
                      </a:r>
                      <a:r>
                        <a:rPr lang="es-ES" sz="1800" b="1" dirty="0" err="1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mecanismes</a:t>
                      </a:r>
                      <a:r>
                        <a:rPr lang="es-ES" sz="1800" b="1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s-ES" sz="1800" b="1" dirty="0" err="1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sistemàtics</a:t>
                      </a:r>
                      <a:r>
                        <a:rPr lang="es-ES" sz="1800" b="1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de </a:t>
                      </a:r>
                      <a:r>
                        <a:rPr lang="es-ES" sz="1800" b="1" dirty="0" err="1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coordinació</a:t>
                      </a:r>
                      <a:r>
                        <a:rPr lang="es-ES" sz="1800" b="1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entre CDIAP i CSMIJ</a:t>
                      </a:r>
                      <a:r>
                        <a:rPr lang="es-ES" sz="1800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per tal de </a:t>
                      </a:r>
                      <a:r>
                        <a:rPr lang="es-ES" sz="1800" dirty="0" err="1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millorar</a:t>
                      </a:r>
                      <a:r>
                        <a:rPr lang="es-ES" sz="1800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la </a:t>
                      </a:r>
                      <a:r>
                        <a:rPr lang="es-ES" sz="1800" dirty="0" err="1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continuitat</a:t>
                      </a:r>
                      <a:r>
                        <a:rPr lang="es-ES" sz="1800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s-ES" sz="1800" dirty="0" err="1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assistencial</a:t>
                      </a:r>
                      <a:r>
                        <a:rPr lang="es-ES" sz="1800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.</a:t>
                      </a:r>
                      <a:endParaRPr lang="en-ES" sz="2800" dirty="0">
                        <a:solidFill>
                          <a:srgbClr val="C4591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416237"/>
                  </a:ext>
                </a:extLst>
              </a:tr>
              <a:tr h="1297382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ca-ES" sz="1800" b="1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B. Compartir protocols</a:t>
                      </a:r>
                      <a:r>
                        <a:rPr lang="ca-ES" sz="1800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d'intervenció,  diagnòstics, formació,... (CDIAP i CSMIJ)</a:t>
                      </a:r>
                      <a:endParaRPr lang="en-ES" sz="2800" dirty="0">
                        <a:solidFill>
                          <a:srgbClr val="C4591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680869"/>
                  </a:ext>
                </a:extLst>
              </a:tr>
              <a:tr h="1646571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ca-ES" sz="1800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C. Establir </a:t>
                      </a:r>
                      <a:r>
                        <a:rPr lang="ca-ES" sz="1800" b="1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mecanismes d'expertesa de treball conjunt </a:t>
                      </a:r>
                      <a:r>
                        <a:rPr lang="ca-ES" sz="1800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amb les unitats d'expertesa clínica (TEAF)</a:t>
                      </a:r>
                      <a:endParaRPr lang="en-ES" sz="2800" dirty="0">
                        <a:solidFill>
                          <a:srgbClr val="C4591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97523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30400DDE-9B91-201B-0375-1A589531EA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5"/>
          <a:stretch/>
        </p:blipFill>
        <p:spPr>
          <a:xfrm>
            <a:off x="-9278" y="2094111"/>
            <a:ext cx="2880320" cy="3949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561824-6DB1-9499-DC8E-D01D322DE12F}"/>
              </a:ext>
            </a:extLst>
          </p:cNvPr>
          <p:cNvSpPr txBox="1"/>
          <p:nvPr/>
        </p:nvSpPr>
        <p:spPr>
          <a:xfrm>
            <a:off x="230139" y="1552173"/>
            <a:ext cx="1396314" cy="1200329"/>
          </a:xfrm>
          <a:prstGeom prst="rect">
            <a:avLst/>
          </a:prstGeom>
          <a:solidFill>
            <a:srgbClr val="304E59"/>
          </a:solidFill>
        </p:spPr>
        <p:txBody>
          <a:bodyPr wrap="square" rtlCol="0">
            <a:spAutoFit/>
          </a:bodyPr>
          <a:lstStyle/>
          <a:p>
            <a:r>
              <a:rPr lang="ca-ES" sz="2400" dirty="0">
                <a:solidFill>
                  <a:schemeClr val="bg1"/>
                </a:solidFill>
              </a:rPr>
              <a:t>1. GRUP DE TREBALL</a:t>
            </a:r>
          </a:p>
        </p:txBody>
      </p:sp>
      <p:pic>
        <p:nvPicPr>
          <p:cNvPr id="12" name="Picture 11" descr="A cover of a book with text and people&#10;&#10;Description automatically generated">
            <a:extLst>
              <a:ext uri="{FF2B5EF4-FFF2-40B4-BE49-F238E27FC236}">
                <a16:creationId xmlns:a16="http://schemas.microsoft.com/office/drawing/2014/main" id="{0F0BF878-C93D-E447-5EE5-5FC447847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579" y="1552173"/>
            <a:ext cx="3369525" cy="4782339"/>
          </a:xfrm>
          <a:prstGeom prst="rect">
            <a:avLst/>
          </a:prstGeom>
        </p:spPr>
      </p:pic>
      <p:pic>
        <p:nvPicPr>
          <p:cNvPr id="14" name="Graphic 13" descr="Arrow: Straight with solid fill">
            <a:extLst>
              <a:ext uri="{FF2B5EF4-FFF2-40B4-BE49-F238E27FC236}">
                <a16:creationId xmlns:a16="http://schemas.microsoft.com/office/drawing/2014/main" id="{7A33C135-8800-5BCC-2C1B-092B143359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6816507" y="36118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9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AA49D7-3C96-D070-FD75-54A578D75CB8}"/>
              </a:ext>
            </a:extLst>
          </p:cNvPr>
          <p:cNvSpPr/>
          <p:nvPr/>
        </p:nvSpPr>
        <p:spPr>
          <a:xfrm>
            <a:off x="184275" y="236979"/>
            <a:ext cx="6783195" cy="954107"/>
          </a:xfrm>
          <a:prstGeom prst="rect">
            <a:avLst/>
          </a:prstGeom>
          <a:solidFill>
            <a:srgbClr val="8F898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E84AFB87-38F9-3EAC-A100-EB6A6629BD00}"/>
              </a:ext>
            </a:extLst>
          </p:cNvPr>
          <p:cNvSpPr txBox="1"/>
          <p:nvPr/>
        </p:nvSpPr>
        <p:spPr>
          <a:xfrm>
            <a:off x="184273" y="236979"/>
            <a:ext cx="6783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Desplegament territorial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l’atenció integrada social i sanitària</a:t>
            </a:r>
          </a:p>
        </p:txBody>
      </p:sp>
      <p:pic>
        <p:nvPicPr>
          <p:cNvPr id="4" name="Imagen 22">
            <a:extLst>
              <a:ext uri="{FF2B5EF4-FFF2-40B4-BE49-F238E27FC236}">
                <a16:creationId xmlns:a16="http://schemas.microsoft.com/office/drawing/2014/main" id="{5BC326B5-AE84-E074-5B9B-95BA973B7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945" y="236978"/>
            <a:ext cx="4677567" cy="982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400DDE-9B91-201B-0375-1A589531EA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5"/>
          <a:stretch/>
        </p:blipFill>
        <p:spPr>
          <a:xfrm>
            <a:off x="-9278" y="2094111"/>
            <a:ext cx="2880320" cy="3949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561824-6DB1-9499-DC8E-D01D322DE12F}"/>
              </a:ext>
            </a:extLst>
          </p:cNvPr>
          <p:cNvSpPr txBox="1"/>
          <p:nvPr/>
        </p:nvSpPr>
        <p:spPr>
          <a:xfrm>
            <a:off x="230139" y="1552173"/>
            <a:ext cx="1396314" cy="1200329"/>
          </a:xfrm>
          <a:prstGeom prst="rect">
            <a:avLst/>
          </a:prstGeom>
          <a:solidFill>
            <a:srgbClr val="304E59"/>
          </a:solidFill>
        </p:spPr>
        <p:txBody>
          <a:bodyPr wrap="square" rtlCol="0">
            <a:spAutoFit/>
          </a:bodyPr>
          <a:lstStyle/>
          <a:p>
            <a:r>
              <a:rPr lang="ca-ES" sz="2400" dirty="0">
                <a:solidFill>
                  <a:schemeClr val="bg1"/>
                </a:solidFill>
              </a:rPr>
              <a:t>1. GRUP DE TREBALL</a:t>
            </a:r>
          </a:p>
        </p:txBody>
      </p:sp>
      <p:pic>
        <p:nvPicPr>
          <p:cNvPr id="7" name="Picture 6" descr="A document with red squares and text&#10;&#10;Description automatically generated">
            <a:extLst>
              <a:ext uri="{FF2B5EF4-FFF2-40B4-BE49-F238E27FC236}">
                <a16:creationId xmlns:a16="http://schemas.microsoft.com/office/drawing/2014/main" id="{DA8FF670-BEC4-C3E3-22F1-3A3DC0BD9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961" y="1333948"/>
            <a:ext cx="9734551" cy="5276779"/>
          </a:xfrm>
          <a:prstGeom prst="rect">
            <a:avLst/>
          </a:prstGeom>
        </p:spPr>
      </p:pic>
      <p:pic>
        <p:nvPicPr>
          <p:cNvPr id="11" name="Picture 10" descr="A cover of a book with text and people&#10;&#10;Description automatically generated">
            <a:extLst>
              <a:ext uri="{FF2B5EF4-FFF2-40B4-BE49-F238E27FC236}">
                <a16:creationId xmlns:a16="http://schemas.microsoft.com/office/drawing/2014/main" id="{C1041FB8-3965-570B-6A8E-D2FE8B779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39" y="3294440"/>
            <a:ext cx="2348445" cy="333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58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AA49D7-3C96-D070-FD75-54A578D75CB8}"/>
              </a:ext>
            </a:extLst>
          </p:cNvPr>
          <p:cNvSpPr/>
          <p:nvPr/>
        </p:nvSpPr>
        <p:spPr>
          <a:xfrm>
            <a:off x="184275" y="236979"/>
            <a:ext cx="6783195" cy="954107"/>
          </a:xfrm>
          <a:prstGeom prst="rect">
            <a:avLst/>
          </a:prstGeom>
          <a:solidFill>
            <a:srgbClr val="8F898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E84AFB87-38F9-3EAC-A100-EB6A6629BD00}"/>
              </a:ext>
            </a:extLst>
          </p:cNvPr>
          <p:cNvSpPr txBox="1"/>
          <p:nvPr/>
        </p:nvSpPr>
        <p:spPr>
          <a:xfrm>
            <a:off x="184273" y="236979"/>
            <a:ext cx="6783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Desplegament territorial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l’atenció integrada social i sanitària</a:t>
            </a:r>
          </a:p>
        </p:txBody>
      </p:sp>
      <p:pic>
        <p:nvPicPr>
          <p:cNvPr id="4" name="Imagen 22">
            <a:extLst>
              <a:ext uri="{FF2B5EF4-FFF2-40B4-BE49-F238E27FC236}">
                <a16:creationId xmlns:a16="http://schemas.microsoft.com/office/drawing/2014/main" id="{5BC326B5-AE84-E074-5B9B-95BA973B7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945" y="236978"/>
            <a:ext cx="4677567" cy="982967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A598428-98CB-5FFA-A294-E9155F030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349482"/>
              </p:ext>
            </p:extLst>
          </p:nvPr>
        </p:nvGraphicFramePr>
        <p:xfrm>
          <a:off x="1865870" y="1552173"/>
          <a:ext cx="5542095" cy="4450080"/>
        </p:xfrm>
        <a:graphic>
          <a:graphicData uri="http://schemas.openxmlformats.org/drawingml/2006/table">
            <a:tbl>
              <a:tblPr firstRow="1" firstCol="1" bandRow="1"/>
              <a:tblGrid>
                <a:gridCol w="1994729">
                  <a:extLst>
                    <a:ext uri="{9D8B030D-6E8A-4147-A177-3AD203B41FA5}">
                      <a16:colId xmlns:a16="http://schemas.microsoft.com/office/drawing/2014/main" val="3107705536"/>
                    </a:ext>
                  </a:extLst>
                </a:gridCol>
                <a:gridCol w="3547366">
                  <a:extLst>
                    <a:ext uri="{9D8B030D-6E8A-4147-A177-3AD203B41FA5}">
                      <a16:colId xmlns:a16="http://schemas.microsoft.com/office/drawing/2014/main" val="1405399580"/>
                    </a:ext>
                  </a:extLst>
                </a:gridCol>
              </a:tblGrid>
              <a:tr h="292930">
                <a:tc>
                  <a:txBody>
                    <a:bodyPr/>
                    <a:lstStyle/>
                    <a:p>
                      <a:r>
                        <a:rPr lang="ca-ES" sz="2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</a:rPr>
                        <a:t>OBJECTIUS</a:t>
                      </a:r>
                      <a:endParaRPr lang="en-ES" sz="3600" dirty="0">
                        <a:solidFill>
                          <a:srgbClr val="C4591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4E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2800" b="1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</a:rPr>
                        <a:t>ACCIONS</a:t>
                      </a:r>
                      <a:r>
                        <a:rPr lang="ca-ES" sz="2800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ca-ES" sz="2000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</a:rPr>
                        <a:t>(2022-2025)</a:t>
                      </a:r>
                      <a:endParaRPr lang="en-ES" sz="3600" dirty="0">
                        <a:solidFill>
                          <a:srgbClr val="C4591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4E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801380"/>
                  </a:ext>
                </a:extLst>
              </a:tr>
              <a:tr h="785060">
                <a:tc rowSpan="3"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es-ES" sz="2400" b="0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2. </a:t>
                      </a:r>
                      <a:r>
                        <a:rPr lang="ca-ES" sz="2400" b="0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Facilitar la </a:t>
                      </a:r>
                      <a:r>
                        <a:rPr lang="ca-ES" sz="2400" b="1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transició entre dispositius </a:t>
                      </a:r>
                      <a:r>
                        <a:rPr lang="ca-ES" sz="2400" b="0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per tal de garantir la </a:t>
                      </a:r>
                      <a:r>
                        <a:rPr lang="ca-ES" sz="2400" b="1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continuïtat assistencial </a:t>
                      </a:r>
                      <a:r>
                        <a:rPr lang="ca-ES" sz="2400" b="0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dels/les usuaris/es i el projecte rehabilitador integral.</a:t>
                      </a:r>
                      <a:endParaRPr lang="en-ES" sz="3200" b="0" dirty="0">
                        <a:solidFill>
                          <a:srgbClr val="C4591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ca-ES" sz="2000" b="1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A. Redefinir model habitatge propi</a:t>
                      </a:r>
                      <a:r>
                        <a:rPr lang="ca-ES" sz="2000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en salut mental (diferenciat del model de dependència i discapacitat) posant l'accent en la transició entre dispositius</a:t>
                      </a:r>
                      <a:endParaRPr lang="en-ES" sz="3200" dirty="0">
                        <a:solidFill>
                          <a:srgbClr val="C4591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90044"/>
                  </a:ext>
                </a:extLst>
              </a:tr>
              <a:tr h="520765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ca-ES" sz="2000" b="1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B. Revisar i adaptar les normatives actuals</a:t>
                      </a:r>
                      <a:r>
                        <a:rPr lang="ca-ES" sz="2000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per facilitar la transició entre dispositius.</a:t>
                      </a:r>
                      <a:endParaRPr lang="en-ES" sz="3200" dirty="0">
                        <a:solidFill>
                          <a:srgbClr val="C4591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944220"/>
                  </a:ext>
                </a:extLst>
              </a:tr>
              <a:tr h="785060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ca-ES" sz="2000" b="1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C. Reordenar la Llarga Estada</a:t>
                      </a:r>
                      <a:r>
                        <a:rPr lang="ca-ES" sz="2000" dirty="0">
                          <a:solidFill>
                            <a:srgbClr val="333333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, amb el tancament progressiu de llits i substitució per recursos d'habitatge en l'àmbit comunitari amb els suports adients.</a:t>
                      </a:r>
                      <a:endParaRPr lang="en-ES" sz="3200" dirty="0">
                        <a:solidFill>
                          <a:srgbClr val="C4591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77820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30400DDE-9B91-201B-0375-1A589531EA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5"/>
          <a:stretch/>
        </p:blipFill>
        <p:spPr>
          <a:xfrm>
            <a:off x="-9278" y="2094111"/>
            <a:ext cx="2880320" cy="3949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561824-6DB1-9499-DC8E-D01D322DE12F}"/>
              </a:ext>
            </a:extLst>
          </p:cNvPr>
          <p:cNvSpPr txBox="1"/>
          <p:nvPr/>
        </p:nvSpPr>
        <p:spPr>
          <a:xfrm>
            <a:off x="230139" y="1552173"/>
            <a:ext cx="1396314" cy="1200329"/>
          </a:xfrm>
          <a:prstGeom prst="rect">
            <a:avLst/>
          </a:prstGeom>
          <a:solidFill>
            <a:srgbClr val="304E59"/>
          </a:solidFill>
        </p:spPr>
        <p:txBody>
          <a:bodyPr wrap="square" rtlCol="0">
            <a:spAutoFit/>
          </a:bodyPr>
          <a:lstStyle/>
          <a:p>
            <a:r>
              <a:rPr lang="ca-ES" sz="2400" dirty="0">
                <a:solidFill>
                  <a:schemeClr val="bg1"/>
                </a:solidFill>
              </a:rPr>
              <a:t>1. GRUP DE TREBALL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7F40F-21B5-C223-BD66-143E01A3BD58}"/>
              </a:ext>
            </a:extLst>
          </p:cNvPr>
          <p:cNvSpPr txBox="1"/>
          <p:nvPr/>
        </p:nvSpPr>
        <p:spPr>
          <a:xfrm>
            <a:off x="8045888" y="1552173"/>
            <a:ext cx="39159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800" b="1" dirty="0">
                <a:solidFill>
                  <a:srgbClr val="304E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Desplegament de les Unitats Funcionals de Recuperació i Projecte de Vida. </a:t>
            </a:r>
          </a:p>
          <a:p>
            <a:pPr>
              <a:tabLst>
                <a:tab pos="357188" algn="l"/>
              </a:tabLst>
            </a:pPr>
            <a:r>
              <a:rPr lang="ca-ES" sz="1800" dirty="0">
                <a:solidFill>
                  <a:srgbClr val="304E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Territoris 1a. fase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963BAF4-E310-FF4E-91BE-7B95CB2E69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399567"/>
              </p:ext>
            </p:extLst>
          </p:nvPr>
        </p:nvGraphicFramePr>
        <p:xfrm>
          <a:off x="8106180" y="2962810"/>
          <a:ext cx="3157467" cy="299440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633467">
                  <a:extLst>
                    <a:ext uri="{9D8B030D-6E8A-4147-A177-3AD203B41FA5}">
                      <a16:colId xmlns:a16="http://schemas.microsoft.com/office/drawing/2014/main" val="269901455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8461837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a-ES" sz="1600" dirty="0">
                          <a:effectLst/>
                        </a:rPr>
                        <a:t>Institut Pere Mata</a:t>
                      </a:r>
                      <a:endParaRPr lang="ca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a-ES" sz="1600" b="0" dirty="0">
                          <a:effectLst/>
                        </a:rPr>
                        <a:t>Reus</a:t>
                      </a:r>
                      <a:endParaRPr lang="ca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6460202"/>
                  </a:ext>
                </a:extLst>
              </a:tr>
              <a:tr h="3101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a-ES" sz="1600" dirty="0">
                          <a:effectLst/>
                        </a:rPr>
                        <a:t>Benito </a:t>
                      </a:r>
                      <a:r>
                        <a:rPr lang="ca-ES" sz="1600" dirty="0" err="1">
                          <a:effectLst/>
                        </a:rPr>
                        <a:t>Menni</a:t>
                      </a:r>
                      <a:r>
                        <a:rPr lang="ca-ES" sz="1600" dirty="0">
                          <a:effectLst/>
                        </a:rPr>
                        <a:t> SSM</a:t>
                      </a:r>
                      <a:endParaRPr lang="ca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a-ES" sz="1600" dirty="0">
                          <a:effectLst/>
                        </a:rPr>
                        <a:t>Sant Boi</a:t>
                      </a:r>
                      <a:endParaRPr lang="ca-E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4748637"/>
                  </a:ext>
                </a:extLst>
              </a:tr>
              <a:tr h="3101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a-ES" sz="1600">
                          <a:effectLst/>
                        </a:rPr>
                        <a:t>Parc Sanitari Sant Joan Déu</a:t>
                      </a:r>
                      <a:endParaRPr lang="ca-ES" sz="16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a-ES" sz="1600" dirty="0">
                          <a:effectLst/>
                        </a:rPr>
                        <a:t>Cornellà</a:t>
                      </a:r>
                      <a:endParaRPr lang="ca-E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2864312"/>
                  </a:ext>
                </a:extLst>
              </a:tr>
              <a:tr h="3101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a-ES" sz="1600" dirty="0">
                          <a:effectLst/>
                        </a:rPr>
                        <a:t>Germanes Hospitalàries SSM </a:t>
                      </a:r>
                      <a:endParaRPr lang="ca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a-ES" sz="1600" dirty="0">
                          <a:effectLst/>
                        </a:rPr>
                        <a:t>Martorell</a:t>
                      </a:r>
                      <a:endParaRPr lang="ca-E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91347963"/>
                  </a:ext>
                </a:extLst>
              </a:tr>
              <a:tr h="3101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a-ES" sz="1600" dirty="0">
                          <a:effectLst/>
                        </a:rPr>
                        <a:t>Parc Sanitari Salut Mar</a:t>
                      </a:r>
                      <a:endParaRPr lang="ca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a-ES" sz="1600" dirty="0">
                          <a:effectLst/>
                        </a:rPr>
                        <a:t>Santa Coloma Gramenet</a:t>
                      </a:r>
                      <a:endParaRPr lang="ca-E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6217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2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7415EDB5-A2BE-0176-55C8-5DB26B9FFB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5"/>
          <a:stretch/>
        </p:blipFill>
        <p:spPr>
          <a:xfrm>
            <a:off x="-9278" y="2094111"/>
            <a:ext cx="2880320" cy="39499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AA49D7-3C96-D070-FD75-54A578D75CB8}"/>
              </a:ext>
            </a:extLst>
          </p:cNvPr>
          <p:cNvSpPr/>
          <p:nvPr/>
        </p:nvSpPr>
        <p:spPr>
          <a:xfrm>
            <a:off x="184275" y="236979"/>
            <a:ext cx="6783195" cy="954107"/>
          </a:xfrm>
          <a:prstGeom prst="rect">
            <a:avLst/>
          </a:prstGeom>
          <a:solidFill>
            <a:srgbClr val="8F898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E84AFB87-38F9-3EAC-A100-EB6A6629BD00}"/>
              </a:ext>
            </a:extLst>
          </p:cNvPr>
          <p:cNvSpPr txBox="1"/>
          <p:nvPr/>
        </p:nvSpPr>
        <p:spPr>
          <a:xfrm>
            <a:off x="184273" y="236979"/>
            <a:ext cx="6783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Desplegament territorial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l’atenció integrada social i sanitària</a:t>
            </a:r>
          </a:p>
        </p:txBody>
      </p:sp>
      <p:pic>
        <p:nvPicPr>
          <p:cNvPr id="4" name="Imagen 22">
            <a:extLst>
              <a:ext uri="{FF2B5EF4-FFF2-40B4-BE49-F238E27FC236}">
                <a16:creationId xmlns:a16="http://schemas.microsoft.com/office/drawing/2014/main" id="{5BC326B5-AE84-E074-5B9B-95BA973B7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945" y="236978"/>
            <a:ext cx="4677567" cy="9829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561824-6DB1-9499-DC8E-D01D322DE12F}"/>
              </a:ext>
            </a:extLst>
          </p:cNvPr>
          <p:cNvSpPr txBox="1"/>
          <p:nvPr/>
        </p:nvSpPr>
        <p:spPr>
          <a:xfrm>
            <a:off x="230138" y="1552173"/>
            <a:ext cx="4201879" cy="461665"/>
          </a:xfrm>
          <a:prstGeom prst="rect">
            <a:avLst/>
          </a:prstGeom>
          <a:solidFill>
            <a:srgbClr val="304E59"/>
          </a:solidFill>
        </p:spPr>
        <p:txBody>
          <a:bodyPr wrap="square" rtlCol="0">
            <a:spAutoFit/>
          </a:bodyPr>
          <a:lstStyle/>
          <a:p>
            <a:r>
              <a:rPr lang="ca-ES" sz="2400" dirty="0">
                <a:solidFill>
                  <a:schemeClr val="bg1"/>
                </a:solidFill>
              </a:rPr>
              <a:t>2. EXPERIÈNCIES TERRITORIALS</a:t>
            </a:r>
          </a:p>
        </p:txBody>
      </p:sp>
      <p:sp>
        <p:nvSpPr>
          <p:cNvPr id="6" name="CuadroTexto 24">
            <a:extLst>
              <a:ext uri="{FF2B5EF4-FFF2-40B4-BE49-F238E27FC236}">
                <a16:creationId xmlns:a16="http://schemas.microsoft.com/office/drawing/2014/main" id="{D1F7B820-3CE0-EA50-EF2B-DB5E59FBFC71}"/>
              </a:ext>
            </a:extLst>
          </p:cNvPr>
          <p:cNvSpPr txBox="1"/>
          <p:nvPr/>
        </p:nvSpPr>
        <p:spPr>
          <a:xfrm>
            <a:off x="146822" y="2282117"/>
            <a:ext cx="2010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742811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Desplegament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742811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 en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742811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7 territoris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742811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 amb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742811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experiència prèvia avançada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742811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d’atenció integrada social i sanitària  </a:t>
            </a:r>
          </a:p>
        </p:txBody>
      </p:sp>
      <p:sp>
        <p:nvSpPr>
          <p:cNvPr id="7" name="CuadroTexto 25">
            <a:extLst>
              <a:ext uri="{FF2B5EF4-FFF2-40B4-BE49-F238E27FC236}">
                <a16:creationId xmlns:a16="http://schemas.microsoft.com/office/drawing/2014/main" id="{86E34CEE-9F83-6601-B11A-CE97D1B63E1D}"/>
              </a:ext>
            </a:extLst>
          </p:cNvPr>
          <p:cNvSpPr txBox="1"/>
          <p:nvPr/>
        </p:nvSpPr>
        <p:spPr>
          <a:xfrm>
            <a:off x="4240362" y="2248508"/>
            <a:ext cx="20976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7EB5E3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Acompanyament i impuls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7EB5E3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de les experiències més incipients d’atenció integrada social i sanitària a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7EB5E3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tota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7EB5E3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 Catalunya </a:t>
            </a:r>
          </a:p>
        </p:txBody>
      </p:sp>
      <p:sp>
        <p:nvSpPr>
          <p:cNvPr id="11" name="CuadroTexto 26">
            <a:extLst>
              <a:ext uri="{FF2B5EF4-FFF2-40B4-BE49-F238E27FC236}">
                <a16:creationId xmlns:a16="http://schemas.microsoft.com/office/drawing/2014/main" id="{00EE6002-624D-4E23-5900-C21F234A70E6}"/>
              </a:ext>
            </a:extLst>
          </p:cNvPr>
          <p:cNvSpPr txBox="1"/>
          <p:nvPr/>
        </p:nvSpPr>
        <p:spPr>
          <a:xfrm>
            <a:off x="4186846" y="4325928"/>
            <a:ext cx="21212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5A64B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Impuls de projectes innovadors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F5A64B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d’atenció integrada orientats al re-disseny organitzatiu, assistencial i tecnològic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4504A3-9E85-86B1-AAE9-D29CBA0E7181}"/>
              </a:ext>
            </a:extLst>
          </p:cNvPr>
          <p:cNvGrpSpPr/>
          <p:nvPr/>
        </p:nvGrpSpPr>
        <p:grpSpPr>
          <a:xfrm>
            <a:off x="2029918" y="3480650"/>
            <a:ext cx="668007" cy="679500"/>
            <a:chOff x="1613140" y="3245872"/>
            <a:chExt cx="668007" cy="679500"/>
          </a:xfrm>
        </p:grpSpPr>
        <p:pic>
          <p:nvPicPr>
            <p:cNvPr id="13" name="Graphic 12" descr="Back RTL">
              <a:extLst>
                <a:ext uri="{FF2B5EF4-FFF2-40B4-BE49-F238E27FC236}">
                  <a16:creationId xmlns:a16="http://schemas.microsoft.com/office/drawing/2014/main" id="{C69E4403-5186-3ECB-6B1C-15C01FBFE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4040247">
              <a:off x="1594416" y="3359727"/>
              <a:ext cx="584369" cy="54692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DD890D-F68E-250E-E6FA-8E59D87FAB72}"/>
                </a:ext>
              </a:extLst>
            </p:cNvPr>
            <p:cNvSpPr txBox="1"/>
            <p:nvPr/>
          </p:nvSpPr>
          <p:spPr>
            <a:xfrm>
              <a:off x="1957019" y="3245872"/>
              <a:ext cx="3241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42811"/>
                  </a:solidFill>
                  <a:effectLst/>
                  <a:uLnTx/>
                  <a:uFillTx/>
                  <a:latin typeface="Tahoma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625F5ED-E908-3E24-4C99-E0682336C924}"/>
              </a:ext>
            </a:extLst>
          </p:cNvPr>
          <p:cNvGrpSpPr/>
          <p:nvPr/>
        </p:nvGrpSpPr>
        <p:grpSpPr>
          <a:xfrm>
            <a:off x="3522423" y="2975179"/>
            <a:ext cx="765782" cy="703917"/>
            <a:chOff x="3105645" y="2740401"/>
            <a:chExt cx="765782" cy="703917"/>
          </a:xfrm>
        </p:grpSpPr>
        <p:pic>
          <p:nvPicPr>
            <p:cNvPr id="16" name="Graphic 15" descr="Back RTL">
              <a:extLst>
                <a:ext uri="{FF2B5EF4-FFF2-40B4-BE49-F238E27FC236}">
                  <a16:creationId xmlns:a16="http://schemas.microsoft.com/office/drawing/2014/main" id="{CF0B69B4-FC65-B34C-BB15-783AEC41E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1130466">
              <a:off x="3249356" y="2779656"/>
              <a:ext cx="622071" cy="66466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7EBB0B2-F4E7-1576-99E6-BF78E68EC31C}"/>
                </a:ext>
              </a:extLst>
            </p:cNvPr>
            <p:cNvSpPr txBox="1"/>
            <p:nvPr/>
          </p:nvSpPr>
          <p:spPr>
            <a:xfrm>
              <a:off x="3105645" y="2740401"/>
              <a:ext cx="3241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EB5E3"/>
                  </a:solidFill>
                  <a:effectLst/>
                  <a:uLnTx/>
                  <a:uFillTx/>
                  <a:latin typeface="Tahoma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EEDA7F6-4FE0-B804-AD1B-C7D15AF9C64F}"/>
              </a:ext>
            </a:extLst>
          </p:cNvPr>
          <p:cNvGrpSpPr/>
          <p:nvPr/>
        </p:nvGrpSpPr>
        <p:grpSpPr>
          <a:xfrm>
            <a:off x="3522423" y="4606868"/>
            <a:ext cx="809170" cy="706892"/>
            <a:chOff x="3105645" y="4372090"/>
            <a:chExt cx="809170" cy="706892"/>
          </a:xfrm>
        </p:grpSpPr>
        <p:pic>
          <p:nvPicPr>
            <p:cNvPr id="19" name="Graphic 18" descr="Back">
              <a:extLst>
                <a:ext uri="{FF2B5EF4-FFF2-40B4-BE49-F238E27FC236}">
                  <a16:creationId xmlns:a16="http://schemas.microsoft.com/office/drawing/2014/main" id="{E71DFCD9-57DE-6920-2927-BCB8458DD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1390398">
              <a:off x="3318476" y="4372090"/>
              <a:ext cx="596339" cy="63716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0B4411-2A24-A47F-1084-EE6D1875987C}"/>
                </a:ext>
              </a:extLst>
            </p:cNvPr>
            <p:cNvSpPr txBox="1"/>
            <p:nvPr/>
          </p:nvSpPr>
          <p:spPr>
            <a:xfrm>
              <a:off x="3105645" y="4678872"/>
              <a:ext cx="3241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1A349"/>
                  </a:solidFill>
                  <a:effectLst/>
                  <a:uLnTx/>
                  <a:uFillTx/>
                  <a:latin typeface="Tahoma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7D6F329-032C-FA43-412A-09D6DB645B4D}"/>
              </a:ext>
            </a:extLst>
          </p:cNvPr>
          <p:cNvGrpSpPr/>
          <p:nvPr/>
        </p:nvGrpSpPr>
        <p:grpSpPr>
          <a:xfrm>
            <a:off x="2153654" y="4516590"/>
            <a:ext cx="708579" cy="810618"/>
            <a:chOff x="1736876" y="4281812"/>
            <a:chExt cx="708579" cy="810618"/>
          </a:xfrm>
        </p:grpSpPr>
        <p:pic>
          <p:nvPicPr>
            <p:cNvPr id="22" name="Graphic 21" descr="Back RTL">
              <a:extLst>
                <a:ext uri="{FF2B5EF4-FFF2-40B4-BE49-F238E27FC236}">
                  <a16:creationId xmlns:a16="http://schemas.microsoft.com/office/drawing/2014/main" id="{CFE8F93E-1B87-EB42-6F68-82A23D4C5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0185102">
              <a:off x="1736876" y="4281812"/>
              <a:ext cx="622071" cy="66466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712DA69-C159-0862-79EC-4B30CE06FED7}"/>
                </a:ext>
              </a:extLst>
            </p:cNvPr>
            <p:cNvSpPr txBox="1"/>
            <p:nvPr/>
          </p:nvSpPr>
          <p:spPr>
            <a:xfrm>
              <a:off x="2121327" y="4692320"/>
              <a:ext cx="3241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04E59"/>
                  </a:solidFill>
                  <a:effectLst/>
                  <a:uLnTx/>
                  <a:uFillTx/>
                  <a:latin typeface="Tahoma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656D79-6404-4B49-C624-103E8DCA8D93}"/>
              </a:ext>
            </a:extLst>
          </p:cNvPr>
          <p:cNvGrpSpPr/>
          <p:nvPr/>
        </p:nvGrpSpPr>
        <p:grpSpPr>
          <a:xfrm>
            <a:off x="6816378" y="1983611"/>
            <a:ext cx="5499881" cy="3905396"/>
            <a:chOff x="6399600" y="1748833"/>
            <a:chExt cx="5499881" cy="3905396"/>
          </a:xfrm>
        </p:grpSpPr>
        <p:pic>
          <p:nvPicPr>
            <p:cNvPr id="25" name="Picture 24" descr="Map&#10;&#10;Description automatically generated">
              <a:extLst>
                <a:ext uri="{FF2B5EF4-FFF2-40B4-BE49-F238E27FC236}">
                  <a16:creationId xmlns:a16="http://schemas.microsoft.com/office/drawing/2014/main" id="{F9011A55-7E7D-2EEF-710B-B75739A07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22995" y="1748833"/>
              <a:ext cx="4279285" cy="3905396"/>
            </a:xfrm>
            <a:prstGeom prst="rect">
              <a:avLst/>
            </a:prstGeom>
          </p:spPr>
        </p:pic>
        <p:grpSp>
          <p:nvGrpSpPr>
            <p:cNvPr id="26" name="Group 22">
              <a:extLst>
                <a:ext uri="{FF2B5EF4-FFF2-40B4-BE49-F238E27FC236}">
                  <a16:creationId xmlns:a16="http://schemas.microsoft.com/office/drawing/2014/main" id="{CB5E7CB8-CFA0-3CC2-C6A0-9D5DEC90FE9F}"/>
                </a:ext>
              </a:extLst>
            </p:cNvPr>
            <p:cNvGrpSpPr/>
            <p:nvPr/>
          </p:nvGrpSpPr>
          <p:grpSpPr>
            <a:xfrm>
              <a:off x="9176520" y="1945058"/>
              <a:ext cx="2371266" cy="1144193"/>
              <a:chOff x="7074814" y="430684"/>
              <a:chExt cx="3283420" cy="1627507"/>
            </a:xfrm>
          </p:grpSpPr>
          <p:sp>
            <p:nvSpPr>
              <p:cNvPr id="49" name="TextBox 19">
                <a:extLst>
                  <a:ext uri="{FF2B5EF4-FFF2-40B4-BE49-F238E27FC236}">
                    <a16:creationId xmlns:a16="http://schemas.microsoft.com/office/drawing/2014/main" id="{6AF2B58F-DDEB-B646-C67F-11B3A0CD1D08}"/>
                  </a:ext>
                </a:extLst>
              </p:cNvPr>
              <p:cNvSpPr txBox="1"/>
              <p:nvPr/>
            </p:nvSpPr>
            <p:spPr>
              <a:xfrm>
                <a:off x="7692200" y="430684"/>
                <a:ext cx="2666034" cy="398260"/>
              </a:xfrm>
              <a:custGeom>
                <a:avLst/>
                <a:gdLst>
                  <a:gd name="connsiteX0" fmla="*/ 0 w 2666034"/>
                  <a:gd name="connsiteY0" fmla="*/ 0 h 398260"/>
                  <a:gd name="connsiteX1" fmla="*/ 506546 w 2666034"/>
                  <a:gd name="connsiteY1" fmla="*/ 0 h 398260"/>
                  <a:gd name="connsiteX2" fmla="*/ 959772 w 2666034"/>
                  <a:gd name="connsiteY2" fmla="*/ 0 h 398260"/>
                  <a:gd name="connsiteX3" fmla="*/ 1546300 w 2666034"/>
                  <a:gd name="connsiteY3" fmla="*/ 0 h 398260"/>
                  <a:gd name="connsiteX4" fmla="*/ 2052846 w 2666034"/>
                  <a:gd name="connsiteY4" fmla="*/ 0 h 398260"/>
                  <a:gd name="connsiteX5" fmla="*/ 2666034 w 2666034"/>
                  <a:gd name="connsiteY5" fmla="*/ 0 h 398260"/>
                  <a:gd name="connsiteX6" fmla="*/ 2666034 w 2666034"/>
                  <a:gd name="connsiteY6" fmla="*/ 398260 h 398260"/>
                  <a:gd name="connsiteX7" fmla="*/ 2132827 w 2666034"/>
                  <a:gd name="connsiteY7" fmla="*/ 398260 h 398260"/>
                  <a:gd name="connsiteX8" fmla="*/ 1546300 w 2666034"/>
                  <a:gd name="connsiteY8" fmla="*/ 398260 h 398260"/>
                  <a:gd name="connsiteX9" fmla="*/ 1093074 w 2666034"/>
                  <a:gd name="connsiteY9" fmla="*/ 398260 h 398260"/>
                  <a:gd name="connsiteX10" fmla="*/ 559867 w 2666034"/>
                  <a:gd name="connsiteY10" fmla="*/ 398260 h 398260"/>
                  <a:gd name="connsiteX11" fmla="*/ 0 w 2666034"/>
                  <a:gd name="connsiteY11" fmla="*/ 398260 h 398260"/>
                  <a:gd name="connsiteX12" fmla="*/ 0 w 2666034"/>
                  <a:gd name="connsiteY12" fmla="*/ 0 h 39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66034" h="398260" extrusionOk="0">
                    <a:moveTo>
                      <a:pt x="0" y="0"/>
                    </a:moveTo>
                    <a:cubicBezTo>
                      <a:pt x="218946" y="-42515"/>
                      <a:pt x="326130" y="30388"/>
                      <a:pt x="506546" y="0"/>
                    </a:cubicBezTo>
                    <a:cubicBezTo>
                      <a:pt x="686962" y="-30388"/>
                      <a:pt x="755181" y="52453"/>
                      <a:pt x="959772" y="0"/>
                    </a:cubicBezTo>
                    <a:cubicBezTo>
                      <a:pt x="1164363" y="-52453"/>
                      <a:pt x="1297615" y="19051"/>
                      <a:pt x="1546300" y="0"/>
                    </a:cubicBezTo>
                    <a:cubicBezTo>
                      <a:pt x="1794985" y="-19051"/>
                      <a:pt x="1871108" y="52347"/>
                      <a:pt x="2052846" y="0"/>
                    </a:cubicBezTo>
                    <a:cubicBezTo>
                      <a:pt x="2234584" y="-52347"/>
                      <a:pt x="2405475" y="67512"/>
                      <a:pt x="2666034" y="0"/>
                    </a:cubicBezTo>
                    <a:cubicBezTo>
                      <a:pt x="2704173" y="156650"/>
                      <a:pt x="2624447" y="228785"/>
                      <a:pt x="2666034" y="398260"/>
                    </a:cubicBezTo>
                    <a:cubicBezTo>
                      <a:pt x="2455355" y="423133"/>
                      <a:pt x="2392602" y="375131"/>
                      <a:pt x="2132827" y="398260"/>
                    </a:cubicBezTo>
                    <a:cubicBezTo>
                      <a:pt x="1873052" y="421389"/>
                      <a:pt x="1833979" y="348083"/>
                      <a:pt x="1546300" y="398260"/>
                    </a:cubicBezTo>
                    <a:cubicBezTo>
                      <a:pt x="1258621" y="448437"/>
                      <a:pt x="1191157" y="374456"/>
                      <a:pt x="1093074" y="398260"/>
                    </a:cubicBezTo>
                    <a:cubicBezTo>
                      <a:pt x="994991" y="422064"/>
                      <a:pt x="804036" y="387317"/>
                      <a:pt x="559867" y="398260"/>
                    </a:cubicBezTo>
                    <a:cubicBezTo>
                      <a:pt x="315698" y="409203"/>
                      <a:pt x="276431" y="354389"/>
                      <a:pt x="0" y="398260"/>
                    </a:cubicBezTo>
                    <a:cubicBezTo>
                      <a:pt x="-23601" y="232490"/>
                      <a:pt x="9189" y="107846"/>
                      <a:pt x="0" y="0"/>
                    </a:cubicBezTo>
                    <a:close/>
                  </a:path>
                </a:pathLst>
              </a:cu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E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74281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GARROTXA/RIPOLLÈS</a:t>
                </a:r>
              </a:p>
            </p:txBody>
          </p:sp>
          <p:sp>
            <p:nvSpPr>
              <p:cNvPr id="50" name="Oval 20">
                <a:extLst>
                  <a:ext uri="{FF2B5EF4-FFF2-40B4-BE49-F238E27FC236}">
                    <a16:creationId xmlns:a16="http://schemas.microsoft.com/office/drawing/2014/main" id="{FE732DF6-F821-0CF9-F172-D1FEAEF01E90}"/>
                  </a:ext>
                </a:extLst>
              </p:cNvPr>
              <p:cNvSpPr/>
              <p:nvPr/>
            </p:nvSpPr>
            <p:spPr>
              <a:xfrm rot="758304">
                <a:off x="7074814" y="1436775"/>
                <a:ext cx="621416" cy="621416"/>
              </a:xfrm>
              <a:prstGeom prst="ellipse">
                <a:avLst/>
              </a:prstGeom>
              <a:noFill/>
              <a:ln w="38100">
                <a:solidFill>
                  <a:srgbClr val="7428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E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51" name="Straight Connector 21">
                <a:extLst>
                  <a:ext uri="{FF2B5EF4-FFF2-40B4-BE49-F238E27FC236}">
                    <a16:creationId xmlns:a16="http://schemas.microsoft.com/office/drawing/2014/main" id="{FB4B9D4E-EAB7-77C7-AC2B-6F947B7FC5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75281" y="792405"/>
                <a:ext cx="377467" cy="614528"/>
              </a:xfrm>
              <a:prstGeom prst="line">
                <a:avLst/>
              </a:prstGeom>
              <a:ln w="38100">
                <a:solidFill>
                  <a:srgbClr val="74281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9">
              <a:extLst>
                <a:ext uri="{FF2B5EF4-FFF2-40B4-BE49-F238E27FC236}">
                  <a16:creationId xmlns:a16="http://schemas.microsoft.com/office/drawing/2014/main" id="{6FA30807-D15E-13F4-C8CC-EE93FE02AC02}"/>
                </a:ext>
              </a:extLst>
            </p:cNvPr>
            <p:cNvGrpSpPr/>
            <p:nvPr/>
          </p:nvGrpSpPr>
          <p:grpSpPr>
            <a:xfrm>
              <a:off x="9139186" y="3136318"/>
              <a:ext cx="2662375" cy="436877"/>
              <a:chOff x="7043148" y="2280083"/>
              <a:chExt cx="3686512" cy="621416"/>
            </a:xfrm>
          </p:grpSpPr>
          <p:sp>
            <p:nvSpPr>
              <p:cNvPr id="46" name="Oval 25">
                <a:extLst>
                  <a:ext uri="{FF2B5EF4-FFF2-40B4-BE49-F238E27FC236}">
                    <a16:creationId xmlns:a16="http://schemas.microsoft.com/office/drawing/2014/main" id="{93C2030C-FB59-EB25-6380-7B4BE461D35C}"/>
                  </a:ext>
                </a:extLst>
              </p:cNvPr>
              <p:cNvSpPr/>
              <p:nvPr/>
            </p:nvSpPr>
            <p:spPr>
              <a:xfrm rot="758304">
                <a:off x="7043148" y="2280083"/>
                <a:ext cx="621416" cy="621416"/>
              </a:xfrm>
              <a:prstGeom prst="ellipse">
                <a:avLst/>
              </a:prstGeom>
              <a:noFill/>
              <a:ln w="38100">
                <a:solidFill>
                  <a:srgbClr val="7428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E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47" name="Straight Connector 27">
                <a:extLst>
                  <a:ext uri="{FF2B5EF4-FFF2-40B4-BE49-F238E27FC236}">
                    <a16:creationId xmlns:a16="http://schemas.microsoft.com/office/drawing/2014/main" id="{7968A319-9091-3B0B-B485-29BD640671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83660" y="2633121"/>
                <a:ext cx="1975830" cy="10643"/>
              </a:xfrm>
              <a:prstGeom prst="line">
                <a:avLst/>
              </a:prstGeom>
              <a:ln w="38100">
                <a:solidFill>
                  <a:srgbClr val="74281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28">
                <a:extLst>
                  <a:ext uri="{FF2B5EF4-FFF2-40B4-BE49-F238E27FC236}">
                    <a16:creationId xmlns:a16="http://schemas.microsoft.com/office/drawing/2014/main" id="{F70D3748-922A-0317-973C-FF36B520004C}"/>
                  </a:ext>
                </a:extLst>
              </p:cNvPr>
              <p:cNvSpPr txBox="1"/>
              <p:nvPr/>
            </p:nvSpPr>
            <p:spPr>
              <a:xfrm>
                <a:off x="9645426" y="2431985"/>
                <a:ext cx="1084234" cy="398260"/>
              </a:xfrm>
              <a:custGeom>
                <a:avLst/>
                <a:gdLst>
                  <a:gd name="connsiteX0" fmla="*/ 0 w 1084234"/>
                  <a:gd name="connsiteY0" fmla="*/ 0 h 398260"/>
                  <a:gd name="connsiteX1" fmla="*/ 531275 w 1084234"/>
                  <a:gd name="connsiteY1" fmla="*/ 0 h 398260"/>
                  <a:gd name="connsiteX2" fmla="*/ 1084234 w 1084234"/>
                  <a:gd name="connsiteY2" fmla="*/ 0 h 398260"/>
                  <a:gd name="connsiteX3" fmla="*/ 1084234 w 1084234"/>
                  <a:gd name="connsiteY3" fmla="*/ 398260 h 398260"/>
                  <a:gd name="connsiteX4" fmla="*/ 542117 w 1084234"/>
                  <a:gd name="connsiteY4" fmla="*/ 398260 h 398260"/>
                  <a:gd name="connsiteX5" fmla="*/ 0 w 1084234"/>
                  <a:gd name="connsiteY5" fmla="*/ 398260 h 398260"/>
                  <a:gd name="connsiteX6" fmla="*/ 0 w 1084234"/>
                  <a:gd name="connsiteY6" fmla="*/ 0 h 39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234" h="398260" extrusionOk="0">
                    <a:moveTo>
                      <a:pt x="0" y="0"/>
                    </a:moveTo>
                    <a:cubicBezTo>
                      <a:pt x="200862" y="-9154"/>
                      <a:pt x="390974" y="21764"/>
                      <a:pt x="531275" y="0"/>
                    </a:cubicBezTo>
                    <a:cubicBezTo>
                      <a:pt x="671576" y="-21764"/>
                      <a:pt x="848831" y="44320"/>
                      <a:pt x="1084234" y="0"/>
                    </a:cubicBezTo>
                    <a:cubicBezTo>
                      <a:pt x="1115079" y="149583"/>
                      <a:pt x="1048881" y="208021"/>
                      <a:pt x="1084234" y="398260"/>
                    </a:cubicBezTo>
                    <a:cubicBezTo>
                      <a:pt x="874765" y="434222"/>
                      <a:pt x="751432" y="393745"/>
                      <a:pt x="542117" y="398260"/>
                    </a:cubicBezTo>
                    <a:cubicBezTo>
                      <a:pt x="332802" y="402775"/>
                      <a:pt x="165667" y="335456"/>
                      <a:pt x="0" y="398260"/>
                    </a:cubicBezTo>
                    <a:cubicBezTo>
                      <a:pt x="-8019" y="209226"/>
                      <a:pt x="1095" y="104399"/>
                      <a:pt x="0" y="0"/>
                    </a:cubicBezTo>
                    <a:close/>
                  </a:path>
                </a:pathLst>
              </a:cu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E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74281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OSONA</a:t>
                </a:r>
              </a:p>
            </p:txBody>
          </p:sp>
        </p:grpSp>
        <p:grpSp>
          <p:nvGrpSpPr>
            <p:cNvPr id="28" name="Group 46">
              <a:extLst>
                <a:ext uri="{FF2B5EF4-FFF2-40B4-BE49-F238E27FC236}">
                  <a16:creationId xmlns:a16="http://schemas.microsoft.com/office/drawing/2014/main" id="{1504657A-D13B-7CF1-AC37-E1C0717FA90D}"/>
                </a:ext>
              </a:extLst>
            </p:cNvPr>
            <p:cNvGrpSpPr/>
            <p:nvPr/>
          </p:nvGrpSpPr>
          <p:grpSpPr>
            <a:xfrm>
              <a:off x="7003528" y="4923776"/>
              <a:ext cx="2081537" cy="436877"/>
              <a:chOff x="2293519" y="5503445"/>
              <a:chExt cx="2882243" cy="621417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F2AD38B-BF41-329C-489C-32E2E127EA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0854" y="5882373"/>
                <a:ext cx="701235" cy="0"/>
              </a:xfrm>
              <a:prstGeom prst="line">
                <a:avLst/>
              </a:prstGeom>
              <a:ln w="38100">
                <a:solidFill>
                  <a:srgbClr val="74281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D74F830-B79E-8F1C-537B-FB807F37A4DE}"/>
                  </a:ext>
                </a:extLst>
              </p:cNvPr>
              <p:cNvSpPr/>
              <p:nvPr/>
            </p:nvSpPr>
            <p:spPr>
              <a:xfrm rot="758304">
                <a:off x="2293519" y="5503445"/>
                <a:ext cx="621416" cy="621417"/>
              </a:xfrm>
              <a:prstGeom prst="ellipse">
                <a:avLst/>
              </a:prstGeom>
              <a:noFill/>
              <a:ln w="38100">
                <a:solidFill>
                  <a:srgbClr val="7428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E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TextBox 45">
                <a:extLst>
                  <a:ext uri="{FF2B5EF4-FFF2-40B4-BE49-F238E27FC236}">
                    <a16:creationId xmlns:a16="http://schemas.microsoft.com/office/drawing/2014/main" id="{E4004D2D-2582-96F8-7245-F3B64294594A}"/>
                  </a:ext>
                </a:extLst>
              </p:cNvPr>
              <p:cNvSpPr txBox="1"/>
              <p:nvPr/>
            </p:nvSpPr>
            <p:spPr>
              <a:xfrm>
                <a:off x="3826227" y="5697935"/>
                <a:ext cx="1349535" cy="398261"/>
              </a:xfrm>
              <a:custGeom>
                <a:avLst/>
                <a:gdLst>
                  <a:gd name="connsiteX0" fmla="*/ 0 w 1349535"/>
                  <a:gd name="connsiteY0" fmla="*/ 0 h 398261"/>
                  <a:gd name="connsiteX1" fmla="*/ 409359 w 1349535"/>
                  <a:gd name="connsiteY1" fmla="*/ 0 h 398261"/>
                  <a:gd name="connsiteX2" fmla="*/ 845709 w 1349535"/>
                  <a:gd name="connsiteY2" fmla="*/ 0 h 398261"/>
                  <a:gd name="connsiteX3" fmla="*/ 1349535 w 1349535"/>
                  <a:gd name="connsiteY3" fmla="*/ 0 h 398261"/>
                  <a:gd name="connsiteX4" fmla="*/ 1349535 w 1349535"/>
                  <a:gd name="connsiteY4" fmla="*/ 398261 h 398261"/>
                  <a:gd name="connsiteX5" fmla="*/ 926681 w 1349535"/>
                  <a:gd name="connsiteY5" fmla="*/ 398261 h 398261"/>
                  <a:gd name="connsiteX6" fmla="*/ 449845 w 1349535"/>
                  <a:gd name="connsiteY6" fmla="*/ 398261 h 398261"/>
                  <a:gd name="connsiteX7" fmla="*/ 0 w 1349535"/>
                  <a:gd name="connsiteY7" fmla="*/ 398261 h 398261"/>
                  <a:gd name="connsiteX8" fmla="*/ 0 w 1349535"/>
                  <a:gd name="connsiteY8" fmla="*/ 0 h 398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9535" h="398261" extrusionOk="0">
                    <a:moveTo>
                      <a:pt x="0" y="0"/>
                    </a:moveTo>
                    <a:cubicBezTo>
                      <a:pt x="110507" y="-40659"/>
                      <a:pt x="290652" y="44708"/>
                      <a:pt x="409359" y="0"/>
                    </a:cubicBezTo>
                    <a:cubicBezTo>
                      <a:pt x="528066" y="-44708"/>
                      <a:pt x="743263" y="42992"/>
                      <a:pt x="845709" y="0"/>
                    </a:cubicBezTo>
                    <a:cubicBezTo>
                      <a:pt x="948155" y="-42992"/>
                      <a:pt x="1186253" y="16409"/>
                      <a:pt x="1349535" y="0"/>
                    </a:cubicBezTo>
                    <a:cubicBezTo>
                      <a:pt x="1366617" y="108701"/>
                      <a:pt x="1324194" y="219226"/>
                      <a:pt x="1349535" y="398261"/>
                    </a:cubicBezTo>
                    <a:cubicBezTo>
                      <a:pt x="1223883" y="410135"/>
                      <a:pt x="1123412" y="355797"/>
                      <a:pt x="926681" y="398261"/>
                    </a:cubicBezTo>
                    <a:cubicBezTo>
                      <a:pt x="729950" y="440725"/>
                      <a:pt x="620612" y="371239"/>
                      <a:pt x="449845" y="398261"/>
                    </a:cubicBezTo>
                    <a:cubicBezTo>
                      <a:pt x="279078" y="425283"/>
                      <a:pt x="100846" y="380780"/>
                      <a:pt x="0" y="398261"/>
                    </a:cubicBezTo>
                    <a:cubicBezTo>
                      <a:pt x="-32437" y="230337"/>
                      <a:pt x="17228" y="162665"/>
                      <a:pt x="0" y="0"/>
                    </a:cubicBezTo>
                    <a:close/>
                  </a:path>
                </a:pathLst>
              </a:cu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 sd="61569767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none" rtlCol="0">
                <a:spAutoFit/>
              </a:bodyPr>
              <a:lstStyle>
                <a:defPPr>
                  <a:defRPr lang="en-ES"/>
                </a:defPPr>
                <a:lvl1pPr>
                  <a:defRPr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E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74281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AMPOSTA</a:t>
                </a:r>
              </a:p>
            </p:txBody>
          </p:sp>
        </p:grpSp>
        <p:grpSp>
          <p:nvGrpSpPr>
            <p:cNvPr id="29" name="Group 48">
              <a:extLst>
                <a:ext uri="{FF2B5EF4-FFF2-40B4-BE49-F238E27FC236}">
                  <a16:creationId xmlns:a16="http://schemas.microsoft.com/office/drawing/2014/main" id="{C4D4E924-F98E-325D-87C7-7539E545DDFA}"/>
                </a:ext>
              </a:extLst>
            </p:cNvPr>
            <p:cNvGrpSpPr/>
            <p:nvPr/>
          </p:nvGrpSpPr>
          <p:grpSpPr>
            <a:xfrm>
              <a:off x="9103415" y="3981702"/>
              <a:ext cx="1946498" cy="671969"/>
              <a:chOff x="4980495" y="4510567"/>
              <a:chExt cx="2695256" cy="955814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79B10606-25AB-37DE-878D-3977866E062C}"/>
                  </a:ext>
                </a:extLst>
              </p:cNvPr>
              <p:cNvGrpSpPr/>
              <p:nvPr/>
            </p:nvGrpSpPr>
            <p:grpSpPr>
              <a:xfrm>
                <a:off x="5582390" y="4958669"/>
                <a:ext cx="2093361" cy="507712"/>
                <a:chOff x="5582390" y="4958669"/>
                <a:chExt cx="2093361" cy="507712"/>
              </a:xfrm>
            </p:grpSpPr>
            <p:cxnSp>
              <p:nvCxnSpPr>
                <p:cNvPr id="41" name="Straight Connector 31">
                  <a:extLst>
                    <a:ext uri="{FF2B5EF4-FFF2-40B4-BE49-F238E27FC236}">
                      <a16:creationId xmlns:a16="http://schemas.microsoft.com/office/drawing/2014/main" id="{00CDAEC0-E67B-2A48-EF74-C3B4152E79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82390" y="4958669"/>
                  <a:ext cx="497988" cy="228594"/>
                </a:xfrm>
                <a:prstGeom prst="line">
                  <a:avLst/>
                </a:prstGeom>
                <a:ln w="38100">
                  <a:solidFill>
                    <a:srgbClr val="74281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34">
                  <a:extLst>
                    <a:ext uri="{FF2B5EF4-FFF2-40B4-BE49-F238E27FC236}">
                      <a16:creationId xmlns:a16="http://schemas.microsoft.com/office/drawing/2014/main" id="{CA2F3E21-5596-5306-3CD6-F051BFCE20E6}"/>
                    </a:ext>
                  </a:extLst>
                </p:cNvPr>
                <p:cNvSpPr txBox="1"/>
                <p:nvPr/>
              </p:nvSpPr>
              <p:spPr>
                <a:xfrm>
                  <a:off x="6023371" y="5068122"/>
                  <a:ext cx="1652380" cy="398259"/>
                </a:xfrm>
                <a:custGeom>
                  <a:avLst/>
                  <a:gdLst>
                    <a:gd name="connsiteX0" fmla="*/ 0 w 1652380"/>
                    <a:gd name="connsiteY0" fmla="*/ 0 h 398259"/>
                    <a:gd name="connsiteX1" fmla="*/ 501222 w 1652380"/>
                    <a:gd name="connsiteY1" fmla="*/ 0 h 398259"/>
                    <a:gd name="connsiteX2" fmla="*/ 1035491 w 1652380"/>
                    <a:gd name="connsiteY2" fmla="*/ 0 h 398259"/>
                    <a:gd name="connsiteX3" fmla="*/ 1652380 w 1652380"/>
                    <a:gd name="connsiteY3" fmla="*/ 0 h 398259"/>
                    <a:gd name="connsiteX4" fmla="*/ 1652380 w 1652380"/>
                    <a:gd name="connsiteY4" fmla="*/ 398259 h 398259"/>
                    <a:gd name="connsiteX5" fmla="*/ 1134634 w 1652380"/>
                    <a:gd name="connsiteY5" fmla="*/ 398259 h 398259"/>
                    <a:gd name="connsiteX6" fmla="*/ 550793 w 1652380"/>
                    <a:gd name="connsiteY6" fmla="*/ 398259 h 398259"/>
                    <a:gd name="connsiteX7" fmla="*/ 0 w 1652380"/>
                    <a:gd name="connsiteY7" fmla="*/ 398259 h 398259"/>
                    <a:gd name="connsiteX8" fmla="*/ 0 w 1652380"/>
                    <a:gd name="connsiteY8" fmla="*/ 0 h 398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52380" h="398259" extrusionOk="0">
                      <a:moveTo>
                        <a:pt x="0" y="0"/>
                      </a:moveTo>
                      <a:cubicBezTo>
                        <a:pt x="152308" y="-44903"/>
                        <a:pt x="292036" y="24271"/>
                        <a:pt x="501222" y="0"/>
                      </a:cubicBezTo>
                      <a:cubicBezTo>
                        <a:pt x="710408" y="-24271"/>
                        <a:pt x="778494" y="44840"/>
                        <a:pt x="1035491" y="0"/>
                      </a:cubicBezTo>
                      <a:cubicBezTo>
                        <a:pt x="1292488" y="-44840"/>
                        <a:pt x="1468092" y="20209"/>
                        <a:pt x="1652380" y="0"/>
                      </a:cubicBezTo>
                      <a:cubicBezTo>
                        <a:pt x="1669062" y="118117"/>
                        <a:pt x="1617279" y="231998"/>
                        <a:pt x="1652380" y="398259"/>
                      </a:cubicBezTo>
                      <a:cubicBezTo>
                        <a:pt x="1466740" y="418850"/>
                        <a:pt x="1294166" y="371202"/>
                        <a:pt x="1134634" y="398259"/>
                      </a:cubicBezTo>
                      <a:cubicBezTo>
                        <a:pt x="975102" y="425316"/>
                        <a:pt x="712533" y="357703"/>
                        <a:pt x="550793" y="398259"/>
                      </a:cubicBezTo>
                      <a:cubicBezTo>
                        <a:pt x="389053" y="438815"/>
                        <a:pt x="164744" y="353027"/>
                        <a:pt x="0" y="398259"/>
                      </a:cubicBezTo>
                      <a:cubicBezTo>
                        <a:pt x="-26167" y="209475"/>
                        <a:pt x="28285" y="146425"/>
                        <a:pt x="0" y="0"/>
                      </a:cubicBezTo>
                      <a:close/>
                    </a:path>
                  </a:pathLst>
                </a:custGeom>
                <a:noFill/>
                <a:ln>
                  <a:noFill/>
                  <a:extLst>
                    <a:ext uri="{C807C97D-BFC1-408E-A445-0C87EB9F89A2}">
                      <ask:lineSketchStyleProps xmlns:ask="http://schemas.microsoft.com/office/drawing/2018/sketchyshapes" sd="615697673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en-ES"/>
                  </a:defPPr>
                  <a:lvl1pPr>
                    <a:defRPr>
                      <a:solidFill>
                        <a:schemeClr val="bg1"/>
                      </a:solidFill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E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4281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BARCELONA</a:t>
                  </a:r>
                </a:p>
              </p:txBody>
            </p:sp>
          </p:grpSp>
          <p:sp>
            <p:nvSpPr>
              <p:cNvPr id="40" name="Oval 47">
                <a:extLst>
                  <a:ext uri="{FF2B5EF4-FFF2-40B4-BE49-F238E27FC236}">
                    <a16:creationId xmlns:a16="http://schemas.microsoft.com/office/drawing/2014/main" id="{4193499F-01DF-D814-F80D-B45B692D96A8}"/>
                  </a:ext>
                </a:extLst>
              </p:cNvPr>
              <p:cNvSpPr/>
              <p:nvPr/>
            </p:nvSpPr>
            <p:spPr>
              <a:xfrm rot="758304">
                <a:off x="4980495" y="4510567"/>
                <a:ext cx="547349" cy="559213"/>
              </a:xfrm>
              <a:prstGeom prst="ellipse">
                <a:avLst/>
              </a:prstGeom>
              <a:noFill/>
              <a:ln w="38100">
                <a:solidFill>
                  <a:srgbClr val="7428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E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0" name="Straight Connector 37">
              <a:extLst>
                <a:ext uri="{FF2B5EF4-FFF2-40B4-BE49-F238E27FC236}">
                  <a16:creationId xmlns:a16="http://schemas.microsoft.com/office/drawing/2014/main" id="{1FCC2B37-CD85-EC11-10B5-66DBAB50E101}"/>
                </a:ext>
              </a:extLst>
            </p:cNvPr>
            <p:cNvCxnSpPr>
              <a:cxnSpLocks/>
            </p:cNvCxnSpPr>
            <p:nvPr/>
          </p:nvCxnSpPr>
          <p:spPr>
            <a:xfrm>
              <a:off x="9113831" y="4510635"/>
              <a:ext cx="287079" cy="388417"/>
            </a:xfrm>
            <a:prstGeom prst="line">
              <a:avLst/>
            </a:prstGeom>
            <a:ln w="38100">
              <a:solidFill>
                <a:srgbClr val="74281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53">
              <a:extLst>
                <a:ext uri="{FF2B5EF4-FFF2-40B4-BE49-F238E27FC236}">
                  <a16:creationId xmlns:a16="http://schemas.microsoft.com/office/drawing/2014/main" id="{30953670-9FDF-BF80-82F3-31565778F847}"/>
                </a:ext>
              </a:extLst>
            </p:cNvPr>
            <p:cNvSpPr/>
            <p:nvPr/>
          </p:nvSpPr>
          <p:spPr>
            <a:xfrm rot="758304">
              <a:off x="8800771" y="4144902"/>
              <a:ext cx="396344" cy="388576"/>
            </a:xfrm>
            <a:prstGeom prst="ellipse">
              <a:avLst/>
            </a:prstGeom>
            <a:noFill/>
            <a:ln w="38100">
              <a:solidFill>
                <a:srgbClr val="7428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E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2" name="Straight Connector 69">
              <a:extLst>
                <a:ext uri="{FF2B5EF4-FFF2-40B4-BE49-F238E27FC236}">
                  <a16:creationId xmlns:a16="http://schemas.microsoft.com/office/drawing/2014/main" id="{DF4DA98F-0FE2-1A7E-B09F-E5F073358152}"/>
                </a:ext>
              </a:extLst>
            </p:cNvPr>
            <p:cNvCxnSpPr>
              <a:cxnSpLocks/>
            </p:cNvCxnSpPr>
            <p:nvPr/>
          </p:nvCxnSpPr>
          <p:spPr>
            <a:xfrm>
              <a:off x="6989394" y="2554022"/>
              <a:ext cx="1613053" cy="840909"/>
            </a:xfrm>
            <a:prstGeom prst="line">
              <a:avLst/>
            </a:prstGeom>
            <a:ln w="34925">
              <a:solidFill>
                <a:srgbClr val="74281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71">
              <a:extLst>
                <a:ext uri="{FF2B5EF4-FFF2-40B4-BE49-F238E27FC236}">
                  <a16:creationId xmlns:a16="http://schemas.microsoft.com/office/drawing/2014/main" id="{6473F021-88B2-76FF-94C5-5742AC7AFE81}"/>
                </a:ext>
              </a:extLst>
            </p:cNvPr>
            <p:cNvSpPr txBox="1"/>
            <p:nvPr/>
          </p:nvSpPr>
          <p:spPr>
            <a:xfrm>
              <a:off x="6399600" y="2288317"/>
              <a:ext cx="1008601" cy="279990"/>
            </a:xfrm>
            <a:custGeom>
              <a:avLst/>
              <a:gdLst>
                <a:gd name="connsiteX0" fmla="*/ 0 w 1008601"/>
                <a:gd name="connsiteY0" fmla="*/ 0 h 279990"/>
                <a:gd name="connsiteX1" fmla="*/ 494214 w 1008601"/>
                <a:gd name="connsiteY1" fmla="*/ 0 h 279990"/>
                <a:gd name="connsiteX2" fmla="*/ 1008601 w 1008601"/>
                <a:gd name="connsiteY2" fmla="*/ 0 h 279990"/>
                <a:gd name="connsiteX3" fmla="*/ 1008601 w 1008601"/>
                <a:gd name="connsiteY3" fmla="*/ 279990 h 279990"/>
                <a:gd name="connsiteX4" fmla="*/ 504301 w 1008601"/>
                <a:gd name="connsiteY4" fmla="*/ 279990 h 279990"/>
                <a:gd name="connsiteX5" fmla="*/ 0 w 1008601"/>
                <a:gd name="connsiteY5" fmla="*/ 279990 h 279990"/>
                <a:gd name="connsiteX6" fmla="*/ 0 w 1008601"/>
                <a:gd name="connsiteY6" fmla="*/ 0 h 27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8601" h="279990" extrusionOk="0">
                  <a:moveTo>
                    <a:pt x="0" y="0"/>
                  </a:moveTo>
                  <a:cubicBezTo>
                    <a:pt x="195830" y="-36555"/>
                    <a:pt x="278461" y="15689"/>
                    <a:pt x="494214" y="0"/>
                  </a:cubicBezTo>
                  <a:cubicBezTo>
                    <a:pt x="709967" y="-15689"/>
                    <a:pt x="769662" y="45980"/>
                    <a:pt x="1008601" y="0"/>
                  </a:cubicBezTo>
                  <a:cubicBezTo>
                    <a:pt x="1038926" y="75844"/>
                    <a:pt x="1002324" y="218787"/>
                    <a:pt x="1008601" y="279990"/>
                  </a:cubicBezTo>
                  <a:cubicBezTo>
                    <a:pt x="836661" y="291518"/>
                    <a:pt x="703905" y="269959"/>
                    <a:pt x="504301" y="279990"/>
                  </a:cubicBezTo>
                  <a:cubicBezTo>
                    <a:pt x="304697" y="290021"/>
                    <a:pt x="183614" y="266803"/>
                    <a:pt x="0" y="279990"/>
                  </a:cubicBezTo>
                  <a:cubicBezTo>
                    <a:pt x="-15823" y="196843"/>
                    <a:pt x="17162" y="108940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ES" sz="1100" b="0" i="0" u="none" strike="noStrike" kern="1200" cap="none" spc="0" normalizeH="0" baseline="0" noProof="0">
                  <a:ln>
                    <a:noFill/>
                  </a:ln>
                  <a:solidFill>
                    <a:srgbClr val="74281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MANRESA</a:t>
              </a:r>
            </a:p>
          </p:txBody>
        </p:sp>
        <p:sp>
          <p:nvSpPr>
            <p:cNvPr id="34" name="Oval 1">
              <a:extLst>
                <a:ext uri="{FF2B5EF4-FFF2-40B4-BE49-F238E27FC236}">
                  <a16:creationId xmlns:a16="http://schemas.microsoft.com/office/drawing/2014/main" id="{5386E728-8033-C11A-D584-07358B6624C6}"/>
                </a:ext>
              </a:extLst>
            </p:cNvPr>
            <p:cNvSpPr/>
            <p:nvPr/>
          </p:nvSpPr>
          <p:spPr>
            <a:xfrm rot="758304">
              <a:off x="8576672" y="3363279"/>
              <a:ext cx="448783" cy="436877"/>
            </a:xfrm>
            <a:prstGeom prst="ellipse">
              <a:avLst/>
            </a:prstGeom>
            <a:noFill/>
            <a:ln w="38100">
              <a:solidFill>
                <a:srgbClr val="7428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E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Oval 3">
              <a:extLst>
                <a:ext uri="{FF2B5EF4-FFF2-40B4-BE49-F238E27FC236}">
                  <a16:creationId xmlns:a16="http://schemas.microsoft.com/office/drawing/2014/main" id="{8E8E88C8-F678-31FE-1B78-F2E092DCA50A}"/>
                </a:ext>
              </a:extLst>
            </p:cNvPr>
            <p:cNvSpPr/>
            <p:nvPr/>
          </p:nvSpPr>
          <p:spPr>
            <a:xfrm rot="758304">
              <a:off x="9809959" y="2942952"/>
              <a:ext cx="299189" cy="291251"/>
            </a:xfrm>
            <a:prstGeom prst="ellipse">
              <a:avLst/>
            </a:prstGeom>
            <a:noFill/>
            <a:ln w="38100">
              <a:solidFill>
                <a:srgbClr val="7428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E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6" name="Straight Connector 4">
              <a:extLst>
                <a:ext uri="{FF2B5EF4-FFF2-40B4-BE49-F238E27FC236}">
                  <a16:creationId xmlns:a16="http://schemas.microsoft.com/office/drawing/2014/main" id="{3FAF04B8-085A-EEEB-6D1F-30C0675387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1987" y="2685361"/>
              <a:ext cx="733870" cy="323296"/>
            </a:xfrm>
            <a:prstGeom prst="line">
              <a:avLst/>
            </a:prstGeom>
            <a:ln w="38100">
              <a:solidFill>
                <a:srgbClr val="74281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6">
              <a:extLst>
                <a:ext uri="{FF2B5EF4-FFF2-40B4-BE49-F238E27FC236}">
                  <a16:creationId xmlns:a16="http://schemas.microsoft.com/office/drawing/2014/main" id="{03050FAD-8241-C01F-2A34-C1848BB7087B}"/>
                </a:ext>
              </a:extLst>
            </p:cNvPr>
            <p:cNvSpPr txBox="1"/>
            <p:nvPr/>
          </p:nvSpPr>
          <p:spPr>
            <a:xfrm>
              <a:off x="10906550" y="2487896"/>
              <a:ext cx="992931" cy="279990"/>
            </a:xfrm>
            <a:custGeom>
              <a:avLst/>
              <a:gdLst>
                <a:gd name="connsiteX0" fmla="*/ 0 w 992931"/>
                <a:gd name="connsiteY0" fmla="*/ 0 h 279990"/>
                <a:gd name="connsiteX1" fmla="*/ 486536 w 992931"/>
                <a:gd name="connsiteY1" fmla="*/ 0 h 279990"/>
                <a:gd name="connsiteX2" fmla="*/ 992931 w 992931"/>
                <a:gd name="connsiteY2" fmla="*/ 0 h 279990"/>
                <a:gd name="connsiteX3" fmla="*/ 992931 w 992931"/>
                <a:gd name="connsiteY3" fmla="*/ 279990 h 279990"/>
                <a:gd name="connsiteX4" fmla="*/ 496466 w 992931"/>
                <a:gd name="connsiteY4" fmla="*/ 279990 h 279990"/>
                <a:gd name="connsiteX5" fmla="*/ 0 w 992931"/>
                <a:gd name="connsiteY5" fmla="*/ 279990 h 279990"/>
                <a:gd name="connsiteX6" fmla="*/ 0 w 992931"/>
                <a:gd name="connsiteY6" fmla="*/ 0 h 27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2931" h="279990" extrusionOk="0">
                  <a:moveTo>
                    <a:pt x="0" y="0"/>
                  </a:moveTo>
                  <a:cubicBezTo>
                    <a:pt x="164486" y="-5639"/>
                    <a:pt x="310803" y="52922"/>
                    <a:pt x="486536" y="0"/>
                  </a:cubicBezTo>
                  <a:cubicBezTo>
                    <a:pt x="662269" y="-52922"/>
                    <a:pt x="811331" y="46446"/>
                    <a:pt x="992931" y="0"/>
                  </a:cubicBezTo>
                  <a:cubicBezTo>
                    <a:pt x="1023256" y="75844"/>
                    <a:pt x="986654" y="218787"/>
                    <a:pt x="992931" y="279990"/>
                  </a:cubicBezTo>
                  <a:cubicBezTo>
                    <a:pt x="776488" y="329561"/>
                    <a:pt x="626022" y="271274"/>
                    <a:pt x="496466" y="279990"/>
                  </a:cubicBezTo>
                  <a:cubicBezTo>
                    <a:pt x="366910" y="288706"/>
                    <a:pt x="124466" y="236572"/>
                    <a:pt x="0" y="279990"/>
                  </a:cubicBezTo>
                  <a:cubicBezTo>
                    <a:pt x="-15823" y="196843"/>
                    <a:pt x="17162" y="108940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ES" sz="1100" b="0" i="0" u="none" strike="noStrike" kern="1200" cap="none" spc="0" normalizeH="0" baseline="0" noProof="0">
                  <a:ln>
                    <a:noFill/>
                  </a:ln>
                  <a:solidFill>
                    <a:srgbClr val="74281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GIRONÈS</a:t>
              </a:r>
            </a:p>
          </p:txBody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A6FFF7CC-9503-4F5D-DDF5-38038AABB143}"/>
                </a:ext>
              </a:extLst>
            </p:cNvPr>
            <p:cNvSpPr txBox="1"/>
            <p:nvPr/>
          </p:nvSpPr>
          <p:spPr>
            <a:xfrm>
              <a:off x="9331054" y="4842212"/>
              <a:ext cx="855329" cy="279990"/>
            </a:xfrm>
            <a:custGeom>
              <a:avLst/>
              <a:gdLst>
                <a:gd name="connsiteX0" fmla="*/ 0 w 855329"/>
                <a:gd name="connsiteY0" fmla="*/ 0 h 279990"/>
                <a:gd name="connsiteX1" fmla="*/ 402005 w 855329"/>
                <a:gd name="connsiteY1" fmla="*/ 0 h 279990"/>
                <a:gd name="connsiteX2" fmla="*/ 855329 w 855329"/>
                <a:gd name="connsiteY2" fmla="*/ 0 h 279990"/>
                <a:gd name="connsiteX3" fmla="*/ 855329 w 855329"/>
                <a:gd name="connsiteY3" fmla="*/ 279990 h 279990"/>
                <a:gd name="connsiteX4" fmla="*/ 444771 w 855329"/>
                <a:gd name="connsiteY4" fmla="*/ 279990 h 279990"/>
                <a:gd name="connsiteX5" fmla="*/ 0 w 855329"/>
                <a:gd name="connsiteY5" fmla="*/ 279990 h 279990"/>
                <a:gd name="connsiteX6" fmla="*/ 0 w 855329"/>
                <a:gd name="connsiteY6" fmla="*/ 0 h 27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5329" h="279990" extrusionOk="0">
                  <a:moveTo>
                    <a:pt x="0" y="0"/>
                  </a:moveTo>
                  <a:cubicBezTo>
                    <a:pt x="95071" y="-38282"/>
                    <a:pt x="274612" y="21471"/>
                    <a:pt x="402005" y="0"/>
                  </a:cubicBezTo>
                  <a:cubicBezTo>
                    <a:pt x="529399" y="-21471"/>
                    <a:pt x="761933" y="4535"/>
                    <a:pt x="855329" y="0"/>
                  </a:cubicBezTo>
                  <a:cubicBezTo>
                    <a:pt x="870412" y="104704"/>
                    <a:pt x="848491" y="178128"/>
                    <a:pt x="855329" y="279990"/>
                  </a:cubicBezTo>
                  <a:cubicBezTo>
                    <a:pt x="708933" y="306611"/>
                    <a:pt x="599599" y="247584"/>
                    <a:pt x="444771" y="279990"/>
                  </a:cubicBezTo>
                  <a:cubicBezTo>
                    <a:pt x="289943" y="312396"/>
                    <a:pt x="102733" y="228437"/>
                    <a:pt x="0" y="279990"/>
                  </a:cubicBezTo>
                  <a:cubicBezTo>
                    <a:pt x="-3449" y="165348"/>
                    <a:pt x="6903" y="110537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61569767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>
              <a:defPPr>
                <a:defRPr lang="en-ES"/>
              </a:defPPr>
              <a:lvl1pPr>
                <a:defRPr>
                  <a:solidFill>
                    <a:schemeClr val="bg1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ES" sz="1100" b="0" i="0" u="none" strike="noStrike" kern="1200" cap="none" spc="0" normalizeH="0" baseline="0" noProof="0">
                  <a:ln>
                    <a:noFill/>
                  </a:ln>
                  <a:solidFill>
                    <a:srgbClr val="74281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 PRAT</a:t>
              </a:r>
            </a:p>
          </p:txBody>
        </p: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90006A3D-8B12-BEB9-0E46-007DAC6A9FD0}"/>
              </a:ext>
            </a:extLst>
          </p:cNvPr>
          <p:cNvSpPr/>
          <p:nvPr/>
        </p:nvSpPr>
        <p:spPr>
          <a:xfrm>
            <a:off x="6795676" y="1783537"/>
            <a:ext cx="4411868" cy="4428392"/>
          </a:xfrm>
          <a:prstGeom prst="ellipse">
            <a:avLst/>
          </a:prstGeom>
          <a:noFill/>
          <a:ln w="44450">
            <a:solidFill>
              <a:srgbClr val="7EB5E3">
                <a:alpha val="32867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DF1CBCB-F99B-AAB0-2A33-78898A61554C}"/>
              </a:ext>
            </a:extLst>
          </p:cNvPr>
          <p:cNvGrpSpPr/>
          <p:nvPr/>
        </p:nvGrpSpPr>
        <p:grpSpPr>
          <a:xfrm>
            <a:off x="2738222" y="3631997"/>
            <a:ext cx="1148846" cy="1089620"/>
            <a:chOff x="2321444" y="3397219"/>
            <a:chExt cx="1148846" cy="1089620"/>
          </a:xfrm>
        </p:grpSpPr>
        <p:sp>
          <p:nvSpPr>
            <p:cNvPr id="54" name="Elipse 2">
              <a:extLst>
                <a:ext uri="{FF2B5EF4-FFF2-40B4-BE49-F238E27FC236}">
                  <a16:creationId xmlns:a16="http://schemas.microsoft.com/office/drawing/2014/main" id="{F1202B94-DF7A-1452-EF80-58C3ED482FC3}"/>
                </a:ext>
              </a:extLst>
            </p:cNvPr>
            <p:cNvSpPr/>
            <p:nvPr/>
          </p:nvSpPr>
          <p:spPr>
            <a:xfrm>
              <a:off x="2321444" y="3397219"/>
              <a:ext cx="1148846" cy="1089620"/>
            </a:xfrm>
            <a:custGeom>
              <a:avLst/>
              <a:gdLst>
                <a:gd name="connsiteX0" fmla="*/ 0 w 1148846"/>
                <a:gd name="connsiteY0" fmla="*/ 544810 h 1089620"/>
                <a:gd name="connsiteX1" fmla="*/ 574423 w 1148846"/>
                <a:gd name="connsiteY1" fmla="*/ 0 h 1089620"/>
                <a:gd name="connsiteX2" fmla="*/ 1148846 w 1148846"/>
                <a:gd name="connsiteY2" fmla="*/ 544810 h 1089620"/>
                <a:gd name="connsiteX3" fmla="*/ 574423 w 1148846"/>
                <a:gd name="connsiteY3" fmla="*/ 1089620 h 1089620"/>
                <a:gd name="connsiteX4" fmla="*/ 0 w 1148846"/>
                <a:gd name="connsiteY4" fmla="*/ 544810 h 108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846" h="1089620" fill="none" extrusionOk="0">
                  <a:moveTo>
                    <a:pt x="0" y="544810"/>
                  </a:moveTo>
                  <a:cubicBezTo>
                    <a:pt x="76792" y="253030"/>
                    <a:pt x="276727" y="-40232"/>
                    <a:pt x="574423" y="0"/>
                  </a:cubicBezTo>
                  <a:cubicBezTo>
                    <a:pt x="843671" y="-7350"/>
                    <a:pt x="1110720" y="279815"/>
                    <a:pt x="1148846" y="544810"/>
                  </a:cubicBezTo>
                  <a:cubicBezTo>
                    <a:pt x="1144482" y="804087"/>
                    <a:pt x="886834" y="1096338"/>
                    <a:pt x="574423" y="1089620"/>
                  </a:cubicBezTo>
                  <a:cubicBezTo>
                    <a:pt x="287138" y="1106393"/>
                    <a:pt x="33312" y="853710"/>
                    <a:pt x="0" y="544810"/>
                  </a:cubicBezTo>
                  <a:close/>
                </a:path>
                <a:path w="1148846" h="1089620" stroke="0" extrusionOk="0">
                  <a:moveTo>
                    <a:pt x="0" y="544810"/>
                  </a:moveTo>
                  <a:cubicBezTo>
                    <a:pt x="-45039" y="216139"/>
                    <a:pt x="245389" y="4424"/>
                    <a:pt x="574423" y="0"/>
                  </a:cubicBezTo>
                  <a:cubicBezTo>
                    <a:pt x="954607" y="13250"/>
                    <a:pt x="1095634" y="245612"/>
                    <a:pt x="1148846" y="544810"/>
                  </a:cubicBezTo>
                  <a:cubicBezTo>
                    <a:pt x="1116551" y="877238"/>
                    <a:pt x="877712" y="1166760"/>
                    <a:pt x="574423" y="1089620"/>
                  </a:cubicBezTo>
                  <a:cubicBezTo>
                    <a:pt x="192815" y="1054406"/>
                    <a:pt x="18794" y="854680"/>
                    <a:pt x="0" y="5448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EA238FB-5351-0D1C-DC86-C5966920766B}"/>
                </a:ext>
              </a:extLst>
            </p:cNvPr>
            <p:cNvSpPr txBox="1"/>
            <p:nvPr/>
          </p:nvSpPr>
          <p:spPr>
            <a:xfrm>
              <a:off x="2327822" y="3571260"/>
              <a:ext cx="1130564" cy="684803"/>
            </a:xfrm>
            <a:custGeom>
              <a:avLst/>
              <a:gdLst>
                <a:gd name="connsiteX0" fmla="*/ 0 w 1130564"/>
                <a:gd name="connsiteY0" fmla="*/ 0 h 684803"/>
                <a:gd name="connsiteX1" fmla="*/ 565282 w 1130564"/>
                <a:gd name="connsiteY1" fmla="*/ 0 h 684803"/>
                <a:gd name="connsiteX2" fmla="*/ 1130564 w 1130564"/>
                <a:gd name="connsiteY2" fmla="*/ 0 h 684803"/>
                <a:gd name="connsiteX3" fmla="*/ 1130564 w 1130564"/>
                <a:gd name="connsiteY3" fmla="*/ 342402 h 684803"/>
                <a:gd name="connsiteX4" fmla="*/ 1130564 w 1130564"/>
                <a:gd name="connsiteY4" fmla="*/ 684803 h 684803"/>
                <a:gd name="connsiteX5" fmla="*/ 553976 w 1130564"/>
                <a:gd name="connsiteY5" fmla="*/ 684803 h 684803"/>
                <a:gd name="connsiteX6" fmla="*/ 0 w 1130564"/>
                <a:gd name="connsiteY6" fmla="*/ 684803 h 684803"/>
                <a:gd name="connsiteX7" fmla="*/ 0 w 1130564"/>
                <a:gd name="connsiteY7" fmla="*/ 342402 h 684803"/>
                <a:gd name="connsiteX8" fmla="*/ 0 w 1130564"/>
                <a:gd name="connsiteY8" fmla="*/ 0 h 684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564" h="684803" extrusionOk="0">
                  <a:moveTo>
                    <a:pt x="0" y="0"/>
                  </a:moveTo>
                  <a:cubicBezTo>
                    <a:pt x="201407" y="-42949"/>
                    <a:pt x="343998" y="40105"/>
                    <a:pt x="565282" y="0"/>
                  </a:cubicBezTo>
                  <a:cubicBezTo>
                    <a:pt x="786566" y="-40105"/>
                    <a:pt x="992824" y="14559"/>
                    <a:pt x="1130564" y="0"/>
                  </a:cubicBezTo>
                  <a:cubicBezTo>
                    <a:pt x="1155926" y="105338"/>
                    <a:pt x="1130282" y="267910"/>
                    <a:pt x="1130564" y="342402"/>
                  </a:cubicBezTo>
                  <a:cubicBezTo>
                    <a:pt x="1130846" y="416894"/>
                    <a:pt x="1124754" y="533211"/>
                    <a:pt x="1130564" y="684803"/>
                  </a:cubicBezTo>
                  <a:cubicBezTo>
                    <a:pt x="866021" y="715927"/>
                    <a:pt x="682679" y="643660"/>
                    <a:pt x="553976" y="684803"/>
                  </a:cubicBezTo>
                  <a:cubicBezTo>
                    <a:pt x="425273" y="725946"/>
                    <a:pt x="167605" y="653794"/>
                    <a:pt x="0" y="684803"/>
                  </a:cubicBezTo>
                  <a:cubicBezTo>
                    <a:pt x="-8695" y="580677"/>
                    <a:pt x="7417" y="502061"/>
                    <a:pt x="0" y="342402"/>
                  </a:cubicBezTo>
                  <a:cubicBezTo>
                    <a:pt x="-7417" y="182743"/>
                    <a:pt x="270" y="153243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268896108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50000"/>
                    </a:srgbClr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50000"/>
                    </a:srgbClr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ACCIONS </a:t>
              </a:r>
              <a:r>
                <a:rPr kumimoji="0" lang="ca-E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50000"/>
                    </a:srgbClr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(concurrents)</a:t>
              </a:r>
              <a:endParaRPr kumimoji="0" lang="ca-E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6A3ABC1-CA51-1387-8615-9BE8389F088F}"/>
              </a:ext>
            </a:extLst>
          </p:cNvPr>
          <p:cNvGrpSpPr/>
          <p:nvPr/>
        </p:nvGrpSpPr>
        <p:grpSpPr>
          <a:xfrm>
            <a:off x="6370115" y="3978692"/>
            <a:ext cx="1716047" cy="261610"/>
            <a:chOff x="6005939" y="3717032"/>
            <a:chExt cx="1716047" cy="26161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B21A81E-3B77-BABC-4F7B-B39E9F8F6B4D}"/>
                </a:ext>
              </a:extLst>
            </p:cNvPr>
            <p:cNvSpPr/>
            <p:nvPr/>
          </p:nvSpPr>
          <p:spPr>
            <a:xfrm>
              <a:off x="7613986" y="3789960"/>
              <a:ext cx="108000" cy="108000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8" name="CuadroTexto 24">
              <a:extLst>
                <a:ext uri="{FF2B5EF4-FFF2-40B4-BE49-F238E27FC236}">
                  <a16:creationId xmlns:a16="http://schemas.microsoft.com/office/drawing/2014/main" id="{F4E0F4CB-7050-0C14-5ABE-3B2146A17E8C}"/>
                </a:ext>
              </a:extLst>
            </p:cNvPr>
            <p:cNvSpPr txBox="1"/>
            <p:nvPr/>
          </p:nvSpPr>
          <p:spPr>
            <a:xfrm>
              <a:off x="6005939" y="3717032"/>
              <a:ext cx="149491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04E59"/>
                  </a:solidFill>
                  <a:effectLst/>
                  <a:uLnTx/>
                  <a:uFillTx/>
                  <a:latin typeface="Tahoma"/>
                  <a:ea typeface="+mn-ea"/>
                  <a:cs typeface="Arial" panose="020B0604020202020204" pitchFamily="34" charset="0"/>
                </a:rPr>
                <a:t>“ACOMPANYA’M”</a:t>
              </a:r>
              <a:endParaRPr kumimoji="0" lang="ca-ES" sz="1100" b="0" i="0" u="none" strike="noStrike" kern="1200" cap="none" spc="0" normalizeH="0" baseline="0" noProof="0" dirty="0">
                <a:ln>
                  <a:noFill/>
                </a:ln>
                <a:solidFill>
                  <a:srgbClr val="304E59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9" name="CuadroTexto 24">
            <a:extLst>
              <a:ext uri="{FF2B5EF4-FFF2-40B4-BE49-F238E27FC236}">
                <a16:creationId xmlns:a16="http://schemas.microsoft.com/office/drawing/2014/main" id="{5DCE5664-DBA4-484E-11A6-189DBA302B50}"/>
              </a:ext>
            </a:extLst>
          </p:cNvPr>
          <p:cNvSpPr txBox="1"/>
          <p:nvPr/>
        </p:nvSpPr>
        <p:spPr>
          <a:xfrm>
            <a:off x="847589" y="4698206"/>
            <a:ext cx="1494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304E59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Projectes singulars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304E59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d’atenció integrada social i sanitària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C5A7DBB-BC95-AAE3-2805-3D8043D77288}"/>
              </a:ext>
            </a:extLst>
          </p:cNvPr>
          <p:cNvGrpSpPr/>
          <p:nvPr/>
        </p:nvGrpSpPr>
        <p:grpSpPr>
          <a:xfrm>
            <a:off x="10084438" y="2094111"/>
            <a:ext cx="2045354" cy="1691321"/>
            <a:chOff x="10084438" y="2094111"/>
            <a:chExt cx="2045354" cy="169132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15C5AB7-F8B3-AB6E-5D2B-F15B99E56FE2}"/>
                </a:ext>
              </a:extLst>
            </p:cNvPr>
            <p:cNvSpPr/>
            <p:nvPr/>
          </p:nvSpPr>
          <p:spPr>
            <a:xfrm>
              <a:off x="10084438" y="2094111"/>
              <a:ext cx="1603979" cy="365715"/>
            </a:xfrm>
            <a:prstGeom prst="rect">
              <a:avLst/>
            </a:prstGeom>
            <a:solidFill>
              <a:srgbClr val="FFFF00">
                <a:alpha val="29747"/>
              </a:srgbClr>
            </a:solidFill>
            <a:ln w="19050">
              <a:solidFill>
                <a:srgbClr val="304E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6F7732F-0983-6DD3-8F19-D7582FA311A0}"/>
                </a:ext>
              </a:extLst>
            </p:cNvPr>
            <p:cNvSpPr/>
            <p:nvPr/>
          </p:nvSpPr>
          <p:spPr>
            <a:xfrm>
              <a:off x="11293687" y="2645431"/>
              <a:ext cx="836105" cy="365715"/>
            </a:xfrm>
            <a:prstGeom prst="rect">
              <a:avLst/>
            </a:prstGeom>
            <a:solidFill>
              <a:srgbClr val="FFFF00">
                <a:alpha val="29747"/>
              </a:srgbClr>
            </a:solidFill>
            <a:ln w="19050">
              <a:solidFill>
                <a:srgbClr val="304E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BBD3FCE-E57E-D66A-9CFF-E6FDB0AF1BA9}"/>
                </a:ext>
              </a:extLst>
            </p:cNvPr>
            <p:cNvSpPr/>
            <p:nvPr/>
          </p:nvSpPr>
          <p:spPr>
            <a:xfrm>
              <a:off x="11419058" y="3419717"/>
              <a:ext cx="690806" cy="365715"/>
            </a:xfrm>
            <a:prstGeom prst="rect">
              <a:avLst/>
            </a:prstGeom>
            <a:solidFill>
              <a:srgbClr val="FFFF00">
                <a:alpha val="29747"/>
              </a:srgbClr>
            </a:solidFill>
            <a:ln w="19050">
              <a:solidFill>
                <a:srgbClr val="304E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CAA23357-4046-0938-1827-98D2AFAF83E5}"/>
              </a:ext>
            </a:extLst>
          </p:cNvPr>
          <p:cNvSpPr/>
          <p:nvPr/>
        </p:nvSpPr>
        <p:spPr>
          <a:xfrm>
            <a:off x="6508264" y="3936309"/>
            <a:ext cx="1383755" cy="365715"/>
          </a:xfrm>
          <a:prstGeom prst="rect">
            <a:avLst/>
          </a:prstGeom>
          <a:solidFill>
            <a:srgbClr val="FFFF00">
              <a:alpha val="29747"/>
            </a:srgbClr>
          </a:solidFill>
          <a:ln w="19050">
            <a:solidFill>
              <a:srgbClr val="304E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1945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7" grpId="0"/>
      <p:bldP spid="11" grpId="0"/>
      <p:bldP spid="52" grpId="0" animBg="1"/>
      <p:bldP spid="59" grpId="0"/>
      <p:bldP spid="6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B8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0C3CFAF-B5AC-BA41-8F40-27080D646B7C}"/>
              </a:ext>
            </a:extLst>
          </p:cNvPr>
          <p:cNvSpPr txBox="1"/>
          <p:nvPr/>
        </p:nvSpPr>
        <p:spPr>
          <a:xfrm>
            <a:off x="526942" y="335621"/>
            <a:ext cx="115703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1. </a:t>
            </a:r>
            <a:r>
              <a:rPr kumimoji="0" lang="ca-E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Per què és necessària l’atenció integrada social i sanitària (també en Salut Mental i Addiccions)?</a:t>
            </a:r>
            <a:endParaRPr kumimoji="0" lang="en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CF0BB5E-910B-2E47-9DAB-66B1AC5C8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09" y="6062708"/>
            <a:ext cx="1785931" cy="45967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05FDC7-7450-5945-A35E-31BC37812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42" y="3030249"/>
            <a:ext cx="11262188" cy="28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8958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6D92D458-3C7D-A2A2-888B-7A8AF9DCD395}"/>
              </a:ext>
            </a:extLst>
          </p:cNvPr>
          <p:cNvGrpSpPr/>
          <p:nvPr/>
        </p:nvGrpSpPr>
        <p:grpSpPr>
          <a:xfrm>
            <a:off x="1320757" y="1951021"/>
            <a:ext cx="3970177" cy="3600000"/>
            <a:chOff x="666188" y="1362729"/>
            <a:chExt cx="5133721" cy="4655056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5F6C0E1-976B-57CE-58AA-A6BCB188A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08937" y="2129714"/>
              <a:ext cx="1928226" cy="147356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3B72952-4D6E-76C8-32E1-88B27C45B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489730" y="3462044"/>
              <a:ext cx="758496" cy="650665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2D7FBC5-CEC0-70B7-A031-B33799931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1137" y="2838983"/>
              <a:ext cx="1644932" cy="1674504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72F4622-9729-0FAB-F4A7-0DA1AE332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80143" y="1362729"/>
              <a:ext cx="566588" cy="55497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7929D24-914A-B874-0D47-3CF3D6D2D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80143" y="1496510"/>
              <a:ext cx="1928226" cy="172234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C25088C-A917-0F2F-78B0-42C4AD514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6188" y="4381555"/>
              <a:ext cx="1060067" cy="163623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1004682B-E6C9-0348-644C-08AC9C0C9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12735" y="4345708"/>
              <a:ext cx="758496" cy="851605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574BC0A6-FA90-1C21-ED1D-931BE777D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760605" y="3967298"/>
              <a:ext cx="904713" cy="717645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1298550-BFDE-3A6A-562A-42C5FD06C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026412" y="4277198"/>
              <a:ext cx="968682" cy="794194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24976FB-59EE-CFE0-3E27-CB1EBEFBB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97358" y="3218883"/>
              <a:ext cx="959544" cy="1014271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180EF7F-D02A-61BD-2159-DA20FF564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560026" y="4032723"/>
              <a:ext cx="676250" cy="660233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A7C0FBD-02FA-CBE7-06FB-FF6516FE5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126007" y="4149400"/>
              <a:ext cx="959544" cy="93772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79052731-CEFA-566E-2DCF-982173895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428604" y="4121373"/>
              <a:ext cx="868159" cy="37317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AA58ACD9-A0DE-5B54-0248-D2009A574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19409" y="3789081"/>
              <a:ext cx="1855118" cy="47843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BD77A69-EF9E-EE31-40BA-D4D5D7DCE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236275" y="3762024"/>
              <a:ext cx="1955641" cy="583684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A2ED820F-B850-E445-9CAD-B3D0F0EF0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86742" y="3765432"/>
              <a:ext cx="767635" cy="146399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E2AC4FAB-A100-7192-953C-225DF58A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945095" y="2655729"/>
              <a:ext cx="868159" cy="1253486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8DE58236-3CD0-E4C5-07E3-1C63F9C07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69065" y="3646776"/>
              <a:ext cx="2430844" cy="564547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F45BFAD-EF48-FB15-4100-0E29C2E19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343781" y="2449435"/>
              <a:ext cx="1370777" cy="1511838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5486B14-48B1-1109-9B93-0D9FFBA42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226112" y="2720204"/>
              <a:ext cx="868159" cy="909017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1E10BE0-2F57-4749-B81A-DFC07FACF663}"/>
                </a:ext>
              </a:extLst>
            </p:cNvPr>
            <p:cNvSpPr txBox="1"/>
            <p:nvPr/>
          </p:nvSpPr>
          <p:spPr>
            <a:xfrm>
              <a:off x="3882433" y="4277510"/>
              <a:ext cx="123709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A5644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9924EA1-8401-CDCD-4F76-8076E179554A}"/>
                </a:ext>
              </a:extLst>
            </p:cNvPr>
            <p:cNvSpPr txBox="1"/>
            <p:nvPr/>
          </p:nvSpPr>
          <p:spPr>
            <a:xfrm>
              <a:off x="4437349" y="1983283"/>
              <a:ext cx="120110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12DED1BF-0C79-A18F-6D75-26CC86A5DF90}"/>
              </a:ext>
            </a:extLst>
          </p:cNvPr>
          <p:cNvSpPr txBox="1"/>
          <p:nvPr/>
        </p:nvSpPr>
        <p:spPr>
          <a:xfrm>
            <a:off x="495624" y="429792"/>
            <a:ext cx="5304286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195633"/>
                      <a:gd name="connsiteY0" fmla="*/ 0 h 461665"/>
                      <a:gd name="connsiteX1" fmla="*/ 589244 w 11195633"/>
                      <a:gd name="connsiteY1" fmla="*/ 0 h 461665"/>
                      <a:gd name="connsiteX2" fmla="*/ 1178488 w 11195633"/>
                      <a:gd name="connsiteY2" fmla="*/ 0 h 461665"/>
                      <a:gd name="connsiteX3" fmla="*/ 1991644 w 11195633"/>
                      <a:gd name="connsiteY3" fmla="*/ 0 h 461665"/>
                      <a:gd name="connsiteX4" fmla="*/ 2468932 w 11195633"/>
                      <a:gd name="connsiteY4" fmla="*/ 0 h 461665"/>
                      <a:gd name="connsiteX5" fmla="*/ 2946219 w 11195633"/>
                      <a:gd name="connsiteY5" fmla="*/ 0 h 461665"/>
                      <a:gd name="connsiteX6" fmla="*/ 3535463 w 11195633"/>
                      <a:gd name="connsiteY6" fmla="*/ 0 h 461665"/>
                      <a:gd name="connsiteX7" fmla="*/ 4236663 w 11195633"/>
                      <a:gd name="connsiteY7" fmla="*/ 0 h 461665"/>
                      <a:gd name="connsiteX8" fmla="*/ 4937863 w 11195633"/>
                      <a:gd name="connsiteY8" fmla="*/ 0 h 461665"/>
                      <a:gd name="connsiteX9" fmla="*/ 5639064 w 11195633"/>
                      <a:gd name="connsiteY9" fmla="*/ 0 h 461665"/>
                      <a:gd name="connsiteX10" fmla="*/ 6452220 w 11195633"/>
                      <a:gd name="connsiteY10" fmla="*/ 0 h 461665"/>
                      <a:gd name="connsiteX11" fmla="*/ 7041464 w 11195633"/>
                      <a:gd name="connsiteY11" fmla="*/ 0 h 461665"/>
                      <a:gd name="connsiteX12" fmla="*/ 7742664 w 11195633"/>
                      <a:gd name="connsiteY12" fmla="*/ 0 h 461665"/>
                      <a:gd name="connsiteX13" fmla="*/ 8331908 w 11195633"/>
                      <a:gd name="connsiteY13" fmla="*/ 0 h 461665"/>
                      <a:gd name="connsiteX14" fmla="*/ 8921152 w 11195633"/>
                      <a:gd name="connsiteY14" fmla="*/ 0 h 461665"/>
                      <a:gd name="connsiteX15" fmla="*/ 9510396 w 11195633"/>
                      <a:gd name="connsiteY15" fmla="*/ 0 h 461665"/>
                      <a:gd name="connsiteX16" fmla="*/ 9763770 w 11195633"/>
                      <a:gd name="connsiteY16" fmla="*/ 0 h 461665"/>
                      <a:gd name="connsiteX17" fmla="*/ 10464971 w 11195633"/>
                      <a:gd name="connsiteY17" fmla="*/ 0 h 461665"/>
                      <a:gd name="connsiteX18" fmla="*/ 11195633 w 11195633"/>
                      <a:gd name="connsiteY18" fmla="*/ 0 h 461665"/>
                      <a:gd name="connsiteX19" fmla="*/ 11195633 w 11195633"/>
                      <a:gd name="connsiteY19" fmla="*/ 461665 h 461665"/>
                      <a:gd name="connsiteX20" fmla="*/ 10718345 w 11195633"/>
                      <a:gd name="connsiteY20" fmla="*/ 461665 h 461665"/>
                      <a:gd name="connsiteX21" fmla="*/ 10129102 w 11195633"/>
                      <a:gd name="connsiteY21" fmla="*/ 461665 h 461665"/>
                      <a:gd name="connsiteX22" fmla="*/ 9875727 w 11195633"/>
                      <a:gd name="connsiteY22" fmla="*/ 461665 h 461665"/>
                      <a:gd name="connsiteX23" fmla="*/ 9398439 w 11195633"/>
                      <a:gd name="connsiteY23" fmla="*/ 461665 h 461665"/>
                      <a:gd name="connsiteX24" fmla="*/ 8697239 w 11195633"/>
                      <a:gd name="connsiteY24" fmla="*/ 461665 h 461665"/>
                      <a:gd name="connsiteX25" fmla="*/ 8331908 w 11195633"/>
                      <a:gd name="connsiteY25" fmla="*/ 461665 h 461665"/>
                      <a:gd name="connsiteX26" fmla="*/ 7518751 w 11195633"/>
                      <a:gd name="connsiteY26" fmla="*/ 461665 h 461665"/>
                      <a:gd name="connsiteX27" fmla="*/ 6705595 w 11195633"/>
                      <a:gd name="connsiteY27" fmla="*/ 461665 h 461665"/>
                      <a:gd name="connsiteX28" fmla="*/ 6116351 w 11195633"/>
                      <a:gd name="connsiteY28" fmla="*/ 461665 h 461665"/>
                      <a:gd name="connsiteX29" fmla="*/ 5303195 w 11195633"/>
                      <a:gd name="connsiteY29" fmla="*/ 461665 h 461665"/>
                      <a:gd name="connsiteX30" fmla="*/ 4713951 w 11195633"/>
                      <a:gd name="connsiteY30" fmla="*/ 461665 h 461665"/>
                      <a:gd name="connsiteX31" fmla="*/ 4012751 w 11195633"/>
                      <a:gd name="connsiteY31" fmla="*/ 461665 h 461665"/>
                      <a:gd name="connsiteX32" fmla="*/ 3759376 w 11195633"/>
                      <a:gd name="connsiteY32" fmla="*/ 461665 h 461665"/>
                      <a:gd name="connsiteX33" fmla="*/ 2946219 w 11195633"/>
                      <a:gd name="connsiteY33" fmla="*/ 461665 h 461665"/>
                      <a:gd name="connsiteX34" fmla="*/ 2468932 w 11195633"/>
                      <a:gd name="connsiteY34" fmla="*/ 461665 h 461665"/>
                      <a:gd name="connsiteX35" fmla="*/ 1767732 w 11195633"/>
                      <a:gd name="connsiteY35" fmla="*/ 461665 h 461665"/>
                      <a:gd name="connsiteX36" fmla="*/ 1514357 w 11195633"/>
                      <a:gd name="connsiteY36" fmla="*/ 461665 h 461665"/>
                      <a:gd name="connsiteX37" fmla="*/ 701200 w 11195633"/>
                      <a:gd name="connsiteY37" fmla="*/ 461665 h 461665"/>
                      <a:gd name="connsiteX38" fmla="*/ 0 w 11195633"/>
                      <a:gd name="connsiteY38" fmla="*/ 461665 h 461665"/>
                      <a:gd name="connsiteX39" fmla="*/ 0 w 11195633"/>
                      <a:gd name="connsiteY39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11195633" h="461665" fill="none" extrusionOk="0">
                        <a:moveTo>
                          <a:pt x="0" y="0"/>
                        </a:moveTo>
                        <a:cubicBezTo>
                          <a:pt x="130431" y="-30537"/>
                          <a:pt x="333005" y="66932"/>
                          <a:pt x="589244" y="0"/>
                        </a:cubicBezTo>
                        <a:cubicBezTo>
                          <a:pt x="845483" y="-66932"/>
                          <a:pt x="1043467" y="35409"/>
                          <a:pt x="1178488" y="0"/>
                        </a:cubicBezTo>
                        <a:cubicBezTo>
                          <a:pt x="1313509" y="-35409"/>
                          <a:pt x="1598323" y="6402"/>
                          <a:pt x="1991644" y="0"/>
                        </a:cubicBezTo>
                        <a:cubicBezTo>
                          <a:pt x="2384965" y="-6402"/>
                          <a:pt x="2287206" y="39724"/>
                          <a:pt x="2468932" y="0"/>
                        </a:cubicBezTo>
                        <a:cubicBezTo>
                          <a:pt x="2650658" y="-39724"/>
                          <a:pt x="2797469" y="9863"/>
                          <a:pt x="2946219" y="0"/>
                        </a:cubicBezTo>
                        <a:cubicBezTo>
                          <a:pt x="3094969" y="-9863"/>
                          <a:pt x="3283905" y="52001"/>
                          <a:pt x="3535463" y="0"/>
                        </a:cubicBezTo>
                        <a:cubicBezTo>
                          <a:pt x="3787021" y="-52001"/>
                          <a:pt x="3995473" y="62357"/>
                          <a:pt x="4236663" y="0"/>
                        </a:cubicBezTo>
                        <a:cubicBezTo>
                          <a:pt x="4477853" y="-62357"/>
                          <a:pt x="4688063" y="35685"/>
                          <a:pt x="4937863" y="0"/>
                        </a:cubicBezTo>
                        <a:cubicBezTo>
                          <a:pt x="5187663" y="-35685"/>
                          <a:pt x="5327056" y="29143"/>
                          <a:pt x="5639064" y="0"/>
                        </a:cubicBezTo>
                        <a:cubicBezTo>
                          <a:pt x="5951072" y="-29143"/>
                          <a:pt x="6240004" y="79549"/>
                          <a:pt x="6452220" y="0"/>
                        </a:cubicBezTo>
                        <a:cubicBezTo>
                          <a:pt x="6664436" y="-79549"/>
                          <a:pt x="6883765" y="48222"/>
                          <a:pt x="7041464" y="0"/>
                        </a:cubicBezTo>
                        <a:cubicBezTo>
                          <a:pt x="7199163" y="-48222"/>
                          <a:pt x="7478573" y="52701"/>
                          <a:pt x="7742664" y="0"/>
                        </a:cubicBezTo>
                        <a:cubicBezTo>
                          <a:pt x="8006755" y="-52701"/>
                          <a:pt x="8096773" y="37820"/>
                          <a:pt x="8331908" y="0"/>
                        </a:cubicBezTo>
                        <a:cubicBezTo>
                          <a:pt x="8567043" y="-37820"/>
                          <a:pt x="8788938" y="8749"/>
                          <a:pt x="8921152" y="0"/>
                        </a:cubicBezTo>
                        <a:cubicBezTo>
                          <a:pt x="9053366" y="-8749"/>
                          <a:pt x="9252302" y="65585"/>
                          <a:pt x="9510396" y="0"/>
                        </a:cubicBezTo>
                        <a:cubicBezTo>
                          <a:pt x="9768490" y="-65585"/>
                          <a:pt x="9640716" y="6626"/>
                          <a:pt x="9763770" y="0"/>
                        </a:cubicBezTo>
                        <a:cubicBezTo>
                          <a:pt x="9886824" y="-6626"/>
                          <a:pt x="10296828" y="69286"/>
                          <a:pt x="10464971" y="0"/>
                        </a:cubicBezTo>
                        <a:cubicBezTo>
                          <a:pt x="10633114" y="-69286"/>
                          <a:pt x="10849597" y="57221"/>
                          <a:pt x="11195633" y="0"/>
                        </a:cubicBezTo>
                        <a:cubicBezTo>
                          <a:pt x="11220354" y="171153"/>
                          <a:pt x="11147480" y="268548"/>
                          <a:pt x="11195633" y="461665"/>
                        </a:cubicBezTo>
                        <a:cubicBezTo>
                          <a:pt x="11041538" y="469006"/>
                          <a:pt x="10949651" y="410307"/>
                          <a:pt x="10718345" y="461665"/>
                        </a:cubicBezTo>
                        <a:cubicBezTo>
                          <a:pt x="10487039" y="513023"/>
                          <a:pt x="10324617" y="418003"/>
                          <a:pt x="10129102" y="461665"/>
                        </a:cubicBezTo>
                        <a:cubicBezTo>
                          <a:pt x="9933587" y="505327"/>
                          <a:pt x="9970650" y="431437"/>
                          <a:pt x="9875727" y="461665"/>
                        </a:cubicBezTo>
                        <a:cubicBezTo>
                          <a:pt x="9780805" y="491893"/>
                          <a:pt x="9630384" y="414961"/>
                          <a:pt x="9398439" y="461665"/>
                        </a:cubicBezTo>
                        <a:cubicBezTo>
                          <a:pt x="9166494" y="508369"/>
                          <a:pt x="8845082" y="455673"/>
                          <a:pt x="8697239" y="461665"/>
                        </a:cubicBezTo>
                        <a:cubicBezTo>
                          <a:pt x="8549396" y="467657"/>
                          <a:pt x="8503590" y="419063"/>
                          <a:pt x="8331908" y="461665"/>
                        </a:cubicBezTo>
                        <a:cubicBezTo>
                          <a:pt x="8160226" y="504267"/>
                          <a:pt x="7840099" y="387615"/>
                          <a:pt x="7518751" y="461665"/>
                        </a:cubicBezTo>
                        <a:cubicBezTo>
                          <a:pt x="7197403" y="535715"/>
                          <a:pt x="7030671" y="365947"/>
                          <a:pt x="6705595" y="461665"/>
                        </a:cubicBezTo>
                        <a:cubicBezTo>
                          <a:pt x="6380519" y="557383"/>
                          <a:pt x="6250690" y="433304"/>
                          <a:pt x="6116351" y="461665"/>
                        </a:cubicBezTo>
                        <a:cubicBezTo>
                          <a:pt x="5982012" y="490026"/>
                          <a:pt x="5674333" y="384674"/>
                          <a:pt x="5303195" y="461665"/>
                        </a:cubicBezTo>
                        <a:cubicBezTo>
                          <a:pt x="4932057" y="538656"/>
                          <a:pt x="4980529" y="406764"/>
                          <a:pt x="4713951" y="461665"/>
                        </a:cubicBezTo>
                        <a:cubicBezTo>
                          <a:pt x="4447373" y="516566"/>
                          <a:pt x="4168567" y="441798"/>
                          <a:pt x="4012751" y="461665"/>
                        </a:cubicBezTo>
                        <a:cubicBezTo>
                          <a:pt x="3856935" y="481532"/>
                          <a:pt x="3872159" y="458670"/>
                          <a:pt x="3759376" y="461665"/>
                        </a:cubicBezTo>
                        <a:cubicBezTo>
                          <a:pt x="3646593" y="464660"/>
                          <a:pt x="3163063" y="393861"/>
                          <a:pt x="2946219" y="461665"/>
                        </a:cubicBezTo>
                        <a:cubicBezTo>
                          <a:pt x="2729375" y="529469"/>
                          <a:pt x="2666521" y="407752"/>
                          <a:pt x="2468932" y="461665"/>
                        </a:cubicBezTo>
                        <a:cubicBezTo>
                          <a:pt x="2271343" y="515578"/>
                          <a:pt x="2114751" y="443495"/>
                          <a:pt x="1767732" y="461665"/>
                        </a:cubicBezTo>
                        <a:cubicBezTo>
                          <a:pt x="1420713" y="479835"/>
                          <a:pt x="1631921" y="443991"/>
                          <a:pt x="1514357" y="461665"/>
                        </a:cubicBezTo>
                        <a:cubicBezTo>
                          <a:pt x="1396794" y="479339"/>
                          <a:pt x="965022" y="388538"/>
                          <a:pt x="701200" y="461665"/>
                        </a:cubicBezTo>
                        <a:cubicBezTo>
                          <a:pt x="437378" y="534792"/>
                          <a:pt x="287273" y="440589"/>
                          <a:pt x="0" y="461665"/>
                        </a:cubicBezTo>
                        <a:cubicBezTo>
                          <a:pt x="-1893" y="322500"/>
                          <a:pt x="53737" y="116135"/>
                          <a:pt x="0" y="0"/>
                        </a:cubicBezTo>
                        <a:close/>
                      </a:path>
                      <a:path w="11195633" h="461665" stroke="0" extrusionOk="0">
                        <a:moveTo>
                          <a:pt x="0" y="0"/>
                        </a:moveTo>
                        <a:cubicBezTo>
                          <a:pt x="109099" y="-17227"/>
                          <a:pt x="280661" y="55444"/>
                          <a:pt x="477288" y="0"/>
                        </a:cubicBezTo>
                        <a:cubicBezTo>
                          <a:pt x="673915" y="-55444"/>
                          <a:pt x="627679" y="27428"/>
                          <a:pt x="730662" y="0"/>
                        </a:cubicBezTo>
                        <a:cubicBezTo>
                          <a:pt x="833645" y="-27428"/>
                          <a:pt x="1322261" y="94999"/>
                          <a:pt x="1543819" y="0"/>
                        </a:cubicBezTo>
                        <a:cubicBezTo>
                          <a:pt x="1765377" y="-94999"/>
                          <a:pt x="1871599" y="36767"/>
                          <a:pt x="2021106" y="0"/>
                        </a:cubicBezTo>
                        <a:cubicBezTo>
                          <a:pt x="2170613" y="-36767"/>
                          <a:pt x="2281546" y="8553"/>
                          <a:pt x="2498394" y="0"/>
                        </a:cubicBezTo>
                        <a:cubicBezTo>
                          <a:pt x="2715242" y="-8553"/>
                          <a:pt x="3129466" y="96012"/>
                          <a:pt x="3311550" y="0"/>
                        </a:cubicBezTo>
                        <a:cubicBezTo>
                          <a:pt x="3493634" y="-96012"/>
                          <a:pt x="3527877" y="16448"/>
                          <a:pt x="3676882" y="0"/>
                        </a:cubicBezTo>
                        <a:cubicBezTo>
                          <a:pt x="3825887" y="-16448"/>
                          <a:pt x="4273489" y="3160"/>
                          <a:pt x="4490038" y="0"/>
                        </a:cubicBezTo>
                        <a:cubicBezTo>
                          <a:pt x="4706587" y="-3160"/>
                          <a:pt x="5074006" y="45540"/>
                          <a:pt x="5303195" y="0"/>
                        </a:cubicBezTo>
                        <a:cubicBezTo>
                          <a:pt x="5532384" y="-45540"/>
                          <a:pt x="5612215" y="5932"/>
                          <a:pt x="5892438" y="0"/>
                        </a:cubicBezTo>
                        <a:cubicBezTo>
                          <a:pt x="6172661" y="-5932"/>
                          <a:pt x="6381223" y="96693"/>
                          <a:pt x="6705595" y="0"/>
                        </a:cubicBezTo>
                        <a:cubicBezTo>
                          <a:pt x="7029967" y="-96693"/>
                          <a:pt x="6957031" y="43190"/>
                          <a:pt x="7182882" y="0"/>
                        </a:cubicBezTo>
                        <a:cubicBezTo>
                          <a:pt x="7408733" y="-43190"/>
                          <a:pt x="7437970" y="47270"/>
                          <a:pt x="7660170" y="0"/>
                        </a:cubicBezTo>
                        <a:cubicBezTo>
                          <a:pt x="7882370" y="-47270"/>
                          <a:pt x="8054968" y="78465"/>
                          <a:pt x="8361370" y="0"/>
                        </a:cubicBezTo>
                        <a:cubicBezTo>
                          <a:pt x="8667772" y="-78465"/>
                          <a:pt x="8677312" y="14080"/>
                          <a:pt x="8838658" y="0"/>
                        </a:cubicBezTo>
                        <a:cubicBezTo>
                          <a:pt x="9000004" y="-14080"/>
                          <a:pt x="9363590" y="78298"/>
                          <a:pt x="9651814" y="0"/>
                        </a:cubicBezTo>
                        <a:cubicBezTo>
                          <a:pt x="9940038" y="-78298"/>
                          <a:pt x="10113757" y="29184"/>
                          <a:pt x="10464971" y="0"/>
                        </a:cubicBezTo>
                        <a:cubicBezTo>
                          <a:pt x="10816185" y="-29184"/>
                          <a:pt x="10943175" y="56742"/>
                          <a:pt x="11195633" y="0"/>
                        </a:cubicBezTo>
                        <a:cubicBezTo>
                          <a:pt x="11215897" y="206247"/>
                          <a:pt x="11154972" y="285462"/>
                          <a:pt x="11195633" y="461665"/>
                        </a:cubicBezTo>
                        <a:cubicBezTo>
                          <a:pt x="11113320" y="474147"/>
                          <a:pt x="11009713" y="443667"/>
                          <a:pt x="10942258" y="461665"/>
                        </a:cubicBezTo>
                        <a:cubicBezTo>
                          <a:pt x="10874803" y="479663"/>
                          <a:pt x="10353930" y="442954"/>
                          <a:pt x="10129102" y="461665"/>
                        </a:cubicBezTo>
                        <a:cubicBezTo>
                          <a:pt x="9904274" y="480376"/>
                          <a:pt x="9718842" y="451907"/>
                          <a:pt x="9539858" y="461665"/>
                        </a:cubicBezTo>
                        <a:cubicBezTo>
                          <a:pt x="9360874" y="471423"/>
                          <a:pt x="9327243" y="442041"/>
                          <a:pt x="9174527" y="461665"/>
                        </a:cubicBezTo>
                        <a:cubicBezTo>
                          <a:pt x="9021811" y="481289"/>
                          <a:pt x="8810856" y="456675"/>
                          <a:pt x="8585283" y="461665"/>
                        </a:cubicBezTo>
                        <a:cubicBezTo>
                          <a:pt x="8359710" y="466655"/>
                          <a:pt x="8437898" y="443416"/>
                          <a:pt x="8331908" y="461665"/>
                        </a:cubicBezTo>
                        <a:cubicBezTo>
                          <a:pt x="8225918" y="479914"/>
                          <a:pt x="8186603" y="436525"/>
                          <a:pt x="8078533" y="461665"/>
                        </a:cubicBezTo>
                        <a:cubicBezTo>
                          <a:pt x="7970463" y="486805"/>
                          <a:pt x="7752030" y="420584"/>
                          <a:pt x="7489289" y="461665"/>
                        </a:cubicBezTo>
                        <a:cubicBezTo>
                          <a:pt x="7226548" y="502746"/>
                          <a:pt x="7201432" y="447969"/>
                          <a:pt x="7123958" y="461665"/>
                        </a:cubicBezTo>
                        <a:cubicBezTo>
                          <a:pt x="7046484" y="475361"/>
                          <a:pt x="6580614" y="455216"/>
                          <a:pt x="6422758" y="461665"/>
                        </a:cubicBezTo>
                        <a:cubicBezTo>
                          <a:pt x="6264902" y="468114"/>
                          <a:pt x="6145833" y="425425"/>
                          <a:pt x="6057427" y="461665"/>
                        </a:cubicBezTo>
                        <a:cubicBezTo>
                          <a:pt x="5969021" y="497905"/>
                          <a:pt x="5678751" y="395155"/>
                          <a:pt x="5356227" y="461665"/>
                        </a:cubicBezTo>
                        <a:cubicBezTo>
                          <a:pt x="5033703" y="528175"/>
                          <a:pt x="5164443" y="448992"/>
                          <a:pt x="5102852" y="461665"/>
                        </a:cubicBezTo>
                        <a:cubicBezTo>
                          <a:pt x="5041262" y="474338"/>
                          <a:pt x="4596585" y="437748"/>
                          <a:pt x="4401652" y="461665"/>
                        </a:cubicBezTo>
                        <a:cubicBezTo>
                          <a:pt x="4206719" y="485582"/>
                          <a:pt x="4196380" y="434804"/>
                          <a:pt x="4036320" y="461665"/>
                        </a:cubicBezTo>
                        <a:cubicBezTo>
                          <a:pt x="3876260" y="488526"/>
                          <a:pt x="3848916" y="435005"/>
                          <a:pt x="3782945" y="461665"/>
                        </a:cubicBezTo>
                        <a:cubicBezTo>
                          <a:pt x="3716974" y="488325"/>
                          <a:pt x="3585871" y="449702"/>
                          <a:pt x="3417614" y="461665"/>
                        </a:cubicBezTo>
                        <a:cubicBezTo>
                          <a:pt x="3249357" y="473628"/>
                          <a:pt x="3065414" y="393560"/>
                          <a:pt x="2716414" y="461665"/>
                        </a:cubicBezTo>
                        <a:cubicBezTo>
                          <a:pt x="2367414" y="529770"/>
                          <a:pt x="2500493" y="426127"/>
                          <a:pt x="2351083" y="461665"/>
                        </a:cubicBezTo>
                        <a:cubicBezTo>
                          <a:pt x="2201673" y="497203"/>
                          <a:pt x="2199230" y="447949"/>
                          <a:pt x="2097708" y="461665"/>
                        </a:cubicBezTo>
                        <a:cubicBezTo>
                          <a:pt x="1996187" y="475381"/>
                          <a:pt x="1833380" y="444196"/>
                          <a:pt x="1732377" y="461665"/>
                        </a:cubicBezTo>
                        <a:cubicBezTo>
                          <a:pt x="1631374" y="479134"/>
                          <a:pt x="1442781" y="423392"/>
                          <a:pt x="1255089" y="461665"/>
                        </a:cubicBezTo>
                        <a:cubicBezTo>
                          <a:pt x="1067397" y="499938"/>
                          <a:pt x="919909" y="430775"/>
                          <a:pt x="665846" y="461665"/>
                        </a:cubicBezTo>
                        <a:cubicBezTo>
                          <a:pt x="411783" y="492555"/>
                          <a:pt x="267839" y="442839"/>
                          <a:pt x="0" y="461665"/>
                        </a:cubicBezTo>
                        <a:cubicBezTo>
                          <a:pt x="-14445" y="369300"/>
                          <a:pt x="52742" y="20862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VIC-OSONA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0A9062-15F0-3747-80D6-D5ECAE9A1F97}"/>
              </a:ext>
            </a:extLst>
          </p:cNvPr>
          <p:cNvSpPr/>
          <p:nvPr/>
        </p:nvSpPr>
        <p:spPr>
          <a:xfrm>
            <a:off x="6096000" y="429792"/>
            <a:ext cx="5818909" cy="62501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57FC0C-3720-B13E-AAE0-48FBE12C309A}"/>
              </a:ext>
            </a:extLst>
          </p:cNvPr>
          <p:cNvSpPr txBox="1"/>
          <p:nvPr/>
        </p:nvSpPr>
        <p:spPr>
          <a:xfrm>
            <a:off x="6765488" y="555332"/>
            <a:ext cx="5119321" cy="5727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El Programa de Gestió de l’Atenció Complexa (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PGAC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) neix l’any 2017, i és probablement el projecte de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gestió de cas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amb un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model més proper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al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hlinkClick r:id="rId22"/>
              </a:rPr>
              <a:t>model d’atenció domiciliària integrada social i sanitària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de Catalunya.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Està orientat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a donar resposta a persones en situació de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complexitat sanitària i social,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 té per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objectiu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promoure l’atenció individualitzada i integrada en l’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entorn domiciliari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Els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elements clau de valor del PGAC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són: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1) Professionals de gestió de cas duals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(sanitaris i socials);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un sistema únic i consensuat de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valoració multidimensional; 3)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pla d’atenció únic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4) pràctiques </a:t>
            </a:r>
            <a:r>
              <a:rPr kumimoji="0" lang="ca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col·laboratives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entre dispositius socials i sanitaris;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5) la plataforma tecnològica SISISSO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6) un Banc de Productes de Suport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i un servei de Teràpia Ocupacional; i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7)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Disponibilitat de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SAD transitori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ES" sz="1600" b="0" i="0" u="none" strike="noStrike" kern="1200" cap="none" spc="0" normalizeH="0" baseline="0" noProof="0" dirty="0">
              <a:ln>
                <a:noFill/>
              </a:ln>
              <a:solidFill>
                <a:srgbClr val="C17529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En l’àmbit de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Salut Mental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, existeixen múltiples projectes d’AISS destacant: el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programa d’atenció domiciliària en Salut Mental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i el </a:t>
            </a:r>
            <a:r>
              <a:rPr lang="ca-ES" sz="1600" b="1" dirty="0">
                <a:solidFill>
                  <a:srgbClr val="518133"/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programa d’Atenció integrada en un entorn residencial a la salut mental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Aquest va ser un projecte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seleccionat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a la crida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CIMTI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2019.</a:t>
            </a:r>
            <a:endParaRPr kumimoji="0" lang="en-ES" sz="1600" b="0" i="0" u="none" strike="noStrike" kern="1200" cap="none" spc="0" normalizeH="0" baseline="0" noProof="0" dirty="0">
              <a:ln>
                <a:noFill/>
              </a:ln>
              <a:solidFill>
                <a:srgbClr val="C17529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>
            <a:hlinkClick r:id="" action="ppaction://noaction"/>
            <a:extLst>
              <a:ext uri="{FF2B5EF4-FFF2-40B4-BE49-F238E27FC236}">
                <a16:creationId xmlns:a16="http://schemas.microsoft.com/office/drawing/2014/main" id="{6581D0EB-FDF8-3A4C-28F8-3BF6940B51CD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prstClr val="black"/>
              <a:schemeClr val="accent6">
                <a:tint val="45000"/>
                <a:satMod val="400000"/>
              </a:schemeClr>
            </a:duotone>
            <a:alphaModFix amt="61000"/>
          </a:blip>
          <a:stretch>
            <a:fillRect/>
          </a:stretch>
        </p:blipFill>
        <p:spPr>
          <a:xfrm>
            <a:off x="3284272" y="2991903"/>
            <a:ext cx="714806" cy="736735"/>
          </a:xfrm>
          <a:prstGeom prst="rect">
            <a:avLst/>
          </a:prstGeom>
        </p:spPr>
      </p:pic>
      <p:pic>
        <p:nvPicPr>
          <p:cNvPr id="20" name="Graphic 19" descr="Information with solid fill">
            <a:extLst>
              <a:ext uri="{FF2B5EF4-FFF2-40B4-BE49-F238E27FC236}">
                <a16:creationId xmlns:a16="http://schemas.microsoft.com/office/drawing/2014/main" id="{71E4DD7B-26C6-3DE1-2C1C-F56EE5D2C0F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214744" y="496848"/>
            <a:ext cx="432000" cy="432000"/>
          </a:xfrm>
          <a:prstGeom prst="rect">
            <a:avLst/>
          </a:prstGeom>
        </p:spPr>
      </p:pic>
      <p:pic>
        <p:nvPicPr>
          <p:cNvPr id="21" name="Graphic 20" descr="Target with solid fill">
            <a:extLst>
              <a:ext uri="{FF2B5EF4-FFF2-40B4-BE49-F238E27FC236}">
                <a16:creationId xmlns:a16="http://schemas.microsoft.com/office/drawing/2014/main" id="{A23E9453-34C4-157B-37A4-56C89900C46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160744" y="1683655"/>
            <a:ext cx="540000" cy="540000"/>
          </a:xfrm>
          <a:prstGeom prst="rect">
            <a:avLst/>
          </a:prstGeom>
        </p:spPr>
      </p:pic>
      <p:pic>
        <p:nvPicPr>
          <p:cNvPr id="22" name="Graphic 21" descr="Checklist with solid fill">
            <a:extLst>
              <a:ext uri="{FF2B5EF4-FFF2-40B4-BE49-F238E27FC236}">
                <a16:creationId xmlns:a16="http://schemas.microsoft.com/office/drawing/2014/main" id="{F5BDE9D7-0FED-0D2D-92E4-51A2FCCB748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160744" y="2731344"/>
            <a:ext cx="540000" cy="540000"/>
          </a:xfrm>
          <a:prstGeom prst="rect">
            <a:avLst/>
          </a:prstGeom>
        </p:spPr>
      </p:pic>
      <p:pic>
        <p:nvPicPr>
          <p:cNvPr id="23" name="Graphic 22" descr="Ribbon with solid fill">
            <a:extLst>
              <a:ext uri="{FF2B5EF4-FFF2-40B4-BE49-F238E27FC236}">
                <a16:creationId xmlns:a16="http://schemas.microsoft.com/office/drawing/2014/main" id="{577ADC96-DB3A-F94B-346A-F061942EF17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262654" y="5917690"/>
            <a:ext cx="443462" cy="443462"/>
          </a:xfrm>
          <a:prstGeom prst="rect">
            <a:avLst/>
          </a:prstGeom>
        </p:spPr>
      </p:pic>
      <p:pic>
        <p:nvPicPr>
          <p:cNvPr id="25" name="Graphic 24" descr="Gears with solid fill">
            <a:extLst>
              <a:ext uri="{FF2B5EF4-FFF2-40B4-BE49-F238E27FC236}">
                <a16:creationId xmlns:a16="http://schemas.microsoft.com/office/drawing/2014/main" id="{861AF0F9-632B-7C69-7DDD-5C9DB227D11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81050" y="4683434"/>
            <a:ext cx="584438" cy="584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ADF7C-4993-329C-9350-BADB06BE3D42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95624" y="986607"/>
            <a:ext cx="5265535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6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0872EBC-59DB-A343-7587-FFEE2BEC10C3}"/>
              </a:ext>
            </a:extLst>
          </p:cNvPr>
          <p:cNvGrpSpPr/>
          <p:nvPr/>
        </p:nvGrpSpPr>
        <p:grpSpPr>
          <a:xfrm>
            <a:off x="1155098" y="1759635"/>
            <a:ext cx="3970177" cy="3600000"/>
            <a:chOff x="666188" y="1362729"/>
            <a:chExt cx="5133721" cy="465505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6D4F567-B360-1CFB-4F93-225DD5B63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08937" y="2129714"/>
              <a:ext cx="1928226" cy="147356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8B891E4-C468-DC98-ECC9-2ABAF1B38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489730" y="3462044"/>
              <a:ext cx="758496" cy="65066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86E3315-25F6-8D70-76D3-442B5AD7F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1137" y="2838983"/>
              <a:ext cx="1644932" cy="167450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200ACCF-C56D-0215-04BF-EFC0480FA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80143" y="1362729"/>
              <a:ext cx="566588" cy="55497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4FDB081-ADA6-F0CA-993D-AB0B8C2C6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80143" y="1496510"/>
              <a:ext cx="1928226" cy="172234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0C8A6EF-08D7-CA9E-DA5E-DDA6F29BC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6188" y="4381555"/>
              <a:ext cx="1060067" cy="163623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225FF33-6299-1906-73EF-FB6CECDE1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12735" y="4345708"/>
              <a:ext cx="758496" cy="85160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0183161-88FA-676E-09DF-A96F0F55C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760605" y="3967298"/>
              <a:ext cx="904713" cy="71764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6723A6D-195C-B947-7B49-0F8DF8A0D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026412" y="4277198"/>
              <a:ext cx="968682" cy="79419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AC8E80C-78D4-E08F-7683-9784A7130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97358" y="3218883"/>
              <a:ext cx="959544" cy="101427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743AD3B-368D-9F84-C339-00FD261CC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560026" y="4032723"/>
              <a:ext cx="676250" cy="66023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8040B5C-E19F-FD28-3569-55DA5353E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126007" y="4149400"/>
              <a:ext cx="959544" cy="93772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E165687-64F0-EABA-8B34-6B731E722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428604" y="4121373"/>
              <a:ext cx="868159" cy="37317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B15CCDA-95A0-CC19-8A3D-D7144974E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19409" y="3789081"/>
              <a:ext cx="1855118" cy="47843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33F442D-B71A-4B67-078B-1DA7B50BE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236275" y="3762024"/>
              <a:ext cx="1955641" cy="58368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CBA49E7-7571-44B5-8167-F5CE25882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86742" y="3765432"/>
              <a:ext cx="767635" cy="146399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A8FA345-1DB4-2B33-1196-E8F83A68D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945095" y="2655729"/>
              <a:ext cx="868159" cy="1253486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60C0C3A-D364-1AE7-275D-5A533A558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69065" y="3646776"/>
              <a:ext cx="2430844" cy="56454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A758802-20C3-3281-7C83-86EBAFDA3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343781" y="2449435"/>
              <a:ext cx="1370777" cy="1511838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7DFBEA5-368B-094E-A568-CA4266C1F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226112" y="2720204"/>
              <a:ext cx="868159" cy="90901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9E7E665-4A48-1FDF-F0B8-F1A62BA4446C}"/>
                </a:ext>
              </a:extLst>
            </p:cNvPr>
            <p:cNvSpPr txBox="1"/>
            <p:nvPr/>
          </p:nvSpPr>
          <p:spPr>
            <a:xfrm>
              <a:off x="3882433" y="4277510"/>
              <a:ext cx="123709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A5644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B5DD084-699A-05D3-6CF5-78980327AFD5}"/>
                </a:ext>
              </a:extLst>
            </p:cNvPr>
            <p:cNvSpPr txBox="1"/>
            <p:nvPr/>
          </p:nvSpPr>
          <p:spPr>
            <a:xfrm>
              <a:off x="4437349" y="1983283"/>
              <a:ext cx="120110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12DED1BF-0C79-A18F-6D75-26CC86A5DF90}"/>
              </a:ext>
            </a:extLst>
          </p:cNvPr>
          <p:cNvSpPr txBox="1"/>
          <p:nvPr/>
        </p:nvSpPr>
        <p:spPr>
          <a:xfrm>
            <a:off x="495624" y="429792"/>
            <a:ext cx="5304286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195633"/>
                      <a:gd name="connsiteY0" fmla="*/ 0 h 461665"/>
                      <a:gd name="connsiteX1" fmla="*/ 589244 w 11195633"/>
                      <a:gd name="connsiteY1" fmla="*/ 0 h 461665"/>
                      <a:gd name="connsiteX2" fmla="*/ 1178488 w 11195633"/>
                      <a:gd name="connsiteY2" fmla="*/ 0 h 461665"/>
                      <a:gd name="connsiteX3" fmla="*/ 1991644 w 11195633"/>
                      <a:gd name="connsiteY3" fmla="*/ 0 h 461665"/>
                      <a:gd name="connsiteX4" fmla="*/ 2468932 w 11195633"/>
                      <a:gd name="connsiteY4" fmla="*/ 0 h 461665"/>
                      <a:gd name="connsiteX5" fmla="*/ 2946219 w 11195633"/>
                      <a:gd name="connsiteY5" fmla="*/ 0 h 461665"/>
                      <a:gd name="connsiteX6" fmla="*/ 3535463 w 11195633"/>
                      <a:gd name="connsiteY6" fmla="*/ 0 h 461665"/>
                      <a:gd name="connsiteX7" fmla="*/ 4236663 w 11195633"/>
                      <a:gd name="connsiteY7" fmla="*/ 0 h 461665"/>
                      <a:gd name="connsiteX8" fmla="*/ 4937863 w 11195633"/>
                      <a:gd name="connsiteY8" fmla="*/ 0 h 461665"/>
                      <a:gd name="connsiteX9" fmla="*/ 5639064 w 11195633"/>
                      <a:gd name="connsiteY9" fmla="*/ 0 h 461665"/>
                      <a:gd name="connsiteX10" fmla="*/ 6452220 w 11195633"/>
                      <a:gd name="connsiteY10" fmla="*/ 0 h 461665"/>
                      <a:gd name="connsiteX11" fmla="*/ 7041464 w 11195633"/>
                      <a:gd name="connsiteY11" fmla="*/ 0 h 461665"/>
                      <a:gd name="connsiteX12" fmla="*/ 7742664 w 11195633"/>
                      <a:gd name="connsiteY12" fmla="*/ 0 h 461665"/>
                      <a:gd name="connsiteX13" fmla="*/ 8331908 w 11195633"/>
                      <a:gd name="connsiteY13" fmla="*/ 0 h 461665"/>
                      <a:gd name="connsiteX14" fmla="*/ 8921152 w 11195633"/>
                      <a:gd name="connsiteY14" fmla="*/ 0 h 461665"/>
                      <a:gd name="connsiteX15" fmla="*/ 9510396 w 11195633"/>
                      <a:gd name="connsiteY15" fmla="*/ 0 h 461665"/>
                      <a:gd name="connsiteX16" fmla="*/ 9763770 w 11195633"/>
                      <a:gd name="connsiteY16" fmla="*/ 0 h 461665"/>
                      <a:gd name="connsiteX17" fmla="*/ 10464971 w 11195633"/>
                      <a:gd name="connsiteY17" fmla="*/ 0 h 461665"/>
                      <a:gd name="connsiteX18" fmla="*/ 11195633 w 11195633"/>
                      <a:gd name="connsiteY18" fmla="*/ 0 h 461665"/>
                      <a:gd name="connsiteX19" fmla="*/ 11195633 w 11195633"/>
                      <a:gd name="connsiteY19" fmla="*/ 461665 h 461665"/>
                      <a:gd name="connsiteX20" fmla="*/ 10718345 w 11195633"/>
                      <a:gd name="connsiteY20" fmla="*/ 461665 h 461665"/>
                      <a:gd name="connsiteX21" fmla="*/ 10129102 w 11195633"/>
                      <a:gd name="connsiteY21" fmla="*/ 461665 h 461665"/>
                      <a:gd name="connsiteX22" fmla="*/ 9875727 w 11195633"/>
                      <a:gd name="connsiteY22" fmla="*/ 461665 h 461665"/>
                      <a:gd name="connsiteX23" fmla="*/ 9398439 w 11195633"/>
                      <a:gd name="connsiteY23" fmla="*/ 461665 h 461665"/>
                      <a:gd name="connsiteX24" fmla="*/ 8697239 w 11195633"/>
                      <a:gd name="connsiteY24" fmla="*/ 461665 h 461665"/>
                      <a:gd name="connsiteX25" fmla="*/ 8331908 w 11195633"/>
                      <a:gd name="connsiteY25" fmla="*/ 461665 h 461665"/>
                      <a:gd name="connsiteX26" fmla="*/ 7518751 w 11195633"/>
                      <a:gd name="connsiteY26" fmla="*/ 461665 h 461665"/>
                      <a:gd name="connsiteX27" fmla="*/ 6705595 w 11195633"/>
                      <a:gd name="connsiteY27" fmla="*/ 461665 h 461665"/>
                      <a:gd name="connsiteX28" fmla="*/ 6116351 w 11195633"/>
                      <a:gd name="connsiteY28" fmla="*/ 461665 h 461665"/>
                      <a:gd name="connsiteX29" fmla="*/ 5303195 w 11195633"/>
                      <a:gd name="connsiteY29" fmla="*/ 461665 h 461665"/>
                      <a:gd name="connsiteX30" fmla="*/ 4713951 w 11195633"/>
                      <a:gd name="connsiteY30" fmla="*/ 461665 h 461665"/>
                      <a:gd name="connsiteX31" fmla="*/ 4012751 w 11195633"/>
                      <a:gd name="connsiteY31" fmla="*/ 461665 h 461665"/>
                      <a:gd name="connsiteX32" fmla="*/ 3759376 w 11195633"/>
                      <a:gd name="connsiteY32" fmla="*/ 461665 h 461665"/>
                      <a:gd name="connsiteX33" fmla="*/ 2946219 w 11195633"/>
                      <a:gd name="connsiteY33" fmla="*/ 461665 h 461665"/>
                      <a:gd name="connsiteX34" fmla="*/ 2468932 w 11195633"/>
                      <a:gd name="connsiteY34" fmla="*/ 461665 h 461665"/>
                      <a:gd name="connsiteX35" fmla="*/ 1767732 w 11195633"/>
                      <a:gd name="connsiteY35" fmla="*/ 461665 h 461665"/>
                      <a:gd name="connsiteX36" fmla="*/ 1514357 w 11195633"/>
                      <a:gd name="connsiteY36" fmla="*/ 461665 h 461665"/>
                      <a:gd name="connsiteX37" fmla="*/ 701200 w 11195633"/>
                      <a:gd name="connsiteY37" fmla="*/ 461665 h 461665"/>
                      <a:gd name="connsiteX38" fmla="*/ 0 w 11195633"/>
                      <a:gd name="connsiteY38" fmla="*/ 461665 h 461665"/>
                      <a:gd name="connsiteX39" fmla="*/ 0 w 11195633"/>
                      <a:gd name="connsiteY39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11195633" h="461665" fill="none" extrusionOk="0">
                        <a:moveTo>
                          <a:pt x="0" y="0"/>
                        </a:moveTo>
                        <a:cubicBezTo>
                          <a:pt x="130431" y="-30537"/>
                          <a:pt x="333005" y="66932"/>
                          <a:pt x="589244" y="0"/>
                        </a:cubicBezTo>
                        <a:cubicBezTo>
                          <a:pt x="845483" y="-66932"/>
                          <a:pt x="1043467" y="35409"/>
                          <a:pt x="1178488" y="0"/>
                        </a:cubicBezTo>
                        <a:cubicBezTo>
                          <a:pt x="1313509" y="-35409"/>
                          <a:pt x="1598323" y="6402"/>
                          <a:pt x="1991644" y="0"/>
                        </a:cubicBezTo>
                        <a:cubicBezTo>
                          <a:pt x="2384965" y="-6402"/>
                          <a:pt x="2287206" y="39724"/>
                          <a:pt x="2468932" y="0"/>
                        </a:cubicBezTo>
                        <a:cubicBezTo>
                          <a:pt x="2650658" y="-39724"/>
                          <a:pt x="2797469" y="9863"/>
                          <a:pt x="2946219" y="0"/>
                        </a:cubicBezTo>
                        <a:cubicBezTo>
                          <a:pt x="3094969" y="-9863"/>
                          <a:pt x="3283905" y="52001"/>
                          <a:pt x="3535463" y="0"/>
                        </a:cubicBezTo>
                        <a:cubicBezTo>
                          <a:pt x="3787021" y="-52001"/>
                          <a:pt x="3995473" y="62357"/>
                          <a:pt x="4236663" y="0"/>
                        </a:cubicBezTo>
                        <a:cubicBezTo>
                          <a:pt x="4477853" y="-62357"/>
                          <a:pt x="4688063" y="35685"/>
                          <a:pt x="4937863" y="0"/>
                        </a:cubicBezTo>
                        <a:cubicBezTo>
                          <a:pt x="5187663" y="-35685"/>
                          <a:pt x="5327056" y="29143"/>
                          <a:pt x="5639064" y="0"/>
                        </a:cubicBezTo>
                        <a:cubicBezTo>
                          <a:pt x="5951072" y="-29143"/>
                          <a:pt x="6240004" y="79549"/>
                          <a:pt x="6452220" y="0"/>
                        </a:cubicBezTo>
                        <a:cubicBezTo>
                          <a:pt x="6664436" y="-79549"/>
                          <a:pt x="6883765" y="48222"/>
                          <a:pt x="7041464" y="0"/>
                        </a:cubicBezTo>
                        <a:cubicBezTo>
                          <a:pt x="7199163" y="-48222"/>
                          <a:pt x="7478573" y="52701"/>
                          <a:pt x="7742664" y="0"/>
                        </a:cubicBezTo>
                        <a:cubicBezTo>
                          <a:pt x="8006755" y="-52701"/>
                          <a:pt x="8096773" y="37820"/>
                          <a:pt x="8331908" y="0"/>
                        </a:cubicBezTo>
                        <a:cubicBezTo>
                          <a:pt x="8567043" y="-37820"/>
                          <a:pt x="8788938" y="8749"/>
                          <a:pt x="8921152" y="0"/>
                        </a:cubicBezTo>
                        <a:cubicBezTo>
                          <a:pt x="9053366" y="-8749"/>
                          <a:pt x="9252302" y="65585"/>
                          <a:pt x="9510396" y="0"/>
                        </a:cubicBezTo>
                        <a:cubicBezTo>
                          <a:pt x="9768490" y="-65585"/>
                          <a:pt x="9640716" y="6626"/>
                          <a:pt x="9763770" y="0"/>
                        </a:cubicBezTo>
                        <a:cubicBezTo>
                          <a:pt x="9886824" y="-6626"/>
                          <a:pt x="10296828" y="69286"/>
                          <a:pt x="10464971" y="0"/>
                        </a:cubicBezTo>
                        <a:cubicBezTo>
                          <a:pt x="10633114" y="-69286"/>
                          <a:pt x="10849597" y="57221"/>
                          <a:pt x="11195633" y="0"/>
                        </a:cubicBezTo>
                        <a:cubicBezTo>
                          <a:pt x="11220354" y="171153"/>
                          <a:pt x="11147480" y="268548"/>
                          <a:pt x="11195633" y="461665"/>
                        </a:cubicBezTo>
                        <a:cubicBezTo>
                          <a:pt x="11041538" y="469006"/>
                          <a:pt x="10949651" y="410307"/>
                          <a:pt x="10718345" y="461665"/>
                        </a:cubicBezTo>
                        <a:cubicBezTo>
                          <a:pt x="10487039" y="513023"/>
                          <a:pt x="10324617" y="418003"/>
                          <a:pt x="10129102" y="461665"/>
                        </a:cubicBezTo>
                        <a:cubicBezTo>
                          <a:pt x="9933587" y="505327"/>
                          <a:pt x="9970650" y="431437"/>
                          <a:pt x="9875727" y="461665"/>
                        </a:cubicBezTo>
                        <a:cubicBezTo>
                          <a:pt x="9780805" y="491893"/>
                          <a:pt x="9630384" y="414961"/>
                          <a:pt x="9398439" y="461665"/>
                        </a:cubicBezTo>
                        <a:cubicBezTo>
                          <a:pt x="9166494" y="508369"/>
                          <a:pt x="8845082" y="455673"/>
                          <a:pt x="8697239" y="461665"/>
                        </a:cubicBezTo>
                        <a:cubicBezTo>
                          <a:pt x="8549396" y="467657"/>
                          <a:pt x="8503590" y="419063"/>
                          <a:pt x="8331908" y="461665"/>
                        </a:cubicBezTo>
                        <a:cubicBezTo>
                          <a:pt x="8160226" y="504267"/>
                          <a:pt x="7840099" y="387615"/>
                          <a:pt x="7518751" y="461665"/>
                        </a:cubicBezTo>
                        <a:cubicBezTo>
                          <a:pt x="7197403" y="535715"/>
                          <a:pt x="7030671" y="365947"/>
                          <a:pt x="6705595" y="461665"/>
                        </a:cubicBezTo>
                        <a:cubicBezTo>
                          <a:pt x="6380519" y="557383"/>
                          <a:pt x="6250690" y="433304"/>
                          <a:pt x="6116351" y="461665"/>
                        </a:cubicBezTo>
                        <a:cubicBezTo>
                          <a:pt x="5982012" y="490026"/>
                          <a:pt x="5674333" y="384674"/>
                          <a:pt x="5303195" y="461665"/>
                        </a:cubicBezTo>
                        <a:cubicBezTo>
                          <a:pt x="4932057" y="538656"/>
                          <a:pt x="4980529" y="406764"/>
                          <a:pt x="4713951" y="461665"/>
                        </a:cubicBezTo>
                        <a:cubicBezTo>
                          <a:pt x="4447373" y="516566"/>
                          <a:pt x="4168567" y="441798"/>
                          <a:pt x="4012751" y="461665"/>
                        </a:cubicBezTo>
                        <a:cubicBezTo>
                          <a:pt x="3856935" y="481532"/>
                          <a:pt x="3872159" y="458670"/>
                          <a:pt x="3759376" y="461665"/>
                        </a:cubicBezTo>
                        <a:cubicBezTo>
                          <a:pt x="3646593" y="464660"/>
                          <a:pt x="3163063" y="393861"/>
                          <a:pt x="2946219" y="461665"/>
                        </a:cubicBezTo>
                        <a:cubicBezTo>
                          <a:pt x="2729375" y="529469"/>
                          <a:pt x="2666521" y="407752"/>
                          <a:pt x="2468932" y="461665"/>
                        </a:cubicBezTo>
                        <a:cubicBezTo>
                          <a:pt x="2271343" y="515578"/>
                          <a:pt x="2114751" y="443495"/>
                          <a:pt x="1767732" y="461665"/>
                        </a:cubicBezTo>
                        <a:cubicBezTo>
                          <a:pt x="1420713" y="479835"/>
                          <a:pt x="1631921" y="443991"/>
                          <a:pt x="1514357" y="461665"/>
                        </a:cubicBezTo>
                        <a:cubicBezTo>
                          <a:pt x="1396794" y="479339"/>
                          <a:pt x="965022" y="388538"/>
                          <a:pt x="701200" y="461665"/>
                        </a:cubicBezTo>
                        <a:cubicBezTo>
                          <a:pt x="437378" y="534792"/>
                          <a:pt x="287273" y="440589"/>
                          <a:pt x="0" y="461665"/>
                        </a:cubicBezTo>
                        <a:cubicBezTo>
                          <a:pt x="-1893" y="322500"/>
                          <a:pt x="53737" y="116135"/>
                          <a:pt x="0" y="0"/>
                        </a:cubicBezTo>
                        <a:close/>
                      </a:path>
                      <a:path w="11195633" h="461665" stroke="0" extrusionOk="0">
                        <a:moveTo>
                          <a:pt x="0" y="0"/>
                        </a:moveTo>
                        <a:cubicBezTo>
                          <a:pt x="109099" y="-17227"/>
                          <a:pt x="280661" y="55444"/>
                          <a:pt x="477288" y="0"/>
                        </a:cubicBezTo>
                        <a:cubicBezTo>
                          <a:pt x="673915" y="-55444"/>
                          <a:pt x="627679" y="27428"/>
                          <a:pt x="730662" y="0"/>
                        </a:cubicBezTo>
                        <a:cubicBezTo>
                          <a:pt x="833645" y="-27428"/>
                          <a:pt x="1322261" y="94999"/>
                          <a:pt x="1543819" y="0"/>
                        </a:cubicBezTo>
                        <a:cubicBezTo>
                          <a:pt x="1765377" y="-94999"/>
                          <a:pt x="1871599" y="36767"/>
                          <a:pt x="2021106" y="0"/>
                        </a:cubicBezTo>
                        <a:cubicBezTo>
                          <a:pt x="2170613" y="-36767"/>
                          <a:pt x="2281546" y="8553"/>
                          <a:pt x="2498394" y="0"/>
                        </a:cubicBezTo>
                        <a:cubicBezTo>
                          <a:pt x="2715242" y="-8553"/>
                          <a:pt x="3129466" y="96012"/>
                          <a:pt x="3311550" y="0"/>
                        </a:cubicBezTo>
                        <a:cubicBezTo>
                          <a:pt x="3493634" y="-96012"/>
                          <a:pt x="3527877" y="16448"/>
                          <a:pt x="3676882" y="0"/>
                        </a:cubicBezTo>
                        <a:cubicBezTo>
                          <a:pt x="3825887" y="-16448"/>
                          <a:pt x="4273489" y="3160"/>
                          <a:pt x="4490038" y="0"/>
                        </a:cubicBezTo>
                        <a:cubicBezTo>
                          <a:pt x="4706587" y="-3160"/>
                          <a:pt x="5074006" y="45540"/>
                          <a:pt x="5303195" y="0"/>
                        </a:cubicBezTo>
                        <a:cubicBezTo>
                          <a:pt x="5532384" y="-45540"/>
                          <a:pt x="5612215" y="5932"/>
                          <a:pt x="5892438" y="0"/>
                        </a:cubicBezTo>
                        <a:cubicBezTo>
                          <a:pt x="6172661" y="-5932"/>
                          <a:pt x="6381223" y="96693"/>
                          <a:pt x="6705595" y="0"/>
                        </a:cubicBezTo>
                        <a:cubicBezTo>
                          <a:pt x="7029967" y="-96693"/>
                          <a:pt x="6957031" y="43190"/>
                          <a:pt x="7182882" y="0"/>
                        </a:cubicBezTo>
                        <a:cubicBezTo>
                          <a:pt x="7408733" y="-43190"/>
                          <a:pt x="7437970" y="47270"/>
                          <a:pt x="7660170" y="0"/>
                        </a:cubicBezTo>
                        <a:cubicBezTo>
                          <a:pt x="7882370" y="-47270"/>
                          <a:pt x="8054968" y="78465"/>
                          <a:pt x="8361370" y="0"/>
                        </a:cubicBezTo>
                        <a:cubicBezTo>
                          <a:pt x="8667772" y="-78465"/>
                          <a:pt x="8677312" y="14080"/>
                          <a:pt x="8838658" y="0"/>
                        </a:cubicBezTo>
                        <a:cubicBezTo>
                          <a:pt x="9000004" y="-14080"/>
                          <a:pt x="9363590" y="78298"/>
                          <a:pt x="9651814" y="0"/>
                        </a:cubicBezTo>
                        <a:cubicBezTo>
                          <a:pt x="9940038" y="-78298"/>
                          <a:pt x="10113757" y="29184"/>
                          <a:pt x="10464971" y="0"/>
                        </a:cubicBezTo>
                        <a:cubicBezTo>
                          <a:pt x="10816185" y="-29184"/>
                          <a:pt x="10943175" y="56742"/>
                          <a:pt x="11195633" y="0"/>
                        </a:cubicBezTo>
                        <a:cubicBezTo>
                          <a:pt x="11215897" y="206247"/>
                          <a:pt x="11154972" y="285462"/>
                          <a:pt x="11195633" y="461665"/>
                        </a:cubicBezTo>
                        <a:cubicBezTo>
                          <a:pt x="11113320" y="474147"/>
                          <a:pt x="11009713" y="443667"/>
                          <a:pt x="10942258" y="461665"/>
                        </a:cubicBezTo>
                        <a:cubicBezTo>
                          <a:pt x="10874803" y="479663"/>
                          <a:pt x="10353930" y="442954"/>
                          <a:pt x="10129102" y="461665"/>
                        </a:cubicBezTo>
                        <a:cubicBezTo>
                          <a:pt x="9904274" y="480376"/>
                          <a:pt x="9718842" y="451907"/>
                          <a:pt x="9539858" y="461665"/>
                        </a:cubicBezTo>
                        <a:cubicBezTo>
                          <a:pt x="9360874" y="471423"/>
                          <a:pt x="9327243" y="442041"/>
                          <a:pt x="9174527" y="461665"/>
                        </a:cubicBezTo>
                        <a:cubicBezTo>
                          <a:pt x="9021811" y="481289"/>
                          <a:pt x="8810856" y="456675"/>
                          <a:pt x="8585283" y="461665"/>
                        </a:cubicBezTo>
                        <a:cubicBezTo>
                          <a:pt x="8359710" y="466655"/>
                          <a:pt x="8437898" y="443416"/>
                          <a:pt x="8331908" y="461665"/>
                        </a:cubicBezTo>
                        <a:cubicBezTo>
                          <a:pt x="8225918" y="479914"/>
                          <a:pt x="8186603" y="436525"/>
                          <a:pt x="8078533" y="461665"/>
                        </a:cubicBezTo>
                        <a:cubicBezTo>
                          <a:pt x="7970463" y="486805"/>
                          <a:pt x="7752030" y="420584"/>
                          <a:pt x="7489289" y="461665"/>
                        </a:cubicBezTo>
                        <a:cubicBezTo>
                          <a:pt x="7226548" y="502746"/>
                          <a:pt x="7201432" y="447969"/>
                          <a:pt x="7123958" y="461665"/>
                        </a:cubicBezTo>
                        <a:cubicBezTo>
                          <a:pt x="7046484" y="475361"/>
                          <a:pt x="6580614" y="455216"/>
                          <a:pt x="6422758" y="461665"/>
                        </a:cubicBezTo>
                        <a:cubicBezTo>
                          <a:pt x="6264902" y="468114"/>
                          <a:pt x="6145833" y="425425"/>
                          <a:pt x="6057427" y="461665"/>
                        </a:cubicBezTo>
                        <a:cubicBezTo>
                          <a:pt x="5969021" y="497905"/>
                          <a:pt x="5678751" y="395155"/>
                          <a:pt x="5356227" y="461665"/>
                        </a:cubicBezTo>
                        <a:cubicBezTo>
                          <a:pt x="5033703" y="528175"/>
                          <a:pt x="5164443" y="448992"/>
                          <a:pt x="5102852" y="461665"/>
                        </a:cubicBezTo>
                        <a:cubicBezTo>
                          <a:pt x="5041262" y="474338"/>
                          <a:pt x="4596585" y="437748"/>
                          <a:pt x="4401652" y="461665"/>
                        </a:cubicBezTo>
                        <a:cubicBezTo>
                          <a:pt x="4206719" y="485582"/>
                          <a:pt x="4196380" y="434804"/>
                          <a:pt x="4036320" y="461665"/>
                        </a:cubicBezTo>
                        <a:cubicBezTo>
                          <a:pt x="3876260" y="488526"/>
                          <a:pt x="3848916" y="435005"/>
                          <a:pt x="3782945" y="461665"/>
                        </a:cubicBezTo>
                        <a:cubicBezTo>
                          <a:pt x="3716974" y="488325"/>
                          <a:pt x="3585871" y="449702"/>
                          <a:pt x="3417614" y="461665"/>
                        </a:cubicBezTo>
                        <a:cubicBezTo>
                          <a:pt x="3249357" y="473628"/>
                          <a:pt x="3065414" y="393560"/>
                          <a:pt x="2716414" y="461665"/>
                        </a:cubicBezTo>
                        <a:cubicBezTo>
                          <a:pt x="2367414" y="529770"/>
                          <a:pt x="2500493" y="426127"/>
                          <a:pt x="2351083" y="461665"/>
                        </a:cubicBezTo>
                        <a:cubicBezTo>
                          <a:pt x="2201673" y="497203"/>
                          <a:pt x="2199230" y="447949"/>
                          <a:pt x="2097708" y="461665"/>
                        </a:cubicBezTo>
                        <a:cubicBezTo>
                          <a:pt x="1996187" y="475381"/>
                          <a:pt x="1833380" y="444196"/>
                          <a:pt x="1732377" y="461665"/>
                        </a:cubicBezTo>
                        <a:cubicBezTo>
                          <a:pt x="1631374" y="479134"/>
                          <a:pt x="1442781" y="423392"/>
                          <a:pt x="1255089" y="461665"/>
                        </a:cubicBezTo>
                        <a:cubicBezTo>
                          <a:pt x="1067397" y="499938"/>
                          <a:pt x="919909" y="430775"/>
                          <a:pt x="665846" y="461665"/>
                        </a:cubicBezTo>
                        <a:cubicBezTo>
                          <a:pt x="411783" y="492555"/>
                          <a:pt x="267839" y="442839"/>
                          <a:pt x="0" y="461665"/>
                        </a:cubicBezTo>
                        <a:cubicBezTo>
                          <a:pt x="-14445" y="369300"/>
                          <a:pt x="52742" y="20862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GARROTXA /RIPOLLÈS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0A9062-15F0-3747-80D6-D5ECAE9A1F97}"/>
              </a:ext>
            </a:extLst>
          </p:cNvPr>
          <p:cNvSpPr/>
          <p:nvPr/>
        </p:nvSpPr>
        <p:spPr>
          <a:xfrm>
            <a:off x="6096000" y="429792"/>
            <a:ext cx="5818909" cy="61498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709852-A59A-53E3-9DF8-3F3D8DB7C6BF}"/>
              </a:ext>
            </a:extLst>
          </p:cNvPr>
          <p:cNvSpPr txBox="1"/>
          <p:nvPr/>
        </p:nvSpPr>
        <p:spPr>
          <a:xfrm>
            <a:off x="6786879" y="589052"/>
            <a:ext cx="5128029" cy="7294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L’experiència d’AISS de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Garrotxa i Ripollès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és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el un dels més veterans de Catalunya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(2015), i és pioner en la configuració d’un sistema de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a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governança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entre administracions corresponsables i proveïdors, en el context de la qual s’ha desenvolupat un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Pla territorial d’AISS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C17529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Està orientat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persones en situació de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complexitat sanitària i social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A0684C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i té per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objectiu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 facilitar un entorn d'Atenció Integrada en l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’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entorn domiciliari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A0684C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.</a:t>
            </a:r>
            <a:endParaRPr kumimoji="0" lang="ca-ES" sz="1600" b="1" i="0" u="none" strike="noStrike" kern="1200" cap="none" spc="0" normalizeH="0" baseline="0" noProof="0" dirty="0">
              <a:ln>
                <a:noFill/>
              </a:ln>
              <a:solidFill>
                <a:srgbClr val="C17529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ls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elements clau del projecte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són: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1) G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estió del cas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2) atenció a les transicions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entre dispositius;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3) Banc Productes de Suport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i servei Teràpia Ocupacional;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4) compartició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d'un conjunt mínim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d'informació d'interès comú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entre sistema de salut i de serveis socials;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5)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Programa d’atenció als cuidadors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(professionals i cuidadors de l’entorn familiar).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C17529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ca-ES" sz="1600" dirty="0">
                <a:solidFill>
                  <a:srgbClr val="C17529">
                    <a:lumMod val="50000"/>
                  </a:srgbClr>
                </a:solidFill>
                <a:highlight>
                  <a:srgbClr val="FFFF00"/>
                </a:highlight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En l’</a:t>
            </a:r>
            <a:r>
              <a:rPr lang="ca-ES" sz="1600" b="1" dirty="0">
                <a:solidFill>
                  <a:srgbClr val="518133"/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àmbit de la Salut Mental</a:t>
            </a:r>
            <a:r>
              <a:rPr lang="ca-ES" sz="1600" dirty="0">
                <a:solidFill>
                  <a:srgbClr val="C17529">
                    <a:lumMod val="50000"/>
                  </a:srgbClr>
                </a:solidFill>
                <a:highlight>
                  <a:srgbClr val="FFFF00"/>
                </a:highlight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, s’està treballant: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1) </a:t>
            </a:r>
            <a:r>
              <a:rPr lang="es-ES" sz="1600" b="1" dirty="0" err="1">
                <a:solidFill>
                  <a:srgbClr val="518133"/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Unitat</a:t>
            </a:r>
            <a:r>
              <a:rPr lang="es-ES" sz="1600" b="1" dirty="0">
                <a:solidFill>
                  <a:srgbClr val="518133"/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 funcional de </a:t>
            </a:r>
            <a:r>
              <a:rPr lang="es-ES" sz="1600" b="1" dirty="0" err="1">
                <a:solidFill>
                  <a:srgbClr val="518133"/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recuperació</a:t>
            </a:r>
            <a:r>
              <a:rPr lang="es-ES" sz="1600" b="1" dirty="0">
                <a:solidFill>
                  <a:srgbClr val="518133"/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 i </a:t>
            </a:r>
            <a:r>
              <a:rPr lang="es-ES" sz="1600" b="1" dirty="0" err="1">
                <a:solidFill>
                  <a:srgbClr val="518133"/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projecte</a:t>
            </a:r>
            <a:r>
              <a:rPr lang="es-ES" sz="1600" b="1" dirty="0">
                <a:solidFill>
                  <a:srgbClr val="518133"/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 de vida</a:t>
            </a:r>
            <a:r>
              <a:rPr lang="es-ES" sz="1600" dirty="0">
                <a:solidFill>
                  <a:srgbClr val="C17529">
                    <a:lumMod val="50000"/>
                  </a:srgbClr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, per </a:t>
            </a:r>
            <a:r>
              <a:rPr lang="es-ES" sz="1600" dirty="0" err="1">
                <a:solidFill>
                  <a:srgbClr val="C17529">
                    <a:lumMod val="50000"/>
                  </a:srgbClr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treballar</a:t>
            </a:r>
            <a:r>
              <a:rPr lang="es-ES" sz="1600" dirty="0">
                <a:solidFill>
                  <a:srgbClr val="C17529">
                    <a:lumMod val="50000"/>
                  </a:srgbClr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solidFill>
                  <a:srgbClr val="C17529">
                    <a:lumMod val="50000"/>
                  </a:srgbClr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integradament</a:t>
            </a:r>
            <a:r>
              <a:rPr lang="es-ES" sz="1600" dirty="0">
                <a:solidFill>
                  <a:srgbClr val="C17529">
                    <a:lumMod val="50000"/>
                  </a:srgbClr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 les </a:t>
            </a:r>
            <a:r>
              <a:rPr lang="es-ES" sz="1600" dirty="0" err="1">
                <a:solidFill>
                  <a:srgbClr val="C17529">
                    <a:lumMod val="50000"/>
                  </a:srgbClr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situacions</a:t>
            </a:r>
            <a:r>
              <a:rPr lang="es-ES" sz="1600" dirty="0">
                <a:solidFill>
                  <a:srgbClr val="C17529">
                    <a:lumMod val="50000"/>
                  </a:srgbClr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 de </a:t>
            </a:r>
            <a:r>
              <a:rPr lang="es-ES" sz="1600" dirty="0" err="1">
                <a:solidFill>
                  <a:srgbClr val="C17529">
                    <a:lumMod val="50000"/>
                  </a:srgbClr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malaltia</a:t>
            </a:r>
            <a:r>
              <a:rPr lang="es-ES" sz="1600" dirty="0">
                <a:solidFill>
                  <a:srgbClr val="C17529">
                    <a:lumMod val="50000"/>
                  </a:srgbClr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 mental complexa, formades les </a:t>
            </a:r>
            <a:r>
              <a:rPr lang="es-ES" sz="1600" dirty="0" err="1">
                <a:solidFill>
                  <a:srgbClr val="C17529">
                    <a:lumMod val="50000"/>
                  </a:srgbClr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atencions</a:t>
            </a:r>
            <a:r>
              <a:rPr lang="es-ES" sz="1600" dirty="0">
                <a:solidFill>
                  <a:srgbClr val="C17529">
                    <a:lumMod val="50000"/>
                  </a:srgbClr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solidFill>
                  <a:srgbClr val="C17529">
                    <a:lumMod val="50000"/>
                  </a:srgbClr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primàries</a:t>
            </a:r>
            <a:r>
              <a:rPr lang="es-ES" sz="1600" dirty="0">
                <a:solidFill>
                  <a:srgbClr val="C17529">
                    <a:lumMod val="50000"/>
                  </a:srgbClr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 de </a:t>
            </a:r>
            <a:r>
              <a:rPr lang="es-ES" sz="1600" dirty="0" err="1">
                <a:solidFill>
                  <a:srgbClr val="C17529">
                    <a:lumMod val="50000"/>
                  </a:srgbClr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salut</a:t>
            </a:r>
            <a:r>
              <a:rPr lang="es-ES" sz="1600" dirty="0">
                <a:solidFill>
                  <a:srgbClr val="C17529">
                    <a:lumMod val="50000"/>
                  </a:srgbClr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 i </a:t>
            </a:r>
            <a:r>
              <a:rPr lang="es-ES" sz="1600" dirty="0" err="1">
                <a:solidFill>
                  <a:srgbClr val="C17529">
                    <a:lumMod val="50000"/>
                  </a:srgbClr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socials</a:t>
            </a:r>
            <a:r>
              <a:rPr lang="es-ES" sz="1600" dirty="0">
                <a:solidFill>
                  <a:srgbClr val="C17529">
                    <a:lumMod val="50000"/>
                  </a:srgbClr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 i la </a:t>
            </a:r>
            <a:r>
              <a:rPr lang="es-ES" sz="1600" dirty="0" err="1">
                <a:solidFill>
                  <a:srgbClr val="C17529">
                    <a:lumMod val="50000"/>
                  </a:srgbClr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xarxa</a:t>
            </a:r>
            <a:r>
              <a:rPr lang="es-ES" sz="1600" dirty="0">
                <a:solidFill>
                  <a:srgbClr val="C17529">
                    <a:lumMod val="50000"/>
                  </a:srgbClr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 de </a:t>
            </a:r>
            <a:r>
              <a:rPr lang="es-ES" sz="1600" dirty="0" err="1">
                <a:solidFill>
                  <a:srgbClr val="C17529">
                    <a:lumMod val="50000"/>
                  </a:srgbClr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salut</a:t>
            </a:r>
            <a:r>
              <a:rPr lang="es-ES" sz="1600" dirty="0">
                <a:solidFill>
                  <a:srgbClr val="C17529">
                    <a:lumMod val="50000"/>
                  </a:srgbClr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 mental; i 2) </a:t>
            </a:r>
            <a:r>
              <a:rPr lang="es-ES" sz="1600" b="1" dirty="0" err="1">
                <a:solidFill>
                  <a:srgbClr val="518133"/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Equip</a:t>
            </a:r>
            <a:r>
              <a:rPr lang="es-ES" sz="1600" b="1" dirty="0">
                <a:solidFill>
                  <a:srgbClr val="518133"/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 GUIA/</a:t>
            </a:r>
            <a:r>
              <a:rPr lang="es-ES" sz="1600" b="1" dirty="0" err="1">
                <a:solidFill>
                  <a:srgbClr val="518133"/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assertiu</a:t>
            </a:r>
            <a:r>
              <a:rPr lang="es-ES" sz="1600" b="1" dirty="0">
                <a:solidFill>
                  <a:srgbClr val="518133"/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 </a:t>
            </a:r>
            <a:r>
              <a:rPr lang="es-ES" sz="1600" b="1" dirty="0" err="1">
                <a:solidFill>
                  <a:srgbClr val="518133"/>
                </a:solidFill>
                <a:highlight>
                  <a:srgbClr val="FFFF00"/>
                </a:highlight>
                <a:latin typeface="Calibri Light" panose="020F0302020204030204"/>
                <a:cs typeface="Times New Roman" panose="02020603050405020304" pitchFamily="18" charset="0"/>
              </a:rPr>
              <a:t>comunitari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C17529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en-ES" sz="1600" b="0" i="0" u="none" strike="noStrike" kern="1200" cap="none" spc="0" normalizeH="0" baseline="0" noProof="0" dirty="0">
              <a:ln>
                <a:noFill/>
              </a:ln>
              <a:solidFill>
                <a:srgbClr val="C17529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9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en-ES" sz="1600" b="0" i="0" u="none" strike="noStrike" kern="1200" cap="none" spc="0" normalizeH="0" baseline="0" noProof="0" dirty="0">
              <a:ln>
                <a:noFill/>
              </a:ln>
              <a:solidFill>
                <a:srgbClr val="C17529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863CBA-E71F-9595-3B41-DB37131FD35E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34822" y="2338829"/>
            <a:ext cx="1573492" cy="117791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AB22F52B-993F-6820-33BE-6656BA72F3DF}"/>
              </a:ext>
            </a:extLst>
          </p:cNvPr>
          <p:cNvSpPr/>
          <p:nvPr/>
        </p:nvSpPr>
        <p:spPr>
          <a:xfrm>
            <a:off x="3573308" y="2600042"/>
            <a:ext cx="301165" cy="30813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Graphic 53" descr="Information with solid fill">
            <a:extLst>
              <a:ext uri="{FF2B5EF4-FFF2-40B4-BE49-F238E27FC236}">
                <a16:creationId xmlns:a16="http://schemas.microsoft.com/office/drawing/2014/main" id="{3AFEA276-C0F1-6CB5-F690-B92D1006D29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262925" y="583853"/>
            <a:ext cx="432000" cy="432000"/>
          </a:xfrm>
          <a:prstGeom prst="rect">
            <a:avLst/>
          </a:prstGeom>
        </p:spPr>
      </p:pic>
      <p:pic>
        <p:nvPicPr>
          <p:cNvPr id="55" name="Graphic 54" descr="Target with solid fill">
            <a:extLst>
              <a:ext uri="{FF2B5EF4-FFF2-40B4-BE49-F238E27FC236}">
                <a16:creationId xmlns:a16="http://schemas.microsoft.com/office/drawing/2014/main" id="{EBFB4F69-876D-4070-6E16-D4847818DA9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262925" y="2034826"/>
            <a:ext cx="540000" cy="540000"/>
          </a:xfrm>
          <a:prstGeom prst="rect">
            <a:avLst/>
          </a:prstGeom>
        </p:spPr>
      </p:pic>
      <p:pic>
        <p:nvPicPr>
          <p:cNvPr id="56" name="Graphic 55" descr="Checklist with solid fill">
            <a:extLst>
              <a:ext uri="{FF2B5EF4-FFF2-40B4-BE49-F238E27FC236}">
                <a16:creationId xmlns:a16="http://schemas.microsoft.com/office/drawing/2014/main" id="{02D821D8-AC70-D240-F4BF-D7E46628FE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219110" y="3185712"/>
            <a:ext cx="540000" cy="540000"/>
          </a:xfrm>
          <a:prstGeom prst="rect">
            <a:avLst/>
          </a:prstGeom>
        </p:spPr>
      </p:pic>
      <p:pic>
        <p:nvPicPr>
          <p:cNvPr id="57" name="Graphic 56" descr="Gears with solid fill">
            <a:extLst>
              <a:ext uri="{FF2B5EF4-FFF2-40B4-BE49-F238E27FC236}">
                <a16:creationId xmlns:a16="http://schemas.microsoft.com/office/drawing/2014/main" id="{B0F2D258-6C7B-DF0E-2C98-F007CB55FA7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244982" y="5221498"/>
            <a:ext cx="584438" cy="584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A1EA6F-9DD0-14E1-D38F-CF1C9BE1BC1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95624" y="986724"/>
            <a:ext cx="5296765" cy="67437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AE0F065-1A74-80D8-5265-C12F086049C3}"/>
              </a:ext>
            </a:extLst>
          </p:cNvPr>
          <p:cNvSpPr/>
          <p:nvPr/>
        </p:nvSpPr>
        <p:spPr>
          <a:xfrm>
            <a:off x="3289104" y="2539568"/>
            <a:ext cx="301165" cy="30813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5114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92">
            <a:extLst>
              <a:ext uri="{FF2B5EF4-FFF2-40B4-BE49-F238E27FC236}">
                <a16:creationId xmlns:a16="http://schemas.microsoft.com/office/drawing/2014/main" id="{12DED1BF-0C79-A18F-6D75-26CC86A5DF90}"/>
              </a:ext>
            </a:extLst>
          </p:cNvPr>
          <p:cNvSpPr txBox="1"/>
          <p:nvPr/>
        </p:nvSpPr>
        <p:spPr>
          <a:xfrm>
            <a:off x="495624" y="429792"/>
            <a:ext cx="5304286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195633"/>
                      <a:gd name="connsiteY0" fmla="*/ 0 h 461665"/>
                      <a:gd name="connsiteX1" fmla="*/ 589244 w 11195633"/>
                      <a:gd name="connsiteY1" fmla="*/ 0 h 461665"/>
                      <a:gd name="connsiteX2" fmla="*/ 1178488 w 11195633"/>
                      <a:gd name="connsiteY2" fmla="*/ 0 h 461665"/>
                      <a:gd name="connsiteX3" fmla="*/ 1991644 w 11195633"/>
                      <a:gd name="connsiteY3" fmla="*/ 0 h 461665"/>
                      <a:gd name="connsiteX4" fmla="*/ 2468932 w 11195633"/>
                      <a:gd name="connsiteY4" fmla="*/ 0 h 461665"/>
                      <a:gd name="connsiteX5" fmla="*/ 2946219 w 11195633"/>
                      <a:gd name="connsiteY5" fmla="*/ 0 h 461665"/>
                      <a:gd name="connsiteX6" fmla="*/ 3535463 w 11195633"/>
                      <a:gd name="connsiteY6" fmla="*/ 0 h 461665"/>
                      <a:gd name="connsiteX7" fmla="*/ 4236663 w 11195633"/>
                      <a:gd name="connsiteY7" fmla="*/ 0 h 461665"/>
                      <a:gd name="connsiteX8" fmla="*/ 4937863 w 11195633"/>
                      <a:gd name="connsiteY8" fmla="*/ 0 h 461665"/>
                      <a:gd name="connsiteX9" fmla="*/ 5639064 w 11195633"/>
                      <a:gd name="connsiteY9" fmla="*/ 0 h 461665"/>
                      <a:gd name="connsiteX10" fmla="*/ 6452220 w 11195633"/>
                      <a:gd name="connsiteY10" fmla="*/ 0 h 461665"/>
                      <a:gd name="connsiteX11" fmla="*/ 7041464 w 11195633"/>
                      <a:gd name="connsiteY11" fmla="*/ 0 h 461665"/>
                      <a:gd name="connsiteX12" fmla="*/ 7742664 w 11195633"/>
                      <a:gd name="connsiteY12" fmla="*/ 0 h 461665"/>
                      <a:gd name="connsiteX13" fmla="*/ 8331908 w 11195633"/>
                      <a:gd name="connsiteY13" fmla="*/ 0 h 461665"/>
                      <a:gd name="connsiteX14" fmla="*/ 8921152 w 11195633"/>
                      <a:gd name="connsiteY14" fmla="*/ 0 h 461665"/>
                      <a:gd name="connsiteX15" fmla="*/ 9510396 w 11195633"/>
                      <a:gd name="connsiteY15" fmla="*/ 0 h 461665"/>
                      <a:gd name="connsiteX16" fmla="*/ 9763770 w 11195633"/>
                      <a:gd name="connsiteY16" fmla="*/ 0 h 461665"/>
                      <a:gd name="connsiteX17" fmla="*/ 10464971 w 11195633"/>
                      <a:gd name="connsiteY17" fmla="*/ 0 h 461665"/>
                      <a:gd name="connsiteX18" fmla="*/ 11195633 w 11195633"/>
                      <a:gd name="connsiteY18" fmla="*/ 0 h 461665"/>
                      <a:gd name="connsiteX19" fmla="*/ 11195633 w 11195633"/>
                      <a:gd name="connsiteY19" fmla="*/ 461665 h 461665"/>
                      <a:gd name="connsiteX20" fmla="*/ 10718345 w 11195633"/>
                      <a:gd name="connsiteY20" fmla="*/ 461665 h 461665"/>
                      <a:gd name="connsiteX21" fmla="*/ 10129102 w 11195633"/>
                      <a:gd name="connsiteY21" fmla="*/ 461665 h 461665"/>
                      <a:gd name="connsiteX22" fmla="*/ 9875727 w 11195633"/>
                      <a:gd name="connsiteY22" fmla="*/ 461665 h 461665"/>
                      <a:gd name="connsiteX23" fmla="*/ 9398439 w 11195633"/>
                      <a:gd name="connsiteY23" fmla="*/ 461665 h 461665"/>
                      <a:gd name="connsiteX24" fmla="*/ 8697239 w 11195633"/>
                      <a:gd name="connsiteY24" fmla="*/ 461665 h 461665"/>
                      <a:gd name="connsiteX25" fmla="*/ 8331908 w 11195633"/>
                      <a:gd name="connsiteY25" fmla="*/ 461665 h 461665"/>
                      <a:gd name="connsiteX26" fmla="*/ 7518751 w 11195633"/>
                      <a:gd name="connsiteY26" fmla="*/ 461665 h 461665"/>
                      <a:gd name="connsiteX27" fmla="*/ 6705595 w 11195633"/>
                      <a:gd name="connsiteY27" fmla="*/ 461665 h 461665"/>
                      <a:gd name="connsiteX28" fmla="*/ 6116351 w 11195633"/>
                      <a:gd name="connsiteY28" fmla="*/ 461665 h 461665"/>
                      <a:gd name="connsiteX29" fmla="*/ 5303195 w 11195633"/>
                      <a:gd name="connsiteY29" fmla="*/ 461665 h 461665"/>
                      <a:gd name="connsiteX30" fmla="*/ 4713951 w 11195633"/>
                      <a:gd name="connsiteY30" fmla="*/ 461665 h 461665"/>
                      <a:gd name="connsiteX31" fmla="*/ 4012751 w 11195633"/>
                      <a:gd name="connsiteY31" fmla="*/ 461665 h 461665"/>
                      <a:gd name="connsiteX32" fmla="*/ 3759376 w 11195633"/>
                      <a:gd name="connsiteY32" fmla="*/ 461665 h 461665"/>
                      <a:gd name="connsiteX33" fmla="*/ 2946219 w 11195633"/>
                      <a:gd name="connsiteY33" fmla="*/ 461665 h 461665"/>
                      <a:gd name="connsiteX34" fmla="*/ 2468932 w 11195633"/>
                      <a:gd name="connsiteY34" fmla="*/ 461665 h 461665"/>
                      <a:gd name="connsiteX35" fmla="*/ 1767732 w 11195633"/>
                      <a:gd name="connsiteY35" fmla="*/ 461665 h 461665"/>
                      <a:gd name="connsiteX36" fmla="*/ 1514357 w 11195633"/>
                      <a:gd name="connsiteY36" fmla="*/ 461665 h 461665"/>
                      <a:gd name="connsiteX37" fmla="*/ 701200 w 11195633"/>
                      <a:gd name="connsiteY37" fmla="*/ 461665 h 461665"/>
                      <a:gd name="connsiteX38" fmla="*/ 0 w 11195633"/>
                      <a:gd name="connsiteY38" fmla="*/ 461665 h 461665"/>
                      <a:gd name="connsiteX39" fmla="*/ 0 w 11195633"/>
                      <a:gd name="connsiteY39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11195633" h="461665" fill="none" extrusionOk="0">
                        <a:moveTo>
                          <a:pt x="0" y="0"/>
                        </a:moveTo>
                        <a:cubicBezTo>
                          <a:pt x="130431" y="-30537"/>
                          <a:pt x="333005" y="66932"/>
                          <a:pt x="589244" y="0"/>
                        </a:cubicBezTo>
                        <a:cubicBezTo>
                          <a:pt x="845483" y="-66932"/>
                          <a:pt x="1043467" y="35409"/>
                          <a:pt x="1178488" y="0"/>
                        </a:cubicBezTo>
                        <a:cubicBezTo>
                          <a:pt x="1313509" y="-35409"/>
                          <a:pt x="1598323" y="6402"/>
                          <a:pt x="1991644" y="0"/>
                        </a:cubicBezTo>
                        <a:cubicBezTo>
                          <a:pt x="2384965" y="-6402"/>
                          <a:pt x="2287206" y="39724"/>
                          <a:pt x="2468932" y="0"/>
                        </a:cubicBezTo>
                        <a:cubicBezTo>
                          <a:pt x="2650658" y="-39724"/>
                          <a:pt x="2797469" y="9863"/>
                          <a:pt x="2946219" y="0"/>
                        </a:cubicBezTo>
                        <a:cubicBezTo>
                          <a:pt x="3094969" y="-9863"/>
                          <a:pt x="3283905" y="52001"/>
                          <a:pt x="3535463" y="0"/>
                        </a:cubicBezTo>
                        <a:cubicBezTo>
                          <a:pt x="3787021" y="-52001"/>
                          <a:pt x="3995473" y="62357"/>
                          <a:pt x="4236663" y="0"/>
                        </a:cubicBezTo>
                        <a:cubicBezTo>
                          <a:pt x="4477853" y="-62357"/>
                          <a:pt x="4688063" y="35685"/>
                          <a:pt x="4937863" y="0"/>
                        </a:cubicBezTo>
                        <a:cubicBezTo>
                          <a:pt x="5187663" y="-35685"/>
                          <a:pt x="5327056" y="29143"/>
                          <a:pt x="5639064" y="0"/>
                        </a:cubicBezTo>
                        <a:cubicBezTo>
                          <a:pt x="5951072" y="-29143"/>
                          <a:pt x="6240004" y="79549"/>
                          <a:pt x="6452220" y="0"/>
                        </a:cubicBezTo>
                        <a:cubicBezTo>
                          <a:pt x="6664436" y="-79549"/>
                          <a:pt x="6883765" y="48222"/>
                          <a:pt x="7041464" y="0"/>
                        </a:cubicBezTo>
                        <a:cubicBezTo>
                          <a:pt x="7199163" y="-48222"/>
                          <a:pt x="7478573" y="52701"/>
                          <a:pt x="7742664" y="0"/>
                        </a:cubicBezTo>
                        <a:cubicBezTo>
                          <a:pt x="8006755" y="-52701"/>
                          <a:pt x="8096773" y="37820"/>
                          <a:pt x="8331908" y="0"/>
                        </a:cubicBezTo>
                        <a:cubicBezTo>
                          <a:pt x="8567043" y="-37820"/>
                          <a:pt x="8788938" y="8749"/>
                          <a:pt x="8921152" y="0"/>
                        </a:cubicBezTo>
                        <a:cubicBezTo>
                          <a:pt x="9053366" y="-8749"/>
                          <a:pt x="9252302" y="65585"/>
                          <a:pt x="9510396" y="0"/>
                        </a:cubicBezTo>
                        <a:cubicBezTo>
                          <a:pt x="9768490" y="-65585"/>
                          <a:pt x="9640716" y="6626"/>
                          <a:pt x="9763770" y="0"/>
                        </a:cubicBezTo>
                        <a:cubicBezTo>
                          <a:pt x="9886824" y="-6626"/>
                          <a:pt x="10296828" y="69286"/>
                          <a:pt x="10464971" y="0"/>
                        </a:cubicBezTo>
                        <a:cubicBezTo>
                          <a:pt x="10633114" y="-69286"/>
                          <a:pt x="10849597" y="57221"/>
                          <a:pt x="11195633" y="0"/>
                        </a:cubicBezTo>
                        <a:cubicBezTo>
                          <a:pt x="11220354" y="171153"/>
                          <a:pt x="11147480" y="268548"/>
                          <a:pt x="11195633" y="461665"/>
                        </a:cubicBezTo>
                        <a:cubicBezTo>
                          <a:pt x="11041538" y="469006"/>
                          <a:pt x="10949651" y="410307"/>
                          <a:pt x="10718345" y="461665"/>
                        </a:cubicBezTo>
                        <a:cubicBezTo>
                          <a:pt x="10487039" y="513023"/>
                          <a:pt x="10324617" y="418003"/>
                          <a:pt x="10129102" y="461665"/>
                        </a:cubicBezTo>
                        <a:cubicBezTo>
                          <a:pt x="9933587" y="505327"/>
                          <a:pt x="9970650" y="431437"/>
                          <a:pt x="9875727" y="461665"/>
                        </a:cubicBezTo>
                        <a:cubicBezTo>
                          <a:pt x="9780805" y="491893"/>
                          <a:pt x="9630384" y="414961"/>
                          <a:pt x="9398439" y="461665"/>
                        </a:cubicBezTo>
                        <a:cubicBezTo>
                          <a:pt x="9166494" y="508369"/>
                          <a:pt x="8845082" y="455673"/>
                          <a:pt x="8697239" y="461665"/>
                        </a:cubicBezTo>
                        <a:cubicBezTo>
                          <a:pt x="8549396" y="467657"/>
                          <a:pt x="8503590" y="419063"/>
                          <a:pt x="8331908" y="461665"/>
                        </a:cubicBezTo>
                        <a:cubicBezTo>
                          <a:pt x="8160226" y="504267"/>
                          <a:pt x="7840099" y="387615"/>
                          <a:pt x="7518751" y="461665"/>
                        </a:cubicBezTo>
                        <a:cubicBezTo>
                          <a:pt x="7197403" y="535715"/>
                          <a:pt x="7030671" y="365947"/>
                          <a:pt x="6705595" y="461665"/>
                        </a:cubicBezTo>
                        <a:cubicBezTo>
                          <a:pt x="6380519" y="557383"/>
                          <a:pt x="6250690" y="433304"/>
                          <a:pt x="6116351" y="461665"/>
                        </a:cubicBezTo>
                        <a:cubicBezTo>
                          <a:pt x="5982012" y="490026"/>
                          <a:pt x="5674333" y="384674"/>
                          <a:pt x="5303195" y="461665"/>
                        </a:cubicBezTo>
                        <a:cubicBezTo>
                          <a:pt x="4932057" y="538656"/>
                          <a:pt x="4980529" y="406764"/>
                          <a:pt x="4713951" y="461665"/>
                        </a:cubicBezTo>
                        <a:cubicBezTo>
                          <a:pt x="4447373" y="516566"/>
                          <a:pt x="4168567" y="441798"/>
                          <a:pt x="4012751" y="461665"/>
                        </a:cubicBezTo>
                        <a:cubicBezTo>
                          <a:pt x="3856935" y="481532"/>
                          <a:pt x="3872159" y="458670"/>
                          <a:pt x="3759376" y="461665"/>
                        </a:cubicBezTo>
                        <a:cubicBezTo>
                          <a:pt x="3646593" y="464660"/>
                          <a:pt x="3163063" y="393861"/>
                          <a:pt x="2946219" y="461665"/>
                        </a:cubicBezTo>
                        <a:cubicBezTo>
                          <a:pt x="2729375" y="529469"/>
                          <a:pt x="2666521" y="407752"/>
                          <a:pt x="2468932" y="461665"/>
                        </a:cubicBezTo>
                        <a:cubicBezTo>
                          <a:pt x="2271343" y="515578"/>
                          <a:pt x="2114751" y="443495"/>
                          <a:pt x="1767732" y="461665"/>
                        </a:cubicBezTo>
                        <a:cubicBezTo>
                          <a:pt x="1420713" y="479835"/>
                          <a:pt x="1631921" y="443991"/>
                          <a:pt x="1514357" y="461665"/>
                        </a:cubicBezTo>
                        <a:cubicBezTo>
                          <a:pt x="1396794" y="479339"/>
                          <a:pt x="965022" y="388538"/>
                          <a:pt x="701200" y="461665"/>
                        </a:cubicBezTo>
                        <a:cubicBezTo>
                          <a:pt x="437378" y="534792"/>
                          <a:pt x="287273" y="440589"/>
                          <a:pt x="0" y="461665"/>
                        </a:cubicBezTo>
                        <a:cubicBezTo>
                          <a:pt x="-1893" y="322500"/>
                          <a:pt x="53737" y="116135"/>
                          <a:pt x="0" y="0"/>
                        </a:cubicBezTo>
                        <a:close/>
                      </a:path>
                      <a:path w="11195633" h="461665" stroke="0" extrusionOk="0">
                        <a:moveTo>
                          <a:pt x="0" y="0"/>
                        </a:moveTo>
                        <a:cubicBezTo>
                          <a:pt x="109099" y="-17227"/>
                          <a:pt x="280661" y="55444"/>
                          <a:pt x="477288" y="0"/>
                        </a:cubicBezTo>
                        <a:cubicBezTo>
                          <a:pt x="673915" y="-55444"/>
                          <a:pt x="627679" y="27428"/>
                          <a:pt x="730662" y="0"/>
                        </a:cubicBezTo>
                        <a:cubicBezTo>
                          <a:pt x="833645" y="-27428"/>
                          <a:pt x="1322261" y="94999"/>
                          <a:pt x="1543819" y="0"/>
                        </a:cubicBezTo>
                        <a:cubicBezTo>
                          <a:pt x="1765377" y="-94999"/>
                          <a:pt x="1871599" y="36767"/>
                          <a:pt x="2021106" y="0"/>
                        </a:cubicBezTo>
                        <a:cubicBezTo>
                          <a:pt x="2170613" y="-36767"/>
                          <a:pt x="2281546" y="8553"/>
                          <a:pt x="2498394" y="0"/>
                        </a:cubicBezTo>
                        <a:cubicBezTo>
                          <a:pt x="2715242" y="-8553"/>
                          <a:pt x="3129466" y="96012"/>
                          <a:pt x="3311550" y="0"/>
                        </a:cubicBezTo>
                        <a:cubicBezTo>
                          <a:pt x="3493634" y="-96012"/>
                          <a:pt x="3527877" y="16448"/>
                          <a:pt x="3676882" y="0"/>
                        </a:cubicBezTo>
                        <a:cubicBezTo>
                          <a:pt x="3825887" y="-16448"/>
                          <a:pt x="4273489" y="3160"/>
                          <a:pt x="4490038" y="0"/>
                        </a:cubicBezTo>
                        <a:cubicBezTo>
                          <a:pt x="4706587" y="-3160"/>
                          <a:pt x="5074006" y="45540"/>
                          <a:pt x="5303195" y="0"/>
                        </a:cubicBezTo>
                        <a:cubicBezTo>
                          <a:pt x="5532384" y="-45540"/>
                          <a:pt x="5612215" y="5932"/>
                          <a:pt x="5892438" y="0"/>
                        </a:cubicBezTo>
                        <a:cubicBezTo>
                          <a:pt x="6172661" y="-5932"/>
                          <a:pt x="6381223" y="96693"/>
                          <a:pt x="6705595" y="0"/>
                        </a:cubicBezTo>
                        <a:cubicBezTo>
                          <a:pt x="7029967" y="-96693"/>
                          <a:pt x="6957031" y="43190"/>
                          <a:pt x="7182882" y="0"/>
                        </a:cubicBezTo>
                        <a:cubicBezTo>
                          <a:pt x="7408733" y="-43190"/>
                          <a:pt x="7437970" y="47270"/>
                          <a:pt x="7660170" y="0"/>
                        </a:cubicBezTo>
                        <a:cubicBezTo>
                          <a:pt x="7882370" y="-47270"/>
                          <a:pt x="8054968" y="78465"/>
                          <a:pt x="8361370" y="0"/>
                        </a:cubicBezTo>
                        <a:cubicBezTo>
                          <a:pt x="8667772" y="-78465"/>
                          <a:pt x="8677312" y="14080"/>
                          <a:pt x="8838658" y="0"/>
                        </a:cubicBezTo>
                        <a:cubicBezTo>
                          <a:pt x="9000004" y="-14080"/>
                          <a:pt x="9363590" y="78298"/>
                          <a:pt x="9651814" y="0"/>
                        </a:cubicBezTo>
                        <a:cubicBezTo>
                          <a:pt x="9940038" y="-78298"/>
                          <a:pt x="10113757" y="29184"/>
                          <a:pt x="10464971" y="0"/>
                        </a:cubicBezTo>
                        <a:cubicBezTo>
                          <a:pt x="10816185" y="-29184"/>
                          <a:pt x="10943175" y="56742"/>
                          <a:pt x="11195633" y="0"/>
                        </a:cubicBezTo>
                        <a:cubicBezTo>
                          <a:pt x="11215897" y="206247"/>
                          <a:pt x="11154972" y="285462"/>
                          <a:pt x="11195633" y="461665"/>
                        </a:cubicBezTo>
                        <a:cubicBezTo>
                          <a:pt x="11113320" y="474147"/>
                          <a:pt x="11009713" y="443667"/>
                          <a:pt x="10942258" y="461665"/>
                        </a:cubicBezTo>
                        <a:cubicBezTo>
                          <a:pt x="10874803" y="479663"/>
                          <a:pt x="10353930" y="442954"/>
                          <a:pt x="10129102" y="461665"/>
                        </a:cubicBezTo>
                        <a:cubicBezTo>
                          <a:pt x="9904274" y="480376"/>
                          <a:pt x="9718842" y="451907"/>
                          <a:pt x="9539858" y="461665"/>
                        </a:cubicBezTo>
                        <a:cubicBezTo>
                          <a:pt x="9360874" y="471423"/>
                          <a:pt x="9327243" y="442041"/>
                          <a:pt x="9174527" y="461665"/>
                        </a:cubicBezTo>
                        <a:cubicBezTo>
                          <a:pt x="9021811" y="481289"/>
                          <a:pt x="8810856" y="456675"/>
                          <a:pt x="8585283" y="461665"/>
                        </a:cubicBezTo>
                        <a:cubicBezTo>
                          <a:pt x="8359710" y="466655"/>
                          <a:pt x="8437898" y="443416"/>
                          <a:pt x="8331908" y="461665"/>
                        </a:cubicBezTo>
                        <a:cubicBezTo>
                          <a:pt x="8225918" y="479914"/>
                          <a:pt x="8186603" y="436525"/>
                          <a:pt x="8078533" y="461665"/>
                        </a:cubicBezTo>
                        <a:cubicBezTo>
                          <a:pt x="7970463" y="486805"/>
                          <a:pt x="7752030" y="420584"/>
                          <a:pt x="7489289" y="461665"/>
                        </a:cubicBezTo>
                        <a:cubicBezTo>
                          <a:pt x="7226548" y="502746"/>
                          <a:pt x="7201432" y="447969"/>
                          <a:pt x="7123958" y="461665"/>
                        </a:cubicBezTo>
                        <a:cubicBezTo>
                          <a:pt x="7046484" y="475361"/>
                          <a:pt x="6580614" y="455216"/>
                          <a:pt x="6422758" y="461665"/>
                        </a:cubicBezTo>
                        <a:cubicBezTo>
                          <a:pt x="6264902" y="468114"/>
                          <a:pt x="6145833" y="425425"/>
                          <a:pt x="6057427" y="461665"/>
                        </a:cubicBezTo>
                        <a:cubicBezTo>
                          <a:pt x="5969021" y="497905"/>
                          <a:pt x="5678751" y="395155"/>
                          <a:pt x="5356227" y="461665"/>
                        </a:cubicBezTo>
                        <a:cubicBezTo>
                          <a:pt x="5033703" y="528175"/>
                          <a:pt x="5164443" y="448992"/>
                          <a:pt x="5102852" y="461665"/>
                        </a:cubicBezTo>
                        <a:cubicBezTo>
                          <a:pt x="5041262" y="474338"/>
                          <a:pt x="4596585" y="437748"/>
                          <a:pt x="4401652" y="461665"/>
                        </a:cubicBezTo>
                        <a:cubicBezTo>
                          <a:pt x="4206719" y="485582"/>
                          <a:pt x="4196380" y="434804"/>
                          <a:pt x="4036320" y="461665"/>
                        </a:cubicBezTo>
                        <a:cubicBezTo>
                          <a:pt x="3876260" y="488526"/>
                          <a:pt x="3848916" y="435005"/>
                          <a:pt x="3782945" y="461665"/>
                        </a:cubicBezTo>
                        <a:cubicBezTo>
                          <a:pt x="3716974" y="488325"/>
                          <a:pt x="3585871" y="449702"/>
                          <a:pt x="3417614" y="461665"/>
                        </a:cubicBezTo>
                        <a:cubicBezTo>
                          <a:pt x="3249357" y="473628"/>
                          <a:pt x="3065414" y="393560"/>
                          <a:pt x="2716414" y="461665"/>
                        </a:cubicBezTo>
                        <a:cubicBezTo>
                          <a:pt x="2367414" y="529770"/>
                          <a:pt x="2500493" y="426127"/>
                          <a:pt x="2351083" y="461665"/>
                        </a:cubicBezTo>
                        <a:cubicBezTo>
                          <a:pt x="2201673" y="497203"/>
                          <a:pt x="2199230" y="447949"/>
                          <a:pt x="2097708" y="461665"/>
                        </a:cubicBezTo>
                        <a:cubicBezTo>
                          <a:pt x="1996187" y="475381"/>
                          <a:pt x="1833380" y="444196"/>
                          <a:pt x="1732377" y="461665"/>
                        </a:cubicBezTo>
                        <a:cubicBezTo>
                          <a:pt x="1631374" y="479134"/>
                          <a:pt x="1442781" y="423392"/>
                          <a:pt x="1255089" y="461665"/>
                        </a:cubicBezTo>
                        <a:cubicBezTo>
                          <a:pt x="1067397" y="499938"/>
                          <a:pt x="919909" y="430775"/>
                          <a:pt x="665846" y="461665"/>
                        </a:cubicBezTo>
                        <a:cubicBezTo>
                          <a:pt x="411783" y="492555"/>
                          <a:pt x="267839" y="442839"/>
                          <a:pt x="0" y="461665"/>
                        </a:cubicBezTo>
                        <a:cubicBezTo>
                          <a:pt x="-14445" y="369300"/>
                          <a:pt x="52742" y="20862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GIRONÈS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0A9062-15F0-3747-80D6-D5ECAE9A1F97}"/>
              </a:ext>
            </a:extLst>
          </p:cNvPr>
          <p:cNvSpPr/>
          <p:nvPr/>
        </p:nvSpPr>
        <p:spPr>
          <a:xfrm>
            <a:off x="6096000" y="429792"/>
            <a:ext cx="5818909" cy="61498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DD3CE8-1939-2A30-9070-FFD8EFFC5F4C}"/>
              </a:ext>
            </a:extLst>
          </p:cNvPr>
          <p:cNvSpPr txBox="1"/>
          <p:nvPr/>
        </p:nvSpPr>
        <p:spPr>
          <a:xfrm>
            <a:off x="6724924" y="575045"/>
            <a:ext cx="5155400" cy="5907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L’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Espai Obert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és un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servei alternatiu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als recursos existents, basat en oferir suport de salut i social basat en el pacte i en la voluntat de les persones usuàries.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Està orientat a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persones amb una discapacitat psicosocial / </a:t>
            </a:r>
            <a:r>
              <a:rPr kumimoji="0" lang="ca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518133"/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transtorn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mental sever (TMS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, en situació extrema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exclusió social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, amb l’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objectiu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sosteniment d’aquestes persones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amb TMS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a la comunitat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de baixa intensitat amb la MILLE tancada, eliminant la llista d'espera a habitatge.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innovació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del servei és la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metodologia d’intervenció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Parteix de la baixa exigència: l’única norma és el respecte i 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utilització lliure del servei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. El local i els pisos estan gestionats per la Fundació </a:t>
            </a:r>
            <a:r>
              <a:rPr kumimoji="0" lang="ca-E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Support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-Girona i el personal el posa l'IAS i la Fundació </a:t>
            </a:r>
            <a:r>
              <a:rPr kumimoji="0" lang="ca-E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Support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. L'Espai Obert obre de 8 a 20:00 hores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Espai Obert compta amb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3 habitatges de suport integrats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(pis), com a inici del projecte de recuperació i vinculació a altres recursos més estructurats (pensió amb suport, Llar amb Suport, SRC, </a:t>
            </a:r>
            <a:r>
              <a:rPr kumimoji="0" lang="ca-E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) 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Aquest projecte ha estat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guardonat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en els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518133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premis internacionals Zero Project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C17529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Graphic 19" descr="Information with solid fill">
            <a:extLst>
              <a:ext uri="{FF2B5EF4-FFF2-40B4-BE49-F238E27FC236}">
                <a16:creationId xmlns:a16="http://schemas.microsoft.com/office/drawing/2014/main" id="{8976ADAB-0420-BCC2-E55F-E350C6E59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4564" y="568860"/>
            <a:ext cx="432000" cy="432000"/>
          </a:xfrm>
          <a:prstGeom prst="rect">
            <a:avLst/>
          </a:prstGeom>
        </p:spPr>
      </p:pic>
      <p:pic>
        <p:nvPicPr>
          <p:cNvPr id="21" name="Graphic 20" descr="Target with solid fill">
            <a:extLst>
              <a:ext uri="{FF2B5EF4-FFF2-40B4-BE49-F238E27FC236}">
                <a16:creationId xmlns:a16="http://schemas.microsoft.com/office/drawing/2014/main" id="{07ED9C30-C1B2-B2D6-3E22-FAE680BC5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50564" y="1521727"/>
            <a:ext cx="540000" cy="540000"/>
          </a:xfrm>
          <a:prstGeom prst="rect">
            <a:avLst/>
          </a:prstGeom>
        </p:spPr>
      </p:pic>
      <p:pic>
        <p:nvPicPr>
          <p:cNvPr id="25" name="Graphic 24" descr="Checklist with solid fill">
            <a:extLst>
              <a:ext uri="{FF2B5EF4-FFF2-40B4-BE49-F238E27FC236}">
                <a16:creationId xmlns:a16="http://schemas.microsoft.com/office/drawing/2014/main" id="{382D1ED6-4E30-5777-8C7E-9F25BDF864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71395" y="3111613"/>
            <a:ext cx="540000" cy="540000"/>
          </a:xfrm>
          <a:prstGeom prst="rect">
            <a:avLst/>
          </a:prstGeom>
        </p:spPr>
      </p:pic>
      <p:pic>
        <p:nvPicPr>
          <p:cNvPr id="26" name="Graphic 25" descr="Ribbon with solid fill">
            <a:extLst>
              <a:ext uri="{FF2B5EF4-FFF2-40B4-BE49-F238E27FC236}">
                <a16:creationId xmlns:a16="http://schemas.microsoft.com/office/drawing/2014/main" id="{EF84F1D8-BFBB-3031-103E-AA3DB4935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3463" y="5901356"/>
            <a:ext cx="443462" cy="443462"/>
          </a:xfrm>
          <a:prstGeom prst="rect">
            <a:avLst/>
          </a:prstGeom>
        </p:spPr>
      </p:pic>
      <p:pic>
        <p:nvPicPr>
          <p:cNvPr id="27" name="Graphic 26" descr="Gears with solid fill">
            <a:extLst>
              <a:ext uri="{FF2B5EF4-FFF2-40B4-BE49-F238E27FC236}">
                <a16:creationId xmlns:a16="http://schemas.microsoft.com/office/drawing/2014/main" id="{1206CC81-20F4-CFC7-A7E5-6B7C495670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60807" y="4595131"/>
            <a:ext cx="584438" cy="58443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19588F4-8A9E-EA27-CEAE-B914FE3BD762}"/>
              </a:ext>
            </a:extLst>
          </p:cNvPr>
          <p:cNvGrpSpPr/>
          <p:nvPr/>
        </p:nvGrpSpPr>
        <p:grpSpPr>
          <a:xfrm>
            <a:off x="1153503" y="1192619"/>
            <a:ext cx="3832748" cy="3422413"/>
            <a:chOff x="495624" y="1521727"/>
            <a:chExt cx="5133721" cy="465505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F03FC20-FBEB-E2DE-7933-7629B1370CD1}"/>
                </a:ext>
              </a:extLst>
            </p:cNvPr>
            <p:cNvGrpSpPr/>
            <p:nvPr/>
          </p:nvGrpSpPr>
          <p:grpSpPr>
            <a:xfrm>
              <a:off x="495624" y="1521727"/>
              <a:ext cx="5133721" cy="4655056"/>
              <a:chOff x="666188" y="1362729"/>
              <a:chExt cx="5133721" cy="4655056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3BD0F1CA-D636-83D2-5788-04BE5D9A4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308937" y="2129714"/>
                <a:ext cx="1928226" cy="1473564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A116913-B64F-2F4D-C051-399ED35664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489730" y="3462044"/>
                <a:ext cx="758496" cy="650665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01E6DC65-9A81-FF59-D0DD-145F0EC14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921137" y="2838983"/>
                <a:ext cx="1644932" cy="1674504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E3AA4371-3595-3820-05EE-82A1439EA8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80143" y="1362729"/>
                <a:ext cx="566588" cy="554979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F47F233D-DE68-5740-5058-5C2698F46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80143" y="1496510"/>
                <a:ext cx="1928226" cy="1722347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FB33287-7DB8-C9B7-37B4-3B2AC3CC4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66188" y="4381555"/>
                <a:ext cx="1060067" cy="1636230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DEF23B58-3A83-A531-9FBB-93F3058419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12735" y="4345708"/>
                <a:ext cx="758496" cy="851605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10445231-637E-9672-93D3-5A98FCB6FF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760605" y="3967298"/>
                <a:ext cx="904713" cy="717645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B299A3E3-EAFD-13A7-A4D7-99104A14DD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026412" y="4277198"/>
                <a:ext cx="968682" cy="794194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F1858641-10C5-ACAB-0200-426678DD7E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197358" y="3218883"/>
                <a:ext cx="959544" cy="1014271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3CB853DA-B99B-6B10-9998-B63FF9516E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560026" y="4032723"/>
                <a:ext cx="676250" cy="660233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C6B30705-D28F-1F96-509F-34DF035CF4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126007" y="4149400"/>
                <a:ext cx="959544" cy="937722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55E60DD-9356-2CFD-A51B-78833BB17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428604" y="4121373"/>
                <a:ext cx="868159" cy="373175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C206E6FF-A6FC-9BFC-0180-9A4D75FDCC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619409" y="3789081"/>
                <a:ext cx="1855118" cy="47843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67107D01-8CDF-DF26-F341-9688786416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236275" y="3762024"/>
                <a:ext cx="1955641" cy="583684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01EE2935-CA5A-2E9E-C27A-B1817E864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786742" y="3765432"/>
                <a:ext cx="767635" cy="1463995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519C61EF-C32A-23A0-AE7E-4E4B2DE727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945095" y="2655729"/>
                <a:ext cx="868159" cy="1253486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31FF2AD2-BA3A-1AAD-C8FE-394A2E5624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369065" y="3646776"/>
                <a:ext cx="2430844" cy="564547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46EB2C9D-D7A5-F2B5-A643-065C55E31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343781" y="2449435"/>
                <a:ext cx="1370777" cy="1511838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DE7BC933-08D0-9C20-BB7E-C9A3DCA476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226112" y="2720204"/>
                <a:ext cx="868159" cy="909017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4A3FB0A-2A39-D252-0C2C-9FA0B4A63E7D}"/>
                  </a:ext>
                </a:extLst>
              </p:cNvPr>
              <p:cNvSpPr txBox="1"/>
              <p:nvPr/>
            </p:nvSpPr>
            <p:spPr>
              <a:xfrm>
                <a:off x="3882433" y="4277510"/>
                <a:ext cx="123709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A5644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B6C5807-8AFD-1653-7499-4DA4CC64F5D2}"/>
                  </a:ext>
                </a:extLst>
              </p:cNvPr>
              <p:cNvSpPr txBox="1"/>
              <p:nvPr/>
            </p:nvSpPr>
            <p:spPr>
              <a:xfrm>
                <a:off x="4437349" y="1983283"/>
                <a:ext cx="120110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C17529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B917F92-0D7D-837A-68D3-69EA3CD8A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alphaModFix amt="6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54683" y="2805077"/>
              <a:ext cx="909016" cy="1253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46596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29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2C2DB8D-7750-1946-8072-B14BF8B40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907" y="5741326"/>
            <a:ext cx="2067095" cy="532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A7BC75-CD21-DA6C-73DD-4F82E04302AC}"/>
              </a:ext>
            </a:extLst>
          </p:cNvPr>
          <p:cNvSpPr txBox="1"/>
          <p:nvPr/>
        </p:nvSpPr>
        <p:spPr>
          <a:xfrm>
            <a:off x="2270675" y="1556340"/>
            <a:ext cx="61964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El sistema de salut i social del futur, serà integrat...</a:t>
            </a:r>
          </a:p>
          <a:p>
            <a:pPr algn="ctr"/>
            <a:r>
              <a:rPr lang="ca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o no serà”</a:t>
            </a:r>
          </a:p>
        </p:txBody>
      </p:sp>
    </p:spTree>
    <p:extLst>
      <p:ext uri="{BB962C8B-B14F-4D97-AF65-F5344CB8AC3E}">
        <p14:creationId xmlns:p14="http://schemas.microsoft.com/office/powerpoint/2010/main" val="363028377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5BFE0FD3-5EDC-904F-A000-08E90D3AA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097" y="3392331"/>
            <a:ext cx="2069281" cy="206928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F007D40-CC83-7347-AA8D-7D3EA7CCF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61" y="3054300"/>
            <a:ext cx="2053118" cy="20531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62CDB0-C5E1-62F2-CE4A-DD072B9B0E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4000"/>
          </a:blip>
          <a:stretch>
            <a:fillRect/>
          </a:stretch>
        </p:blipFill>
        <p:spPr>
          <a:xfrm rot="10545315">
            <a:off x="636059" y="1187063"/>
            <a:ext cx="8941308" cy="259673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0874199-DD54-2C04-0D31-F5F1EFAECD28}"/>
              </a:ext>
            </a:extLst>
          </p:cNvPr>
          <p:cNvSpPr/>
          <p:nvPr/>
        </p:nvSpPr>
        <p:spPr>
          <a:xfrm>
            <a:off x="3181484" y="1469975"/>
            <a:ext cx="5149821" cy="4942709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n 80">
            <a:extLst>
              <a:ext uri="{FF2B5EF4-FFF2-40B4-BE49-F238E27FC236}">
                <a16:creationId xmlns:a16="http://schemas.microsoft.com/office/drawing/2014/main" id="{6E1265DC-58F3-44F3-27F4-00F8B8C1CD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68" r="13205"/>
          <a:stretch/>
        </p:blipFill>
        <p:spPr>
          <a:xfrm flipH="1">
            <a:off x="4731766" y="2451933"/>
            <a:ext cx="2153160" cy="2896822"/>
          </a:xfrm>
          <a:prstGeom prst="rect">
            <a:avLst/>
          </a:prstGeom>
        </p:spPr>
      </p:pic>
      <p:pic>
        <p:nvPicPr>
          <p:cNvPr id="8" name="Graphic 7" descr="Lungs with virus with solid fill">
            <a:extLst>
              <a:ext uri="{FF2B5EF4-FFF2-40B4-BE49-F238E27FC236}">
                <a16:creationId xmlns:a16="http://schemas.microsoft.com/office/drawing/2014/main" id="{99844967-FA03-3797-5F39-D14A4A8D6A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05584" y="1251797"/>
            <a:ext cx="914400" cy="914400"/>
          </a:xfrm>
          <a:prstGeom prst="rect">
            <a:avLst/>
          </a:prstGeom>
        </p:spPr>
      </p:pic>
      <p:pic>
        <p:nvPicPr>
          <p:cNvPr id="10" name="Graphic 9" descr="Kidneys with solid fill">
            <a:extLst>
              <a:ext uri="{FF2B5EF4-FFF2-40B4-BE49-F238E27FC236}">
                <a16:creationId xmlns:a16="http://schemas.microsoft.com/office/drawing/2014/main" id="{EB075EE8-D6DA-C918-ED28-B82F27D846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91184" y="2049934"/>
            <a:ext cx="914400" cy="914400"/>
          </a:xfrm>
          <a:prstGeom prst="rect">
            <a:avLst/>
          </a:prstGeom>
        </p:spPr>
      </p:pic>
      <p:pic>
        <p:nvPicPr>
          <p:cNvPr id="15" name="Graphic 14" descr="Woman with cane with solid fill">
            <a:extLst>
              <a:ext uri="{FF2B5EF4-FFF2-40B4-BE49-F238E27FC236}">
                <a16:creationId xmlns:a16="http://schemas.microsoft.com/office/drawing/2014/main" id="{092A9FEE-6EFD-9634-D97D-7342961AADB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5219"/>
          <a:stretch/>
        </p:blipFill>
        <p:spPr>
          <a:xfrm>
            <a:off x="6852353" y="5021936"/>
            <a:ext cx="788935" cy="1440160"/>
          </a:xfrm>
          <a:prstGeom prst="rect">
            <a:avLst/>
          </a:prstGeom>
        </p:spPr>
      </p:pic>
      <p:pic>
        <p:nvPicPr>
          <p:cNvPr id="26" name="Graphic 25" descr="Head with gears with solid fill">
            <a:extLst>
              <a:ext uri="{FF2B5EF4-FFF2-40B4-BE49-F238E27FC236}">
                <a16:creationId xmlns:a16="http://schemas.microsoft.com/office/drawing/2014/main" id="{73F08FD1-79BC-5B8D-8DB7-169CCECBC2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40708" y="2417373"/>
            <a:ext cx="1050770" cy="1050770"/>
          </a:xfrm>
          <a:prstGeom prst="rect">
            <a:avLst/>
          </a:prstGeom>
        </p:spPr>
      </p:pic>
      <p:pic>
        <p:nvPicPr>
          <p:cNvPr id="27" name="Graphic 26" descr="Medicine with solid fill">
            <a:extLst>
              <a:ext uri="{FF2B5EF4-FFF2-40B4-BE49-F238E27FC236}">
                <a16:creationId xmlns:a16="http://schemas.microsoft.com/office/drawing/2014/main" id="{1C192DE3-1B3F-3251-D510-8E55297C92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386116" y="1195924"/>
            <a:ext cx="914400" cy="914400"/>
          </a:xfrm>
          <a:prstGeom prst="rect">
            <a:avLst/>
          </a:prstGeom>
        </p:spPr>
      </p:pic>
      <p:pic>
        <p:nvPicPr>
          <p:cNvPr id="28" name="Graphic 27" descr="Bathtub with solid fill">
            <a:extLst>
              <a:ext uri="{FF2B5EF4-FFF2-40B4-BE49-F238E27FC236}">
                <a16:creationId xmlns:a16="http://schemas.microsoft.com/office/drawing/2014/main" id="{DED567ED-5DB6-FBDC-AF60-0284426BC5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915284" y="4735802"/>
            <a:ext cx="1676882" cy="1676882"/>
          </a:xfrm>
          <a:prstGeom prst="rect">
            <a:avLst/>
          </a:prstGeom>
        </p:spPr>
      </p:pic>
      <p:pic>
        <p:nvPicPr>
          <p:cNvPr id="29" name="Graphic 28" descr="Crying face with solid fill with solid fill">
            <a:extLst>
              <a:ext uri="{FF2B5EF4-FFF2-40B4-BE49-F238E27FC236}">
                <a16:creationId xmlns:a16="http://schemas.microsoft.com/office/drawing/2014/main" id="{DDBAE846-FBEC-4249-BE2F-46AAA552585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724284" y="3381767"/>
            <a:ext cx="914400" cy="914400"/>
          </a:xfrm>
          <a:prstGeom prst="rect">
            <a:avLst/>
          </a:prstGeom>
        </p:spPr>
      </p:pic>
      <p:pic>
        <p:nvPicPr>
          <p:cNvPr id="30" name="Graphic 68">
            <a:extLst>
              <a:ext uri="{FF2B5EF4-FFF2-40B4-BE49-F238E27FC236}">
                <a16:creationId xmlns:a16="http://schemas.microsoft.com/office/drawing/2014/main" id="{55911D02-4789-2743-87B4-958E53E19D5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2931" y="3551431"/>
            <a:ext cx="2579021" cy="219285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CF95CBB-C516-41FD-BCF0-AD5779B94F49}"/>
              </a:ext>
            </a:extLst>
          </p:cNvPr>
          <p:cNvSpPr txBox="1"/>
          <p:nvPr/>
        </p:nvSpPr>
        <p:spPr>
          <a:xfrm>
            <a:off x="765980" y="1742429"/>
            <a:ext cx="2213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NECESSITATS D’ATENCIÓ SANITÀRIES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954E19B-3445-5CC1-4009-3964EB58FA24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11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78348" y="4452751"/>
            <a:ext cx="9184161" cy="209286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8D228CC-A05C-67C7-6072-BDD4F220387F}"/>
              </a:ext>
            </a:extLst>
          </p:cNvPr>
          <p:cNvSpPr txBox="1"/>
          <p:nvPr/>
        </p:nvSpPr>
        <p:spPr>
          <a:xfrm>
            <a:off x="4133808" y="3993735"/>
            <a:ext cx="570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JOAN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8396AB-2C0F-296B-33E4-05EC961156F9}"/>
              </a:ext>
            </a:extLst>
          </p:cNvPr>
          <p:cNvSpPr txBox="1"/>
          <p:nvPr/>
        </p:nvSpPr>
        <p:spPr>
          <a:xfrm>
            <a:off x="9315111" y="5053463"/>
            <a:ext cx="1889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2"/>
                </a:solidFill>
              </a:rPr>
              <a:t>NECESSITATS D’ATENCIÓ SOCIAL</a:t>
            </a:r>
          </a:p>
        </p:txBody>
      </p:sp>
      <p:sp>
        <p:nvSpPr>
          <p:cNvPr id="5" name="CuadroTexto 3">
            <a:extLst>
              <a:ext uri="{FF2B5EF4-FFF2-40B4-BE49-F238E27FC236}">
                <a16:creationId xmlns:a16="http://schemas.microsoft.com/office/drawing/2014/main" id="{31288110-77D1-275C-9EB1-E6A437A83545}"/>
              </a:ext>
            </a:extLst>
          </p:cNvPr>
          <p:cNvSpPr txBox="1"/>
          <p:nvPr/>
        </p:nvSpPr>
        <p:spPr>
          <a:xfrm>
            <a:off x="192186" y="180483"/>
            <a:ext cx="115703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600" b="1" i="0" u="none" strike="noStrike" kern="1200" cap="none" spc="0" normalizeH="0" baseline="0" noProof="0" dirty="0">
                <a:ln>
                  <a:noFill/>
                </a:ln>
                <a:solidFill>
                  <a:srgbClr val="F1A349"/>
                </a:solidFill>
                <a:effectLst/>
                <a:uLnTx/>
                <a:uFillTx/>
                <a:latin typeface="Arial Black" panose="020B0A040201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1. </a:t>
            </a:r>
            <a:r>
              <a:rPr kumimoji="0" lang="ca-ES" sz="2600" b="0" i="0" u="none" strike="noStrike" kern="1200" cap="none" spc="0" normalizeH="0" baseline="0" noProof="0" dirty="0">
                <a:ln>
                  <a:noFill/>
                </a:ln>
                <a:solidFill>
                  <a:srgbClr val="F1A349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Per què és necessària l’atenció integrada social i sanitària?</a:t>
            </a:r>
            <a:endParaRPr kumimoji="0" lang="en-ES" sz="2600" b="0" i="0" u="none" strike="noStrike" kern="1200" cap="none" spc="0" normalizeH="0" baseline="0" noProof="0" dirty="0">
              <a:ln>
                <a:noFill/>
              </a:ln>
              <a:solidFill>
                <a:srgbClr val="F1A349"/>
              </a:solidFill>
              <a:effectLst/>
              <a:uLnTx/>
              <a:uFillTx/>
              <a:latin typeface="Arial Black" panose="020B0A0402010202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798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3">
            <a:extLst>
              <a:ext uri="{FF2B5EF4-FFF2-40B4-BE49-F238E27FC236}">
                <a16:creationId xmlns:a16="http://schemas.microsoft.com/office/drawing/2014/main" id="{02278CE6-8AE7-25A1-2A68-07CB281F2656}"/>
              </a:ext>
            </a:extLst>
          </p:cNvPr>
          <p:cNvSpPr txBox="1"/>
          <p:nvPr/>
        </p:nvSpPr>
        <p:spPr>
          <a:xfrm>
            <a:off x="192186" y="180483"/>
            <a:ext cx="115703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600" b="1" i="0" u="none" strike="noStrike" kern="1200" cap="none" spc="0" normalizeH="0" baseline="0" noProof="0" dirty="0">
                <a:ln>
                  <a:noFill/>
                </a:ln>
                <a:solidFill>
                  <a:srgbClr val="F1A349"/>
                </a:solidFill>
                <a:effectLst/>
                <a:uLnTx/>
                <a:uFillTx/>
                <a:latin typeface="Arial Black" panose="020B0A040201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1. </a:t>
            </a:r>
            <a:r>
              <a:rPr kumimoji="0" lang="ca-ES" sz="2600" b="0" i="0" u="none" strike="noStrike" kern="1200" cap="none" spc="0" normalizeH="0" baseline="0" noProof="0" dirty="0">
                <a:ln>
                  <a:noFill/>
                </a:ln>
                <a:solidFill>
                  <a:srgbClr val="F1A349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Per què és necessària l’atenció integrada social i sanitària?</a:t>
            </a:r>
            <a:endParaRPr kumimoji="0" lang="en-ES" sz="2600" b="0" i="0" u="none" strike="noStrike" kern="1200" cap="none" spc="0" normalizeH="0" baseline="0" noProof="0" dirty="0">
              <a:ln>
                <a:noFill/>
              </a:ln>
              <a:solidFill>
                <a:srgbClr val="F1A349"/>
              </a:solidFill>
              <a:effectLst/>
              <a:uLnTx/>
              <a:uFillTx/>
              <a:latin typeface="Arial Black" panose="020B0A04020102020204" pitchFamily="34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FAA1CA-ABF3-9445-8A65-6CF2B0092037}"/>
              </a:ext>
            </a:extLst>
          </p:cNvPr>
          <p:cNvGrpSpPr/>
          <p:nvPr/>
        </p:nvGrpSpPr>
        <p:grpSpPr>
          <a:xfrm>
            <a:off x="390348" y="1538705"/>
            <a:ext cx="8709706" cy="4123703"/>
            <a:chOff x="2930013" y="1919382"/>
            <a:chExt cx="5886266" cy="4123703"/>
          </a:xfrm>
        </p:grpSpPr>
        <p:pic>
          <p:nvPicPr>
            <p:cNvPr id="3" name="Picture 10" descr="Juego de laberinto de caminos con niños y deportes | Vector Premium">
              <a:extLst>
                <a:ext uri="{FF2B5EF4-FFF2-40B4-BE49-F238E27FC236}">
                  <a16:creationId xmlns:a16="http://schemas.microsoft.com/office/drawing/2014/main" id="{8583A097-D2D3-3253-C2B8-D1F3D75676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911" r="6094" b="2492"/>
            <a:stretch/>
          </p:blipFill>
          <p:spPr bwMode="auto">
            <a:xfrm rot="10800000">
              <a:off x="3057286" y="2118462"/>
              <a:ext cx="5758993" cy="3924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5E8E6B7-C8F7-D793-EEF0-72084E0B3D3B}"/>
                </a:ext>
              </a:extLst>
            </p:cNvPr>
            <p:cNvSpPr/>
            <p:nvPr/>
          </p:nvSpPr>
          <p:spPr>
            <a:xfrm>
              <a:off x="2930013" y="1919382"/>
              <a:ext cx="1591814" cy="1728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491C9A3-B41C-2B98-BD0D-63658A6B3394}"/>
                </a:ext>
              </a:extLst>
            </p:cNvPr>
            <p:cNvSpPr/>
            <p:nvPr/>
          </p:nvSpPr>
          <p:spPr>
            <a:xfrm>
              <a:off x="3430806" y="2316192"/>
              <a:ext cx="508367" cy="1728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3AEB173-D1CB-3DE4-C04E-B0258C9569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>
            <a:off x="403666" y="2916416"/>
            <a:ext cx="10120313" cy="17286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7BD3A4-E19B-18F4-4218-B980DD6063B5}"/>
              </a:ext>
            </a:extLst>
          </p:cNvPr>
          <p:cNvSpPr txBox="1"/>
          <p:nvPr/>
        </p:nvSpPr>
        <p:spPr>
          <a:xfrm>
            <a:off x="9510409" y="3333505"/>
            <a:ext cx="2027140" cy="830997"/>
          </a:xfrm>
          <a:custGeom>
            <a:avLst/>
            <a:gdLst>
              <a:gd name="connsiteX0" fmla="*/ 0 w 2027140"/>
              <a:gd name="connsiteY0" fmla="*/ 0 h 830997"/>
              <a:gd name="connsiteX1" fmla="*/ 547328 w 2027140"/>
              <a:gd name="connsiteY1" fmla="*/ 0 h 830997"/>
              <a:gd name="connsiteX2" fmla="*/ 1013570 w 2027140"/>
              <a:gd name="connsiteY2" fmla="*/ 0 h 830997"/>
              <a:gd name="connsiteX3" fmla="*/ 1459541 w 2027140"/>
              <a:gd name="connsiteY3" fmla="*/ 0 h 830997"/>
              <a:gd name="connsiteX4" fmla="*/ 2027140 w 2027140"/>
              <a:gd name="connsiteY4" fmla="*/ 0 h 830997"/>
              <a:gd name="connsiteX5" fmla="*/ 2027140 w 2027140"/>
              <a:gd name="connsiteY5" fmla="*/ 415499 h 830997"/>
              <a:gd name="connsiteX6" fmla="*/ 2027140 w 2027140"/>
              <a:gd name="connsiteY6" fmla="*/ 830997 h 830997"/>
              <a:gd name="connsiteX7" fmla="*/ 1560898 w 2027140"/>
              <a:gd name="connsiteY7" fmla="*/ 830997 h 830997"/>
              <a:gd name="connsiteX8" fmla="*/ 1054113 w 2027140"/>
              <a:gd name="connsiteY8" fmla="*/ 830997 h 830997"/>
              <a:gd name="connsiteX9" fmla="*/ 608142 w 2027140"/>
              <a:gd name="connsiteY9" fmla="*/ 830997 h 830997"/>
              <a:gd name="connsiteX10" fmla="*/ 0 w 2027140"/>
              <a:gd name="connsiteY10" fmla="*/ 830997 h 830997"/>
              <a:gd name="connsiteX11" fmla="*/ 0 w 2027140"/>
              <a:gd name="connsiteY11" fmla="*/ 432118 h 830997"/>
              <a:gd name="connsiteX12" fmla="*/ 0 w 2027140"/>
              <a:gd name="connsiteY12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7140" h="830997" fill="none" extrusionOk="0">
                <a:moveTo>
                  <a:pt x="0" y="0"/>
                </a:moveTo>
                <a:cubicBezTo>
                  <a:pt x="148986" y="-47839"/>
                  <a:pt x="310314" y="28159"/>
                  <a:pt x="547328" y="0"/>
                </a:cubicBezTo>
                <a:cubicBezTo>
                  <a:pt x="784342" y="-28159"/>
                  <a:pt x="791941" y="24815"/>
                  <a:pt x="1013570" y="0"/>
                </a:cubicBezTo>
                <a:cubicBezTo>
                  <a:pt x="1235199" y="-24815"/>
                  <a:pt x="1285261" y="10787"/>
                  <a:pt x="1459541" y="0"/>
                </a:cubicBezTo>
                <a:cubicBezTo>
                  <a:pt x="1633821" y="-10787"/>
                  <a:pt x="1829052" y="14014"/>
                  <a:pt x="2027140" y="0"/>
                </a:cubicBezTo>
                <a:cubicBezTo>
                  <a:pt x="2045133" y="84270"/>
                  <a:pt x="1988652" y="291809"/>
                  <a:pt x="2027140" y="415499"/>
                </a:cubicBezTo>
                <a:cubicBezTo>
                  <a:pt x="2065628" y="539189"/>
                  <a:pt x="2023016" y="725420"/>
                  <a:pt x="2027140" y="830997"/>
                </a:cubicBezTo>
                <a:cubicBezTo>
                  <a:pt x="1804207" y="852828"/>
                  <a:pt x="1681154" y="811663"/>
                  <a:pt x="1560898" y="830997"/>
                </a:cubicBezTo>
                <a:cubicBezTo>
                  <a:pt x="1440642" y="850331"/>
                  <a:pt x="1164420" y="778315"/>
                  <a:pt x="1054113" y="830997"/>
                </a:cubicBezTo>
                <a:cubicBezTo>
                  <a:pt x="943806" y="883679"/>
                  <a:pt x="810255" y="782061"/>
                  <a:pt x="608142" y="830997"/>
                </a:cubicBezTo>
                <a:cubicBezTo>
                  <a:pt x="406029" y="879933"/>
                  <a:pt x="161427" y="758272"/>
                  <a:pt x="0" y="830997"/>
                </a:cubicBezTo>
                <a:cubicBezTo>
                  <a:pt x="-24080" y="740509"/>
                  <a:pt x="45274" y="536055"/>
                  <a:pt x="0" y="432118"/>
                </a:cubicBezTo>
                <a:cubicBezTo>
                  <a:pt x="-45274" y="328181"/>
                  <a:pt x="26369" y="204124"/>
                  <a:pt x="0" y="0"/>
                </a:cubicBezTo>
                <a:close/>
              </a:path>
              <a:path w="2027140" h="830997" stroke="0" extrusionOk="0">
                <a:moveTo>
                  <a:pt x="0" y="0"/>
                </a:moveTo>
                <a:cubicBezTo>
                  <a:pt x="235824" y="-8458"/>
                  <a:pt x="383206" y="52777"/>
                  <a:pt x="506785" y="0"/>
                </a:cubicBezTo>
                <a:cubicBezTo>
                  <a:pt x="630364" y="-52777"/>
                  <a:pt x="839594" y="483"/>
                  <a:pt x="1054113" y="0"/>
                </a:cubicBezTo>
                <a:cubicBezTo>
                  <a:pt x="1268632" y="-483"/>
                  <a:pt x="1304606" y="17227"/>
                  <a:pt x="1500084" y="0"/>
                </a:cubicBezTo>
                <a:cubicBezTo>
                  <a:pt x="1695562" y="-17227"/>
                  <a:pt x="1819086" y="13880"/>
                  <a:pt x="2027140" y="0"/>
                </a:cubicBezTo>
                <a:cubicBezTo>
                  <a:pt x="2073048" y="102615"/>
                  <a:pt x="2006660" y="293935"/>
                  <a:pt x="2027140" y="390569"/>
                </a:cubicBezTo>
                <a:cubicBezTo>
                  <a:pt x="2047620" y="487203"/>
                  <a:pt x="2024028" y="716523"/>
                  <a:pt x="2027140" y="830997"/>
                </a:cubicBezTo>
                <a:cubicBezTo>
                  <a:pt x="1898729" y="842426"/>
                  <a:pt x="1771146" y="801001"/>
                  <a:pt x="1520355" y="830997"/>
                </a:cubicBezTo>
                <a:cubicBezTo>
                  <a:pt x="1269564" y="860993"/>
                  <a:pt x="1194462" y="794053"/>
                  <a:pt x="1033841" y="830997"/>
                </a:cubicBezTo>
                <a:cubicBezTo>
                  <a:pt x="873220" y="867941"/>
                  <a:pt x="679322" y="816322"/>
                  <a:pt x="527056" y="830997"/>
                </a:cubicBezTo>
                <a:cubicBezTo>
                  <a:pt x="374791" y="845672"/>
                  <a:pt x="244683" y="774725"/>
                  <a:pt x="0" y="830997"/>
                </a:cubicBezTo>
                <a:cubicBezTo>
                  <a:pt x="-45330" y="679528"/>
                  <a:pt x="3426" y="539647"/>
                  <a:pt x="0" y="407189"/>
                </a:cubicBezTo>
                <a:cubicBezTo>
                  <a:pt x="-3426" y="274731"/>
                  <a:pt x="44244" y="201919"/>
                  <a:pt x="0" y="0"/>
                </a:cubicBezTo>
                <a:close/>
              </a:path>
            </a:pathLst>
          </a:custGeom>
          <a:solidFill>
            <a:schemeClr val="accent4"/>
          </a:solidFill>
          <a:ln w="317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COMPLEXITAT DE SISTEMA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FE4168-B741-D10D-13D8-B4B31638F1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4000"/>
          </a:blip>
          <a:stretch>
            <a:fillRect/>
          </a:stretch>
        </p:blipFill>
        <p:spPr>
          <a:xfrm>
            <a:off x="2596241" y="1008167"/>
            <a:ext cx="8941308" cy="1773018"/>
          </a:xfrm>
          <a:prstGeom prst="rect">
            <a:avLst/>
          </a:prstGeom>
        </p:spPr>
      </p:pic>
      <p:pic>
        <p:nvPicPr>
          <p:cNvPr id="11" name="Graphic 10" descr="Lungs with virus with solid fill">
            <a:extLst>
              <a:ext uri="{FF2B5EF4-FFF2-40B4-BE49-F238E27FC236}">
                <a16:creationId xmlns:a16="http://schemas.microsoft.com/office/drawing/2014/main" id="{6F8D4607-EE6A-5897-FC5A-0C12A55D6D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72508" y="1035447"/>
            <a:ext cx="701628" cy="701628"/>
          </a:xfrm>
          <a:prstGeom prst="rect">
            <a:avLst/>
          </a:prstGeom>
        </p:spPr>
      </p:pic>
      <p:pic>
        <p:nvPicPr>
          <p:cNvPr id="13" name="Graphic 12" descr="Kidneys with solid fill">
            <a:extLst>
              <a:ext uri="{FF2B5EF4-FFF2-40B4-BE49-F238E27FC236}">
                <a16:creationId xmlns:a16="http://schemas.microsoft.com/office/drawing/2014/main" id="{F2067210-35EA-4559-383E-658A093A36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12765" y="1044910"/>
            <a:ext cx="692844" cy="692844"/>
          </a:xfrm>
          <a:prstGeom prst="rect">
            <a:avLst/>
          </a:prstGeom>
        </p:spPr>
      </p:pic>
      <p:pic>
        <p:nvPicPr>
          <p:cNvPr id="14" name="Graphic 13" descr="Crying face with solid fill with solid fill">
            <a:extLst>
              <a:ext uri="{FF2B5EF4-FFF2-40B4-BE49-F238E27FC236}">
                <a16:creationId xmlns:a16="http://schemas.microsoft.com/office/drawing/2014/main" id="{51F05153-8C2C-AFEF-B5F3-2F188BC34C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24828" y="1089534"/>
            <a:ext cx="575226" cy="575226"/>
          </a:xfrm>
          <a:prstGeom prst="rect">
            <a:avLst/>
          </a:prstGeom>
        </p:spPr>
      </p:pic>
      <p:pic>
        <p:nvPicPr>
          <p:cNvPr id="15" name="Graphic 14" descr="Medicine with solid fill">
            <a:extLst>
              <a:ext uri="{FF2B5EF4-FFF2-40B4-BE49-F238E27FC236}">
                <a16:creationId xmlns:a16="http://schemas.microsoft.com/office/drawing/2014/main" id="{736BB955-8CAF-E944-ACFE-B64507702A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11434" y="1068504"/>
            <a:ext cx="692844" cy="692844"/>
          </a:xfrm>
          <a:prstGeom prst="rect">
            <a:avLst/>
          </a:prstGeom>
        </p:spPr>
      </p:pic>
      <p:pic>
        <p:nvPicPr>
          <p:cNvPr id="16" name="Graphic 15" descr="Head with gears with solid fill">
            <a:extLst>
              <a:ext uri="{FF2B5EF4-FFF2-40B4-BE49-F238E27FC236}">
                <a16:creationId xmlns:a16="http://schemas.microsoft.com/office/drawing/2014/main" id="{F18AAAE6-B737-3F94-0A28-D7AFCC6A39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22487" y="1078933"/>
            <a:ext cx="647307" cy="6473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81A528-0E41-3AD9-2D01-405B6C58E64B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25000"/>
          </a:blip>
          <a:stretch>
            <a:fillRect/>
          </a:stretch>
        </p:blipFill>
        <p:spPr>
          <a:xfrm>
            <a:off x="784747" y="4800574"/>
            <a:ext cx="10752802" cy="1697493"/>
          </a:xfrm>
          <a:prstGeom prst="rect">
            <a:avLst/>
          </a:prstGeom>
        </p:spPr>
      </p:pic>
      <p:pic>
        <p:nvPicPr>
          <p:cNvPr id="18" name="Graphic 17" descr="Woman with cane with solid fill">
            <a:extLst>
              <a:ext uri="{FF2B5EF4-FFF2-40B4-BE49-F238E27FC236}">
                <a16:creationId xmlns:a16="http://schemas.microsoft.com/office/drawing/2014/main" id="{F34BE120-C94B-7804-470C-EF54E1F424D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45219"/>
          <a:stretch/>
        </p:blipFill>
        <p:spPr>
          <a:xfrm>
            <a:off x="4893788" y="5150152"/>
            <a:ext cx="695069" cy="1268812"/>
          </a:xfrm>
          <a:prstGeom prst="rect">
            <a:avLst/>
          </a:prstGeom>
        </p:spPr>
      </p:pic>
      <p:pic>
        <p:nvPicPr>
          <p:cNvPr id="19" name="Graphic 18" descr="Bathtub with solid fill">
            <a:extLst>
              <a:ext uri="{FF2B5EF4-FFF2-40B4-BE49-F238E27FC236}">
                <a16:creationId xmlns:a16="http://schemas.microsoft.com/office/drawing/2014/main" id="{F5CD8586-CC00-30FE-7523-D7E0917EDDF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568744" y="5229255"/>
            <a:ext cx="1509124" cy="15091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70E32D-B847-02E4-EBF7-99A98F65278D}"/>
              </a:ext>
            </a:extLst>
          </p:cNvPr>
          <p:cNvSpPr txBox="1"/>
          <p:nvPr/>
        </p:nvSpPr>
        <p:spPr>
          <a:xfrm>
            <a:off x="9549115" y="1272735"/>
            <a:ext cx="2213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NECESSITATS D’ATENCIÓ SANITÀRIES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13638B-1741-9668-D1D6-5B15F06CBD1C}"/>
              </a:ext>
            </a:extLst>
          </p:cNvPr>
          <p:cNvSpPr txBox="1"/>
          <p:nvPr/>
        </p:nvSpPr>
        <p:spPr>
          <a:xfrm>
            <a:off x="9342574" y="5062244"/>
            <a:ext cx="1889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NECESSITATS D’ATENCIÓ SOCIAL</a:t>
            </a:r>
          </a:p>
        </p:txBody>
      </p:sp>
      <p:pic>
        <p:nvPicPr>
          <p:cNvPr id="22" name="Graphic 68">
            <a:extLst>
              <a:ext uri="{FF2B5EF4-FFF2-40B4-BE49-F238E27FC236}">
                <a16:creationId xmlns:a16="http://schemas.microsoft.com/office/drawing/2014/main" id="{552239AD-E6AF-F4BB-6E48-DE4B02AA77C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747" y="5203294"/>
            <a:ext cx="1946101" cy="1654706"/>
          </a:xfrm>
          <a:prstGeom prst="rect">
            <a:avLst/>
          </a:prstGeom>
        </p:spPr>
      </p:pic>
      <p:pic>
        <p:nvPicPr>
          <p:cNvPr id="28" name="Imagen 80">
            <a:extLst>
              <a:ext uri="{FF2B5EF4-FFF2-40B4-BE49-F238E27FC236}">
                <a16:creationId xmlns:a16="http://schemas.microsoft.com/office/drawing/2014/main" id="{E7B728A3-52C9-FF98-6F59-703F8952499D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2468" r="13205"/>
          <a:stretch/>
        </p:blipFill>
        <p:spPr>
          <a:xfrm flipH="1">
            <a:off x="1107947" y="1633261"/>
            <a:ext cx="1263763" cy="170024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D3DE41-B166-C429-43CE-1F72FE4E35B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42082" y="2574419"/>
            <a:ext cx="23876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51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A2F74677-29DF-D650-0967-C645832F4C33}"/>
              </a:ext>
            </a:extLst>
          </p:cNvPr>
          <p:cNvGrpSpPr/>
          <p:nvPr/>
        </p:nvGrpSpPr>
        <p:grpSpPr>
          <a:xfrm>
            <a:off x="7752395" y="1219260"/>
            <a:ext cx="2584412" cy="1272524"/>
            <a:chOff x="7232688" y="806747"/>
            <a:chExt cx="3140484" cy="165284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74FBB6A-D6AB-43B2-406E-59AE2F9CDAF1}"/>
                </a:ext>
              </a:extLst>
            </p:cNvPr>
            <p:cNvGrpSpPr/>
            <p:nvPr/>
          </p:nvGrpSpPr>
          <p:grpSpPr>
            <a:xfrm rot="10800000">
              <a:off x="7710907" y="1805308"/>
              <a:ext cx="2263593" cy="654284"/>
              <a:chOff x="9881520" y="-658600"/>
              <a:chExt cx="2263593" cy="654284"/>
            </a:xfrm>
            <a:solidFill>
              <a:srgbClr val="758B68"/>
            </a:solidFill>
          </p:grpSpPr>
          <p:pic>
            <p:nvPicPr>
              <p:cNvPr id="6" name="Graphic 5" descr="Arrow: Slight curve with solid fill">
                <a:extLst>
                  <a:ext uri="{FF2B5EF4-FFF2-40B4-BE49-F238E27FC236}">
                    <a16:creationId xmlns:a16="http://schemas.microsoft.com/office/drawing/2014/main" id="{ECDE3910-9926-BD8A-F410-0C1465F77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3425661" flipV="1">
                <a:off x="11552721" y="-648677"/>
                <a:ext cx="602315" cy="582469"/>
              </a:xfrm>
              <a:prstGeom prst="rect">
                <a:avLst/>
              </a:prstGeom>
            </p:spPr>
          </p:pic>
          <p:pic>
            <p:nvPicPr>
              <p:cNvPr id="8" name="Graphic 7" descr="Arrow: Slight curve with solid fill">
                <a:extLst>
                  <a:ext uri="{FF2B5EF4-FFF2-40B4-BE49-F238E27FC236}">
                    <a16:creationId xmlns:a16="http://schemas.microsoft.com/office/drawing/2014/main" id="{06D82043-7573-CBA5-426E-01547FE03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7519094">
                <a:off x="9889022" y="-652987"/>
                <a:ext cx="602315" cy="617319"/>
              </a:xfrm>
              <a:prstGeom prst="rect">
                <a:avLst/>
              </a:prstGeom>
            </p:spPr>
          </p:pic>
          <p:pic>
            <p:nvPicPr>
              <p:cNvPr id="10" name="Graphic 9" descr="Arrow: Slight curve with solid fill">
                <a:extLst>
                  <a:ext uri="{FF2B5EF4-FFF2-40B4-BE49-F238E27FC236}">
                    <a16:creationId xmlns:a16="http://schemas.microsoft.com/office/drawing/2014/main" id="{2EC40FCD-F48F-B9A6-D315-E3F8247BC2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4884109" flipV="1">
                <a:off x="10689626" y="-596708"/>
                <a:ext cx="602315" cy="582469"/>
              </a:xfrm>
              <a:prstGeom prst="rect">
                <a:avLst/>
              </a:prstGeom>
            </p:spPr>
          </p:pic>
        </p:grpSp>
        <p:pic>
          <p:nvPicPr>
            <p:cNvPr id="30" name="Graphic 29" descr="Checklist with solid fill">
              <a:extLst>
                <a:ext uri="{FF2B5EF4-FFF2-40B4-BE49-F238E27FC236}">
                  <a16:creationId xmlns:a16="http://schemas.microsoft.com/office/drawing/2014/main" id="{E51EB8F3-4636-561A-D728-4115324C1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32688" y="907548"/>
              <a:ext cx="914400" cy="914400"/>
            </a:xfrm>
            <a:prstGeom prst="rect">
              <a:avLst/>
            </a:prstGeom>
          </p:spPr>
        </p:pic>
        <p:pic>
          <p:nvPicPr>
            <p:cNvPr id="31" name="Graphic 30" descr="Checklist with solid fill">
              <a:extLst>
                <a:ext uri="{FF2B5EF4-FFF2-40B4-BE49-F238E27FC236}">
                  <a16:creationId xmlns:a16="http://schemas.microsoft.com/office/drawing/2014/main" id="{229C0B32-4069-8850-B1E1-273B3A377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22381" y="806747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Checklist with solid fill">
              <a:extLst>
                <a:ext uri="{FF2B5EF4-FFF2-40B4-BE49-F238E27FC236}">
                  <a16:creationId xmlns:a16="http://schemas.microsoft.com/office/drawing/2014/main" id="{6FB8BFB2-44C1-A48C-C687-0B5FCE5B1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458772" y="907548"/>
              <a:ext cx="914400" cy="914400"/>
            </a:xfrm>
            <a:prstGeom prst="rect">
              <a:avLst/>
            </a:prstGeom>
          </p:spPr>
        </p:pic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603FBA0-6DE7-D4D6-2491-7E47C9BE824F}"/>
              </a:ext>
            </a:extLst>
          </p:cNvPr>
          <p:cNvCxnSpPr>
            <a:cxnSpLocks/>
          </p:cNvCxnSpPr>
          <p:nvPr/>
        </p:nvCxnSpPr>
        <p:spPr>
          <a:xfrm>
            <a:off x="5691713" y="2664395"/>
            <a:ext cx="1737787" cy="0"/>
          </a:xfrm>
          <a:prstGeom prst="line">
            <a:avLst/>
          </a:prstGeom>
          <a:ln w="19050">
            <a:solidFill>
              <a:srgbClr val="758B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0A66D0E-1663-2449-20EC-3BDB41C5F381}"/>
              </a:ext>
            </a:extLst>
          </p:cNvPr>
          <p:cNvCxnSpPr>
            <a:cxnSpLocks/>
          </p:cNvCxnSpPr>
          <p:nvPr/>
        </p:nvCxnSpPr>
        <p:spPr>
          <a:xfrm>
            <a:off x="4643334" y="3836081"/>
            <a:ext cx="0" cy="1122577"/>
          </a:xfrm>
          <a:prstGeom prst="line">
            <a:avLst/>
          </a:prstGeom>
          <a:ln w="19050">
            <a:solidFill>
              <a:srgbClr val="758B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A0CE1CB-82A4-9886-9ED8-9F250C802E0D}"/>
              </a:ext>
            </a:extLst>
          </p:cNvPr>
          <p:cNvSpPr txBox="1"/>
          <p:nvPr/>
        </p:nvSpPr>
        <p:spPr>
          <a:xfrm>
            <a:off x="3837829" y="4969404"/>
            <a:ext cx="25623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>
                <a:solidFill>
                  <a:srgbClr val="758B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 sigui de forma </a:t>
            </a:r>
            <a:r>
              <a:rPr lang="en-ES" b="1" dirty="0">
                <a:solidFill>
                  <a:srgbClr val="758B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planificada</a:t>
            </a:r>
            <a:r>
              <a:rPr lang="en-ES" dirty="0">
                <a:solidFill>
                  <a:srgbClr val="758B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 derivada de </a:t>
            </a:r>
            <a:r>
              <a:rPr lang="en-ES" b="1" dirty="0">
                <a:solidFill>
                  <a:srgbClr val="758B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necessitats sobrevingudes</a:t>
            </a:r>
            <a:r>
              <a:rPr lang="en-ES" dirty="0">
                <a:solidFill>
                  <a:srgbClr val="758B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ES" b="1" dirty="0">
              <a:solidFill>
                <a:srgbClr val="758B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 descr="Arrow: Slight curve with solid fill">
            <a:extLst>
              <a:ext uri="{FF2B5EF4-FFF2-40B4-BE49-F238E27FC236}">
                <a16:creationId xmlns:a16="http://schemas.microsoft.com/office/drawing/2014/main" id="{64050435-D630-9593-4ADA-19553CE009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1084109" flipV="1">
            <a:off x="2101169" y="2486779"/>
            <a:ext cx="602315" cy="582469"/>
          </a:xfrm>
          <a:prstGeom prst="rect">
            <a:avLst/>
          </a:prstGeom>
        </p:spPr>
      </p:pic>
      <p:pic>
        <p:nvPicPr>
          <p:cNvPr id="13" name="Imagen 9">
            <a:extLst>
              <a:ext uri="{FF2B5EF4-FFF2-40B4-BE49-F238E27FC236}">
                <a16:creationId xmlns:a16="http://schemas.microsoft.com/office/drawing/2014/main" id="{0DC9A567-3168-CB45-A380-73E519FEDA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114" y="6062708"/>
            <a:ext cx="1860150" cy="4787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7A26C8-7D6D-E9D2-C6E8-02BEA9005600}"/>
              </a:ext>
            </a:extLst>
          </p:cNvPr>
          <p:cNvSpPr txBox="1"/>
          <p:nvPr/>
        </p:nvSpPr>
        <p:spPr>
          <a:xfrm>
            <a:off x="7424623" y="2491784"/>
            <a:ext cx="34816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dirty="0">
                <a:solidFill>
                  <a:srgbClr val="758B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Molt sovint </a:t>
            </a:r>
            <a:r>
              <a:rPr lang="en-ES" b="1" dirty="0">
                <a:solidFill>
                  <a:srgbClr val="758B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actuen de forma coordinada</a:t>
            </a:r>
            <a:r>
              <a:rPr lang="en-ES" dirty="0">
                <a:solidFill>
                  <a:srgbClr val="758B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desenvolupant </a:t>
            </a:r>
            <a:r>
              <a:rPr lang="en-ES" b="1" dirty="0">
                <a:solidFill>
                  <a:srgbClr val="758B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múltiples plans d’atenció </a:t>
            </a:r>
          </a:p>
          <a:p>
            <a:pPr algn="ctr"/>
            <a:r>
              <a:rPr lang="en-ES" dirty="0">
                <a:solidFill>
                  <a:srgbClr val="758B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–no sempre coherents entre ells-</a:t>
            </a:r>
            <a:endParaRPr lang="en-ES" b="1" dirty="0">
              <a:solidFill>
                <a:srgbClr val="758B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2A8875-861B-6F6F-D47B-63C0C70DC534}"/>
              </a:ext>
            </a:extLst>
          </p:cNvPr>
          <p:cNvGrpSpPr/>
          <p:nvPr/>
        </p:nvGrpSpPr>
        <p:grpSpPr>
          <a:xfrm>
            <a:off x="5955464" y="4811609"/>
            <a:ext cx="5288804" cy="1654261"/>
            <a:chOff x="5955464" y="4811609"/>
            <a:chExt cx="5288804" cy="165426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F4A3465-3C25-8E86-A4B9-668EE6FB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955464" y="4811609"/>
              <a:ext cx="5288804" cy="165426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4A2D40-7B06-3838-6D8E-0EEF3652DF84}"/>
                </a:ext>
              </a:extLst>
            </p:cNvPr>
            <p:cNvSpPr txBox="1"/>
            <p:nvPr/>
          </p:nvSpPr>
          <p:spPr>
            <a:xfrm>
              <a:off x="7873442" y="6135190"/>
              <a:ext cx="2551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sz="8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/a</a:t>
              </a:r>
            </a:p>
          </p:txBody>
        </p:sp>
      </p:grpSp>
      <p:sp>
        <p:nvSpPr>
          <p:cNvPr id="5" name="CuadroTexto 3">
            <a:extLst>
              <a:ext uri="{FF2B5EF4-FFF2-40B4-BE49-F238E27FC236}">
                <a16:creationId xmlns:a16="http://schemas.microsoft.com/office/drawing/2014/main" id="{198B52BE-BFDC-BA91-5E7C-0CE4B380CD99}"/>
              </a:ext>
            </a:extLst>
          </p:cNvPr>
          <p:cNvSpPr txBox="1"/>
          <p:nvPr/>
        </p:nvSpPr>
        <p:spPr>
          <a:xfrm>
            <a:off x="192186" y="180483"/>
            <a:ext cx="115703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600" b="1" i="0" u="none" strike="noStrike" kern="1200" cap="none" spc="0" normalizeH="0" baseline="0" noProof="0" dirty="0">
                <a:ln>
                  <a:noFill/>
                </a:ln>
                <a:solidFill>
                  <a:srgbClr val="F1A349"/>
                </a:solidFill>
                <a:effectLst/>
                <a:uLnTx/>
                <a:uFillTx/>
                <a:latin typeface="Arial Black" panose="020B0A040201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1. </a:t>
            </a:r>
            <a:r>
              <a:rPr kumimoji="0" lang="ca-ES" sz="2600" b="0" i="0" u="none" strike="noStrike" kern="1200" cap="none" spc="0" normalizeH="0" baseline="0" noProof="0" dirty="0">
                <a:ln>
                  <a:noFill/>
                </a:ln>
                <a:solidFill>
                  <a:srgbClr val="F1A349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Per què és necessària l’atenció integrada social i sanitària?</a:t>
            </a:r>
            <a:endParaRPr kumimoji="0" lang="en-ES" sz="2600" b="0" i="0" u="none" strike="noStrike" kern="1200" cap="none" spc="0" normalizeH="0" baseline="0" noProof="0" dirty="0">
              <a:ln>
                <a:noFill/>
              </a:ln>
              <a:solidFill>
                <a:srgbClr val="F1A349"/>
              </a:solidFill>
              <a:effectLst/>
              <a:uLnTx/>
              <a:uFillTx/>
              <a:latin typeface="Arial Black" panose="020B0A0402010202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4" name="Imagen 80">
            <a:extLst>
              <a:ext uri="{FF2B5EF4-FFF2-40B4-BE49-F238E27FC236}">
                <a16:creationId xmlns:a16="http://schemas.microsoft.com/office/drawing/2014/main" id="{243EF8CB-C879-E7DE-C548-9C35E382A38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468" r="13205"/>
          <a:stretch/>
        </p:blipFill>
        <p:spPr>
          <a:xfrm flipH="1">
            <a:off x="650425" y="2387670"/>
            <a:ext cx="1564497" cy="21048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BBC128-4372-D06F-FC98-611FF35EC6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31882" y="971964"/>
            <a:ext cx="3091853" cy="302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97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E2A1C9-7EB9-53D5-2F63-DDFD9950D8E9}"/>
              </a:ext>
            </a:extLst>
          </p:cNvPr>
          <p:cNvSpPr txBox="1"/>
          <p:nvPr/>
        </p:nvSpPr>
        <p:spPr>
          <a:xfrm>
            <a:off x="4256125" y="2005010"/>
            <a:ext cx="3023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dirty="0">
                <a:latin typeface="Arial" panose="020B0604020202020204" pitchFamily="34" charset="0"/>
                <a:cs typeface="Arial" panose="020B0604020202020204" pitchFamily="34" charset="0"/>
              </a:rPr>
              <a:t>Això pot condicionar mals </a:t>
            </a: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resultats</a:t>
            </a:r>
            <a:r>
              <a:rPr lang="en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ES" dirty="0">
                <a:latin typeface="Arial" panose="020B0604020202020204" pitchFamily="34" charset="0"/>
                <a:cs typeface="Arial" panose="020B0604020202020204" pitchFamily="34" charset="0"/>
              </a:rPr>
              <a:t>per</a:t>
            </a:r>
            <a:r>
              <a:rPr lang="ca-ES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en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B500C6-4434-967A-8AB8-60297221A340}"/>
              </a:ext>
            </a:extLst>
          </p:cNvPr>
          <p:cNvGrpSpPr/>
          <p:nvPr/>
        </p:nvGrpSpPr>
        <p:grpSpPr>
          <a:xfrm>
            <a:off x="1348878" y="995684"/>
            <a:ext cx="2217230" cy="1904013"/>
            <a:chOff x="1348878" y="995684"/>
            <a:chExt cx="2217230" cy="1904013"/>
          </a:xfrm>
        </p:grpSpPr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5B1AAC59-5A33-0ED7-8DC9-806FF58D4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1250" y="995684"/>
              <a:ext cx="1206500" cy="12065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2BC1D0C-A3A1-04DA-2419-78BD167927F5}"/>
                </a:ext>
              </a:extLst>
            </p:cNvPr>
            <p:cNvSpPr txBox="1"/>
            <p:nvPr/>
          </p:nvSpPr>
          <p:spPr>
            <a:xfrm>
              <a:off x="1348878" y="2253366"/>
              <a:ext cx="22172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dirty="0">
                  <a:solidFill>
                    <a:srgbClr val="768F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ca-ES" b="1" dirty="0">
                  <a:solidFill>
                    <a:srgbClr val="768F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persona</a:t>
              </a:r>
              <a:r>
                <a:rPr lang="ca-ES" dirty="0">
                  <a:solidFill>
                    <a:srgbClr val="768F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el seu entorn cuidador</a:t>
              </a:r>
              <a:endParaRPr lang="en-ES" dirty="0">
                <a:solidFill>
                  <a:srgbClr val="768F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2D943B3-93BC-BEC5-E4EF-64134B2B45FD}"/>
              </a:ext>
            </a:extLst>
          </p:cNvPr>
          <p:cNvGrpSpPr/>
          <p:nvPr/>
        </p:nvGrpSpPr>
        <p:grpSpPr>
          <a:xfrm>
            <a:off x="4779044" y="3142009"/>
            <a:ext cx="2111396" cy="2076178"/>
            <a:chOff x="4779044" y="3142009"/>
            <a:chExt cx="2111396" cy="2076178"/>
          </a:xfrm>
        </p:grpSpPr>
        <p:pic>
          <p:nvPicPr>
            <p:cNvPr id="15" name="Picture 14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D1C0D7F2-ABB7-BA59-53DC-B7E6EB22F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5495" y="3142009"/>
              <a:ext cx="1425931" cy="142593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F25982-6223-8E07-FDFC-0285E103B99A}"/>
                </a:ext>
              </a:extLst>
            </p:cNvPr>
            <p:cNvSpPr txBox="1"/>
            <p:nvPr/>
          </p:nvSpPr>
          <p:spPr>
            <a:xfrm>
              <a:off x="4779044" y="4571856"/>
              <a:ext cx="21113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b="1" dirty="0">
                  <a:solidFill>
                    <a:srgbClr val="768F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Sistema</a:t>
              </a:r>
              <a:r>
                <a:rPr lang="ca-ES" dirty="0">
                  <a:solidFill>
                    <a:srgbClr val="768F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salut i serveis socials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6E7595B-2435-4C5B-FF85-BFAAB4DDCF27}"/>
              </a:ext>
            </a:extLst>
          </p:cNvPr>
          <p:cNvGrpSpPr/>
          <p:nvPr/>
        </p:nvGrpSpPr>
        <p:grpSpPr>
          <a:xfrm>
            <a:off x="8192519" y="917999"/>
            <a:ext cx="2703260" cy="1948750"/>
            <a:chOff x="8192519" y="917999"/>
            <a:chExt cx="2703260" cy="1948750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04D1867E-507B-D467-8E22-30B309620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99174" y="917999"/>
              <a:ext cx="1238326" cy="123832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D04AAB1-48AF-A052-0656-182CFFD3F267}"/>
                </a:ext>
              </a:extLst>
            </p:cNvPr>
            <p:cNvSpPr txBox="1"/>
            <p:nvPr/>
          </p:nvSpPr>
          <p:spPr>
            <a:xfrm>
              <a:off x="8192519" y="2220418"/>
              <a:ext cx="2703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dirty="0">
                  <a:solidFill>
                    <a:srgbClr val="768F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L’experiència d’atenció dels </a:t>
              </a:r>
              <a:r>
                <a:rPr lang="ca-ES" b="1" dirty="0">
                  <a:solidFill>
                    <a:srgbClr val="768F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professionals</a:t>
              </a:r>
              <a:endParaRPr lang="en-ES" b="1" dirty="0">
                <a:solidFill>
                  <a:srgbClr val="768F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FFF469D-E9E5-C7A0-F0A8-7E9420B31DF0}"/>
              </a:ext>
            </a:extLst>
          </p:cNvPr>
          <p:cNvSpPr txBox="1"/>
          <p:nvPr/>
        </p:nvSpPr>
        <p:spPr>
          <a:xfrm>
            <a:off x="1108237" y="2920849"/>
            <a:ext cx="35800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a-ES" sz="1600" dirty="0">
                <a:solidFill>
                  <a:srgbClr val="F4A64B"/>
                </a:solidFill>
                <a:latin typeface="Arial" panose="020B0604020202020204" pitchFamily="34" charset="0"/>
                <a:ea typeface="Times-Parlament" pitchFamily="2" charset="0"/>
                <a:cs typeface="Arial" panose="020B0604020202020204" pitchFamily="34" charset="0"/>
              </a:rPr>
              <a:t>N</a:t>
            </a:r>
            <a:r>
              <a:rPr lang="ca-ES" sz="1600" dirty="0">
                <a:solidFill>
                  <a:srgbClr val="F4A64B"/>
                </a:solidFill>
                <a:effectLst/>
                <a:latin typeface="Arial" panose="020B0604020202020204" pitchFamily="34" charset="0"/>
                <a:ea typeface="Times-Parlament" pitchFamily="2" charset="0"/>
                <a:cs typeface="Arial" panose="020B0604020202020204" pitchFamily="34" charset="0"/>
              </a:rPr>
              <a:t>ecessitats no cobertes</a:t>
            </a:r>
            <a:endParaRPr lang="ca-ES" sz="1600" dirty="0">
              <a:solidFill>
                <a:srgbClr val="F4A64B"/>
              </a:solidFill>
              <a:latin typeface="Arial" panose="020B0604020202020204" pitchFamily="34" charset="0"/>
              <a:ea typeface="Times-Parlament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ca-ES" sz="1600" dirty="0">
                <a:solidFill>
                  <a:srgbClr val="F4A64B"/>
                </a:solidFill>
                <a:latin typeface="Arial" panose="020B0604020202020204" pitchFamily="34" charset="0"/>
                <a:ea typeface="Times-Parlament" pitchFamily="2" charset="0"/>
                <a:cs typeface="Arial" panose="020B0604020202020204" pitchFamily="34" charset="0"/>
              </a:rPr>
              <a:t>Mals resultats de salut</a:t>
            </a:r>
            <a:endParaRPr lang="ca-ES" sz="1600" dirty="0">
              <a:solidFill>
                <a:srgbClr val="F4A64B"/>
              </a:solidFill>
              <a:effectLst/>
              <a:latin typeface="Arial" panose="020B0604020202020204" pitchFamily="34" charset="0"/>
              <a:ea typeface="Times-Parlament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ca-ES" sz="1600" dirty="0">
                <a:solidFill>
                  <a:srgbClr val="F4A64B"/>
                </a:solidFill>
                <a:latin typeface="Arial" panose="020B0604020202020204" pitchFamily="34" charset="0"/>
                <a:ea typeface="Times-Parlament" pitchFamily="2" charset="0"/>
                <a:cs typeface="Arial" panose="020B0604020202020204" pitchFamily="34" charset="0"/>
              </a:rPr>
              <a:t>P</a:t>
            </a:r>
            <a:r>
              <a:rPr lang="ca-ES" sz="1600" dirty="0">
                <a:solidFill>
                  <a:srgbClr val="F4A64B"/>
                </a:solidFill>
                <a:effectLst/>
                <a:latin typeface="Arial" panose="020B0604020202020204" pitchFamily="34" charset="0"/>
                <a:ea typeface="Times-Parlament" pitchFamily="2" charset="0"/>
                <a:cs typeface="Arial" panose="020B0604020202020204" pitchFamily="34" charset="0"/>
              </a:rPr>
              <a:t>èrdua d’autonomia</a:t>
            </a:r>
            <a:endParaRPr lang="ca-ES" sz="1600" dirty="0">
              <a:solidFill>
                <a:srgbClr val="F4A64B"/>
              </a:solidFill>
              <a:latin typeface="Arial" panose="020B0604020202020204" pitchFamily="34" charset="0"/>
              <a:ea typeface="Times-Parlament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ca-ES" sz="1600" dirty="0">
                <a:solidFill>
                  <a:srgbClr val="F4A64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Mala experiència d’atenció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A6733C-0631-38C9-6BA7-8FF5FE3FCFAE}"/>
              </a:ext>
            </a:extLst>
          </p:cNvPr>
          <p:cNvSpPr txBox="1"/>
          <p:nvPr/>
        </p:nvSpPr>
        <p:spPr>
          <a:xfrm>
            <a:off x="4925188" y="5240908"/>
            <a:ext cx="27300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s-ES" sz="1600" dirty="0" err="1">
                <a:solidFill>
                  <a:srgbClr val="F4A64B"/>
                </a:solidFill>
                <a:latin typeface="Arial" panose="020B0604020202020204" pitchFamily="34" charset="0"/>
                <a:ea typeface="Times-Parlament" pitchFamily="2" charset="0"/>
                <a:cs typeface="Arial" panose="020B0604020202020204" pitchFamily="34" charset="0"/>
              </a:rPr>
              <a:t>Ineficiència</a:t>
            </a:r>
            <a:r>
              <a:rPr lang="es-ES" sz="1600" dirty="0">
                <a:solidFill>
                  <a:srgbClr val="F4A64B"/>
                </a:solidFill>
                <a:latin typeface="Arial" panose="020B0604020202020204" pitchFamily="34" charset="0"/>
                <a:ea typeface="Times-Parlament" pitchFamily="2" charset="0"/>
                <a:cs typeface="Arial" panose="020B0604020202020204" pitchFamily="34" charset="0"/>
              </a:rPr>
              <a:t> (</a:t>
            </a:r>
            <a:r>
              <a:rPr lang="es-ES" sz="1600" dirty="0" err="1">
                <a:solidFill>
                  <a:srgbClr val="F4A64B"/>
                </a:solidFill>
                <a:latin typeface="Arial" panose="020B0604020202020204" pitchFamily="34" charset="0"/>
                <a:ea typeface="Times-Parlament" pitchFamily="2" charset="0"/>
                <a:cs typeface="Arial" panose="020B0604020202020204" pitchFamily="34" charset="0"/>
              </a:rPr>
              <a:t>duplicitats</a:t>
            </a:r>
            <a:r>
              <a:rPr lang="es-ES" sz="1600" dirty="0">
                <a:solidFill>
                  <a:srgbClr val="F4A64B"/>
                </a:solidFill>
                <a:latin typeface="Arial" panose="020B0604020202020204" pitchFamily="34" charset="0"/>
                <a:ea typeface="Times-Parlament" pitchFamily="2" charset="0"/>
                <a:cs typeface="Arial" panose="020B0604020202020204" pitchFamily="34" charset="0"/>
              </a:rPr>
              <a:t>,…)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ES" sz="1600" dirty="0" err="1">
                <a:solidFill>
                  <a:srgbClr val="F4A64B"/>
                </a:solidFill>
                <a:latin typeface="Arial" panose="020B0604020202020204" pitchFamily="34" charset="0"/>
                <a:ea typeface="Times-Parlament" pitchFamily="2" charset="0"/>
                <a:cs typeface="Arial" panose="020B0604020202020204" pitchFamily="34" charset="0"/>
              </a:rPr>
              <a:t>Fragmentació</a:t>
            </a:r>
            <a:endParaRPr lang="es-ES" sz="1600" dirty="0">
              <a:solidFill>
                <a:srgbClr val="F4A64B"/>
              </a:solidFill>
              <a:latin typeface="Arial" panose="020B0604020202020204" pitchFamily="34" charset="0"/>
              <a:ea typeface="Times-Parlament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s-ES" sz="1600" dirty="0">
                <a:solidFill>
                  <a:srgbClr val="F4A64B"/>
                </a:solidFill>
                <a:latin typeface="Arial" panose="020B0604020202020204" pitchFamily="34" charset="0"/>
                <a:ea typeface="Times-Parlament" pitchFamily="2" charset="0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20EF1F-82C0-EA64-10AD-198D7CAB63D2}"/>
              </a:ext>
            </a:extLst>
          </p:cNvPr>
          <p:cNvGrpSpPr/>
          <p:nvPr/>
        </p:nvGrpSpPr>
        <p:grpSpPr>
          <a:xfrm>
            <a:off x="889882" y="4532634"/>
            <a:ext cx="3485316" cy="2285228"/>
            <a:chOff x="889882" y="4532634"/>
            <a:chExt cx="3485316" cy="2285228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FD288611-BD23-154B-B6F2-354BB7752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28986" y="5071650"/>
              <a:ext cx="1746212" cy="174621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F6CF6BA-82B9-C702-96A3-53FDDB4D6809}"/>
                </a:ext>
              </a:extLst>
            </p:cNvPr>
            <p:cNvSpPr txBox="1"/>
            <p:nvPr/>
          </p:nvSpPr>
          <p:spPr>
            <a:xfrm>
              <a:off x="889882" y="4532634"/>
              <a:ext cx="202495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ES" sz="1400" dirty="0">
                  <a:solidFill>
                    <a:srgbClr val="8F89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 exemple, un </a:t>
              </a:r>
              <a:r>
                <a:rPr lang="en-ES" sz="1400" b="1" dirty="0">
                  <a:solidFill>
                    <a:srgbClr val="8F89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5% de la població</a:t>
              </a:r>
              <a:r>
                <a:rPr lang="en-ES" sz="1400" dirty="0">
                  <a:solidFill>
                    <a:srgbClr val="8F89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suposa </a:t>
              </a:r>
              <a:r>
                <a:rPr lang="en-ES" sz="1400" b="1" dirty="0">
                  <a:solidFill>
                    <a:srgbClr val="8F89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més del 50% </a:t>
              </a:r>
              <a:r>
                <a:rPr lang="en-ES" sz="1400" dirty="0">
                  <a:solidFill>
                    <a:srgbClr val="8F89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en-ES" sz="1400" b="1" dirty="0">
                  <a:solidFill>
                    <a:srgbClr val="8F89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 el pressupost </a:t>
              </a:r>
              <a:r>
                <a:rPr lang="en-ES" sz="1400" dirty="0">
                  <a:solidFill>
                    <a:srgbClr val="8F89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 Departament de Salut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D5A9357-2A0F-36AE-2C88-326402F829A0}"/>
              </a:ext>
            </a:extLst>
          </p:cNvPr>
          <p:cNvCxnSpPr/>
          <p:nvPr/>
        </p:nvCxnSpPr>
        <p:spPr>
          <a:xfrm>
            <a:off x="3295983" y="1431811"/>
            <a:ext cx="1392259" cy="0"/>
          </a:xfrm>
          <a:prstGeom prst="line">
            <a:avLst/>
          </a:prstGeom>
          <a:ln w="19050">
            <a:solidFill>
              <a:srgbClr val="768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F3EC7AC-69F3-DEF0-59E4-B75521B8F825}"/>
              </a:ext>
            </a:extLst>
          </p:cNvPr>
          <p:cNvCxnSpPr/>
          <p:nvPr/>
        </p:nvCxnSpPr>
        <p:spPr>
          <a:xfrm>
            <a:off x="6762981" y="1437603"/>
            <a:ext cx="1392259" cy="0"/>
          </a:xfrm>
          <a:prstGeom prst="line">
            <a:avLst/>
          </a:prstGeom>
          <a:ln w="19050">
            <a:solidFill>
              <a:srgbClr val="768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8C75D2-6E89-C616-E51A-009126B38419}"/>
              </a:ext>
            </a:extLst>
          </p:cNvPr>
          <p:cNvCxnSpPr>
            <a:cxnSpLocks/>
          </p:cNvCxnSpPr>
          <p:nvPr/>
        </p:nvCxnSpPr>
        <p:spPr>
          <a:xfrm>
            <a:off x="5778461" y="2724909"/>
            <a:ext cx="0" cy="417100"/>
          </a:xfrm>
          <a:prstGeom prst="line">
            <a:avLst/>
          </a:prstGeom>
          <a:ln w="19050">
            <a:solidFill>
              <a:srgbClr val="768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DBE283-CD5D-666B-3BF8-B0E60ADCCAC8}"/>
              </a:ext>
            </a:extLst>
          </p:cNvPr>
          <p:cNvGrpSpPr/>
          <p:nvPr/>
        </p:nvGrpSpPr>
        <p:grpSpPr>
          <a:xfrm>
            <a:off x="7573418" y="4532634"/>
            <a:ext cx="3786878" cy="1784175"/>
            <a:chOff x="7573418" y="4532634"/>
            <a:chExt cx="3786878" cy="1784175"/>
          </a:xfrm>
        </p:grpSpPr>
        <p:pic>
          <p:nvPicPr>
            <p:cNvPr id="29" name="Picture 28" descr="Chart, scatter chart&#10;&#10;Description automatically generated">
              <a:extLst>
                <a:ext uri="{FF2B5EF4-FFF2-40B4-BE49-F238E27FC236}">
                  <a16:creationId xmlns:a16="http://schemas.microsoft.com/office/drawing/2014/main" id="{AF268A7F-49F2-AD7E-DB91-A1539B86D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3418" y="4924243"/>
              <a:ext cx="1922640" cy="139256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F374653-2771-F3CB-DF8E-57FFE6FF7FBD}"/>
                </a:ext>
              </a:extLst>
            </p:cNvPr>
            <p:cNvSpPr txBox="1"/>
            <p:nvPr/>
          </p:nvSpPr>
          <p:spPr>
            <a:xfrm>
              <a:off x="9139656" y="4532634"/>
              <a:ext cx="2220640" cy="1557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ca-ES" sz="1400" dirty="0">
                  <a:solidFill>
                    <a:srgbClr val="8F898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</a:t>
              </a:r>
              <a:r>
                <a:rPr lang="ca-ES" sz="1400" dirty="0">
                  <a:solidFill>
                    <a:srgbClr val="8F898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xisteix una </a:t>
              </a:r>
              <a:r>
                <a:rPr lang="ca-ES" sz="1400" b="1" dirty="0">
                  <a:solidFill>
                    <a:srgbClr val="8F898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relació directament </a:t>
              </a:r>
            </a:p>
            <a:p>
              <a:pPr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ca-ES" sz="1400" b="1" dirty="0">
                  <a:solidFill>
                    <a:srgbClr val="8F898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proporcional</a:t>
              </a:r>
              <a:r>
                <a:rPr lang="ca-ES" sz="1400" dirty="0">
                  <a:solidFill>
                    <a:srgbClr val="8F898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entre </a:t>
              </a:r>
            </a:p>
            <a:p>
              <a:pPr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ca-ES" sz="1400" b="1" dirty="0">
                  <a:solidFill>
                    <a:srgbClr val="8F898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fragmentació</a:t>
              </a:r>
              <a:r>
                <a:rPr lang="ca-ES" sz="1400" dirty="0">
                  <a:solidFill>
                    <a:srgbClr val="8F898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dels sistemes </a:t>
              </a:r>
            </a:p>
            <a:p>
              <a:pPr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ca-ES" sz="1400" dirty="0">
                  <a:solidFill>
                    <a:srgbClr val="8F898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 </a:t>
              </a:r>
              <a:r>
                <a:rPr lang="ca-ES" sz="1400" b="1" dirty="0">
                  <a:solidFill>
                    <a:srgbClr val="8F898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cost</a:t>
              </a:r>
              <a:r>
                <a:rPr lang="ca-ES" sz="1400" dirty="0">
                  <a:solidFill>
                    <a:srgbClr val="8F898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d’atenció</a:t>
              </a:r>
              <a:endParaRPr lang="en-ES" sz="1400" dirty="0">
                <a:solidFill>
                  <a:srgbClr val="8F898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Graphic 31" descr="Arrow: Slight curve with solid fill">
            <a:extLst>
              <a:ext uri="{FF2B5EF4-FFF2-40B4-BE49-F238E27FC236}">
                <a16:creationId xmlns:a16="http://schemas.microsoft.com/office/drawing/2014/main" id="{74C07B2F-7396-DFEF-39C9-591248B3C3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399697">
            <a:off x="6929412" y="5910493"/>
            <a:ext cx="343245" cy="343245"/>
          </a:xfrm>
          <a:prstGeom prst="rect">
            <a:avLst/>
          </a:prstGeom>
        </p:spPr>
      </p:pic>
      <p:pic>
        <p:nvPicPr>
          <p:cNvPr id="33" name="Graphic 32" descr="Arrow: Slight curve with solid fill">
            <a:extLst>
              <a:ext uri="{FF2B5EF4-FFF2-40B4-BE49-F238E27FC236}">
                <a16:creationId xmlns:a16="http://schemas.microsoft.com/office/drawing/2014/main" id="{6525BF88-5601-E29D-9A0E-D2268FFE09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602666">
            <a:off x="4087605" y="5046502"/>
            <a:ext cx="343245" cy="34324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00EF29B-C9AF-54CF-0DB8-E5DDFD8F1F33}"/>
              </a:ext>
            </a:extLst>
          </p:cNvPr>
          <p:cNvSpPr txBox="1"/>
          <p:nvPr/>
        </p:nvSpPr>
        <p:spPr>
          <a:xfrm>
            <a:off x="8092298" y="3003855"/>
            <a:ext cx="35800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a-ES" sz="1600" dirty="0">
                <a:solidFill>
                  <a:srgbClr val="F4A6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Excés de burocratització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a-ES" sz="1600" dirty="0">
                <a:solidFill>
                  <a:srgbClr val="F4A6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Dificultats per al treball en equip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a-ES" sz="1600" dirty="0">
                <a:solidFill>
                  <a:srgbClr val="F4A6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Sobrecàrrega</a:t>
            </a:r>
          </a:p>
        </p:txBody>
      </p:sp>
      <p:pic>
        <p:nvPicPr>
          <p:cNvPr id="24" name="Imagen 9">
            <a:extLst>
              <a:ext uri="{FF2B5EF4-FFF2-40B4-BE49-F238E27FC236}">
                <a16:creationId xmlns:a16="http://schemas.microsoft.com/office/drawing/2014/main" id="{0DC9A567-3168-CB45-A380-73E519FEDA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114" y="6062708"/>
            <a:ext cx="1860150" cy="478773"/>
          </a:xfrm>
          <a:prstGeom prst="rect">
            <a:avLst/>
          </a:prstGeom>
        </p:spPr>
      </p:pic>
      <p:sp>
        <p:nvSpPr>
          <p:cNvPr id="12" name="CuadroTexto 3">
            <a:extLst>
              <a:ext uri="{FF2B5EF4-FFF2-40B4-BE49-F238E27FC236}">
                <a16:creationId xmlns:a16="http://schemas.microsoft.com/office/drawing/2014/main" id="{02278CE6-8AE7-25A1-2A68-07CB281F2656}"/>
              </a:ext>
            </a:extLst>
          </p:cNvPr>
          <p:cNvSpPr txBox="1"/>
          <p:nvPr/>
        </p:nvSpPr>
        <p:spPr>
          <a:xfrm>
            <a:off x="192186" y="180483"/>
            <a:ext cx="115703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600" b="1" i="0" u="none" strike="noStrike" kern="1200" cap="none" spc="0" normalizeH="0" baseline="0" noProof="0" dirty="0">
                <a:ln>
                  <a:noFill/>
                </a:ln>
                <a:solidFill>
                  <a:srgbClr val="F1A349"/>
                </a:solidFill>
                <a:effectLst/>
                <a:uLnTx/>
                <a:uFillTx/>
                <a:latin typeface="Arial Black" panose="020B0A040201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1. </a:t>
            </a:r>
            <a:r>
              <a:rPr kumimoji="0" lang="ca-ES" sz="2600" b="0" i="0" u="none" strike="noStrike" kern="1200" cap="none" spc="0" normalizeH="0" baseline="0" noProof="0" dirty="0">
                <a:ln>
                  <a:noFill/>
                </a:ln>
                <a:solidFill>
                  <a:srgbClr val="F1A349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Per què és necessària l’atenció integrada social i sanitària?</a:t>
            </a:r>
            <a:endParaRPr kumimoji="0" lang="en-ES" sz="2600" b="0" i="0" u="none" strike="noStrike" kern="1200" cap="none" spc="0" normalizeH="0" baseline="0" noProof="0" dirty="0">
              <a:ln>
                <a:noFill/>
              </a:ln>
              <a:solidFill>
                <a:srgbClr val="F1A349"/>
              </a:solidFill>
              <a:effectLst/>
              <a:uLnTx/>
              <a:uFillTx/>
              <a:latin typeface="Arial Black" panose="020B0A0402010202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55C5D-3899-215B-9DFF-C0123A5A39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7773" y="579079"/>
            <a:ext cx="1561376" cy="152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84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1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B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0C3CFAF-B5AC-BA41-8F40-27080D646B7C}"/>
              </a:ext>
            </a:extLst>
          </p:cNvPr>
          <p:cNvSpPr txBox="1"/>
          <p:nvPr/>
        </p:nvSpPr>
        <p:spPr>
          <a:xfrm>
            <a:off x="526942" y="210693"/>
            <a:ext cx="1149618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2. </a:t>
            </a:r>
            <a:r>
              <a:rPr kumimoji="0" lang="ca-E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Quina població es pot beneficiar de l’atenció integrada?</a:t>
            </a:r>
            <a:endParaRPr kumimoji="0" lang="en-E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CF0BB5E-910B-2E47-9DAB-66B1AC5C8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09" y="6062708"/>
            <a:ext cx="1785931" cy="45967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05FDC7-7450-5945-A35E-31BC37812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42" y="3030249"/>
            <a:ext cx="11262188" cy="28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6991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2">
            <a:extLst>
              <a:ext uri="{FF2B5EF4-FFF2-40B4-BE49-F238E27FC236}">
                <a16:creationId xmlns:a16="http://schemas.microsoft.com/office/drawing/2014/main" id="{2A33CFD1-AEC3-C95E-AFB0-C52349B62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404" y="818886"/>
            <a:ext cx="3266038" cy="3266038"/>
          </a:xfrm>
          <a:prstGeom prst="rect">
            <a:avLst/>
          </a:prstGeom>
        </p:spPr>
      </p:pic>
      <p:pic>
        <p:nvPicPr>
          <p:cNvPr id="3" name="Imat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5953" y="847835"/>
            <a:ext cx="4988850" cy="290576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BFA2750-C384-5F80-6842-ED98C5E10825}"/>
              </a:ext>
            </a:extLst>
          </p:cNvPr>
          <p:cNvGrpSpPr/>
          <p:nvPr/>
        </p:nvGrpSpPr>
        <p:grpSpPr>
          <a:xfrm>
            <a:off x="8076914" y="1459001"/>
            <a:ext cx="4007994" cy="1440056"/>
            <a:chOff x="8076914" y="1624101"/>
            <a:chExt cx="4007994" cy="1440056"/>
          </a:xfrm>
        </p:grpSpPr>
        <p:sp>
          <p:nvSpPr>
            <p:cNvPr id="6" name="Rectangle 5"/>
            <p:cNvSpPr/>
            <p:nvPr/>
          </p:nvSpPr>
          <p:spPr>
            <a:xfrm>
              <a:off x="8076914" y="1624101"/>
              <a:ext cx="4007994" cy="1440056"/>
            </a:xfrm>
            <a:prstGeom prst="rect">
              <a:avLst/>
            </a:prstGeom>
            <a:solidFill>
              <a:srgbClr val="F4A64B"/>
            </a:solidFill>
            <a:ln w="53975">
              <a:solidFill>
                <a:srgbClr val="F4A6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51">
              <a:extLst>
                <a:ext uri="{FF2B5EF4-FFF2-40B4-BE49-F238E27FC236}">
                  <a16:creationId xmlns:a16="http://schemas.microsoft.com/office/drawing/2014/main" id="{204D2D98-D4E0-B65F-4E0A-20526F632793}"/>
                </a:ext>
              </a:extLst>
            </p:cNvPr>
            <p:cNvSpPr txBox="1"/>
            <p:nvPr/>
          </p:nvSpPr>
          <p:spPr>
            <a:xfrm>
              <a:off x="8393624" y="1728139"/>
              <a:ext cx="36912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kumimoji="0" lang="en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ersones amb </a:t>
              </a:r>
              <a:r>
                <a:rPr lang="en-ES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necessitats</a:t>
              </a:r>
              <a:r>
                <a:rPr kumimoji="0" lang="ca-E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E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d’atenció </a:t>
              </a:r>
              <a:r>
                <a:rPr kumimoji="0" lang="ca-E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s</a:t>
              </a:r>
              <a:r>
                <a:rPr kumimoji="0" lang="en-E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ocial </a:t>
              </a:r>
              <a:r>
                <a:rPr lang="en-E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 potencialment es</a:t>
              </a:r>
              <a:r>
                <a:rPr kumimoji="0" lang="en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E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poden beneficiar </a:t>
              </a:r>
              <a:r>
                <a:rPr kumimoji="0" lang="en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 l’atenció integrada 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A7F80F6-6F92-9A82-29C2-A1EA6E989BEB}"/>
              </a:ext>
            </a:extLst>
          </p:cNvPr>
          <p:cNvGrpSpPr/>
          <p:nvPr/>
        </p:nvGrpSpPr>
        <p:grpSpPr>
          <a:xfrm>
            <a:off x="-64152" y="1434522"/>
            <a:ext cx="4007994" cy="1440056"/>
            <a:chOff x="-64152" y="1599622"/>
            <a:chExt cx="4007994" cy="1440056"/>
          </a:xfrm>
        </p:grpSpPr>
        <p:sp>
          <p:nvSpPr>
            <p:cNvPr id="13" name="Rectangle 12"/>
            <p:cNvSpPr/>
            <p:nvPr/>
          </p:nvSpPr>
          <p:spPr>
            <a:xfrm>
              <a:off x="172043" y="1599622"/>
              <a:ext cx="3771799" cy="1440056"/>
            </a:xfrm>
            <a:prstGeom prst="rect">
              <a:avLst/>
            </a:prstGeom>
            <a:solidFill>
              <a:srgbClr val="7FB4E2"/>
            </a:solidFill>
            <a:ln w="53975">
              <a:solidFill>
                <a:srgbClr val="7FB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51">
              <a:extLst>
                <a:ext uri="{FF2B5EF4-FFF2-40B4-BE49-F238E27FC236}">
                  <a16:creationId xmlns:a16="http://schemas.microsoft.com/office/drawing/2014/main" id="{204D2D98-D4E0-B65F-4E0A-20526F632793}"/>
                </a:ext>
              </a:extLst>
            </p:cNvPr>
            <p:cNvSpPr txBox="1"/>
            <p:nvPr/>
          </p:nvSpPr>
          <p:spPr>
            <a:xfrm>
              <a:off x="-64152" y="1646234"/>
              <a:ext cx="3740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kumimoji="0" lang="en-E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ersones amb </a:t>
              </a:r>
              <a:r>
                <a:rPr lang="en-ES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necessitats</a:t>
              </a:r>
              <a:r>
                <a:rPr lang="ca-ES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n-ES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d’atenció </a:t>
              </a:r>
              <a:r>
                <a:rPr kumimoji="0" lang="ca-E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sanitària</a:t>
              </a:r>
              <a:r>
                <a:rPr kumimoji="0" lang="en-E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E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que </a:t>
              </a:r>
              <a:r>
                <a:rPr lang="en-E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potencialment</a:t>
              </a:r>
              <a:r>
                <a:rPr kumimoji="0" lang="en-E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es poden beneficiar </a:t>
              </a:r>
              <a:r>
                <a:rPr kumimoji="0" lang="en-E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 l’atenció integrada 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A61EAC1-9A1D-F8CC-AA9E-489BD1C4CD94}"/>
              </a:ext>
            </a:extLst>
          </p:cNvPr>
          <p:cNvGrpSpPr/>
          <p:nvPr/>
        </p:nvGrpSpPr>
        <p:grpSpPr>
          <a:xfrm>
            <a:off x="3817362" y="4416252"/>
            <a:ext cx="5260860" cy="2275971"/>
            <a:chOff x="3729041" y="4462966"/>
            <a:chExt cx="5260860" cy="2275971"/>
          </a:xfrm>
        </p:grpSpPr>
        <p:sp>
          <p:nvSpPr>
            <p:cNvPr id="5" name="Rectangle 4"/>
            <p:cNvSpPr/>
            <p:nvPr/>
          </p:nvSpPr>
          <p:spPr>
            <a:xfrm>
              <a:off x="3885702" y="4462966"/>
              <a:ext cx="4904109" cy="1652256"/>
            </a:xfrm>
            <a:prstGeom prst="rect">
              <a:avLst/>
            </a:prstGeom>
            <a:solidFill>
              <a:srgbClr val="7429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54">
              <a:extLst>
                <a:ext uri="{FF2B5EF4-FFF2-40B4-BE49-F238E27FC236}">
                  <a16:creationId xmlns:a16="http://schemas.microsoft.com/office/drawing/2014/main" id="{ECA6F4A6-442F-A6C7-B62A-93D5C793A6D1}"/>
                </a:ext>
              </a:extLst>
            </p:cNvPr>
            <p:cNvSpPr txBox="1"/>
            <p:nvPr/>
          </p:nvSpPr>
          <p:spPr>
            <a:xfrm>
              <a:off x="3885703" y="4462966"/>
              <a:ext cx="494753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E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ersones amb necessitats </a:t>
              </a:r>
              <a:r>
                <a:rPr kumimoji="0" lang="en-E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concurrents socials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</a:t>
              </a:r>
              <a:r>
                <a:rPr kumimoji="0" lang="en-E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sanitàries que </a:t>
              </a:r>
              <a:r>
                <a:rPr kumimoji="0" lang="en-ES" sz="24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requereixen</a:t>
              </a:r>
              <a:r>
                <a:rPr kumimoji="0" lang="en-E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d'atenció integrada</a:t>
              </a:r>
              <a:endPara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E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2" name="TextBox 63">
              <a:extLst>
                <a:ext uri="{FF2B5EF4-FFF2-40B4-BE49-F238E27FC236}">
                  <a16:creationId xmlns:a16="http://schemas.microsoft.com/office/drawing/2014/main" id="{99A98D37-4398-7732-F808-F23F784C025C}"/>
                </a:ext>
              </a:extLst>
            </p:cNvPr>
            <p:cNvSpPr txBox="1"/>
            <p:nvPr/>
          </p:nvSpPr>
          <p:spPr>
            <a:xfrm>
              <a:off x="3729041" y="6154162"/>
              <a:ext cx="5260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42911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(1%</a:t>
              </a:r>
              <a:r>
                <a:rPr kumimoji="0" lang="en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4291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de la població presenta </a:t>
              </a:r>
              <a:r>
                <a:rPr kumimoji="0" lang="en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42911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doble complexitat </a:t>
              </a:r>
              <a:r>
                <a:rPr lang="en-ES" sz="1600" dirty="0">
                  <a:solidFill>
                    <a:srgbClr val="74291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d’atenció -</a:t>
              </a:r>
              <a:r>
                <a:rPr kumimoji="0" lang="en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4291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social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4291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</a:t>
              </a:r>
              <a:r>
                <a:rPr kumimoji="0" lang="en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4291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sanitària-</a:t>
              </a:r>
              <a:r>
                <a:rPr kumimoji="0" lang="en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4291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C5AF0A-8DDB-9AF5-C88A-70E29FE4FFCC}"/>
              </a:ext>
            </a:extLst>
          </p:cNvPr>
          <p:cNvCxnSpPr>
            <a:cxnSpLocks/>
          </p:cNvCxnSpPr>
          <p:nvPr/>
        </p:nvCxnSpPr>
        <p:spPr>
          <a:xfrm>
            <a:off x="6010378" y="3243120"/>
            <a:ext cx="0" cy="1180816"/>
          </a:xfrm>
          <a:prstGeom prst="line">
            <a:avLst/>
          </a:prstGeom>
          <a:ln w="28575">
            <a:solidFill>
              <a:srgbClr val="742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605B791-C942-B3C0-A0DD-ED9F0E13C750}"/>
              </a:ext>
            </a:extLst>
          </p:cNvPr>
          <p:cNvSpPr txBox="1"/>
          <p:nvPr/>
        </p:nvSpPr>
        <p:spPr>
          <a:xfrm>
            <a:off x="711033" y="3261618"/>
            <a:ext cx="328661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srgbClr val="7FB4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Nens i joves amb cronicitat complexa/avançada </a:t>
            </a:r>
            <a:r>
              <a:rPr lang="ca-ES" sz="1400" dirty="0">
                <a:solidFill>
                  <a:srgbClr val="7FB4E2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-incloent complexitat en salut mental-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srgbClr val="7FB4E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srgbClr val="7FB4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Persones grans fràgils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srgbClr val="7FB4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Persones amb cronicitat complexa (PCC) </a:t>
            </a: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srgbClr val="7FB4E2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ca-ES" sz="1400" b="0" i="0" u="none" strike="noStrike" kern="1200" cap="none" spc="0" normalizeH="0" baseline="0" noProof="0" dirty="0">
                <a:ln>
                  <a:noFill/>
                </a:ln>
                <a:solidFill>
                  <a:srgbClr val="7FB4E2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incloent complexitat en salut mental-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srgbClr val="7FB4E2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srgbClr val="7FB4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Persones amb cronicitat avançada (MACA)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354373-6C40-9AFC-94D3-8CAAC50FE880}"/>
              </a:ext>
            </a:extLst>
          </p:cNvPr>
          <p:cNvSpPr txBox="1"/>
          <p:nvPr/>
        </p:nvSpPr>
        <p:spPr>
          <a:xfrm>
            <a:off x="9808947" y="3227104"/>
            <a:ext cx="210263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srgbClr val="F4A6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Persones amb discapacitat </a:t>
            </a:r>
            <a:r>
              <a:rPr lang="ca-ES" sz="1400" dirty="0">
                <a:solidFill>
                  <a:srgbClr val="7FB4E2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-incloent complexitat en salut mental-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srgbClr val="F4A6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srgbClr val="F4A6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Persones amb dependència </a:t>
            </a:r>
            <a:r>
              <a:rPr lang="ca-ES" sz="1400" dirty="0">
                <a:solidFill>
                  <a:srgbClr val="7FB4E2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-incloent complexitat en salut mental-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srgbClr val="F4A6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srgbClr val="F4A6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Persones grans amb aïllament social</a:t>
            </a:r>
          </a:p>
        </p:txBody>
      </p:sp>
      <p:pic>
        <p:nvPicPr>
          <p:cNvPr id="15" name="Imagen 4">
            <a:extLst>
              <a:ext uri="{FF2B5EF4-FFF2-40B4-BE49-F238E27FC236}">
                <a16:creationId xmlns:a16="http://schemas.microsoft.com/office/drawing/2014/main" id="{9F601665-5D92-9865-C3B6-D9A390927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019" y="3398356"/>
            <a:ext cx="357441" cy="348723"/>
          </a:xfrm>
          <a:prstGeom prst="rect">
            <a:avLst/>
          </a:prstGeom>
        </p:spPr>
      </p:pic>
      <p:pic>
        <p:nvPicPr>
          <p:cNvPr id="19" name="Imagen 22">
            <a:extLst>
              <a:ext uri="{FF2B5EF4-FFF2-40B4-BE49-F238E27FC236}">
                <a16:creationId xmlns:a16="http://schemas.microsoft.com/office/drawing/2014/main" id="{C7980754-0AC3-671B-1B6F-5FC1A55D3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657" y="4216799"/>
            <a:ext cx="437409" cy="347939"/>
          </a:xfrm>
          <a:prstGeom prst="rect">
            <a:avLst/>
          </a:prstGeom>
        </p:spPr>
      </p:pic>
      <p:pic>
        <p:nvPicPr>
          <p:cNvPr id="21" name="Imagen 5">
            <a:extLst>
              <a:ext uri="{FF2B5EF4-FFF2-40B4-BE49-F238E27FC236}">
                <a16:creationId xmlns:a16="http://schemas.microsoft.com/office/drawing/2014/main" id="{8990041A-A246-0999-2C71-CF6E986577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90" y="4814500"/>
            <a:ext cx="372501" cy="382848"/>
          </a:xfrm>
          <a:prstGeom prst="rect">
            <a:avLst/>
          </a:prstGeom>
        </p:spPr>
      </p:pic>
      <p:pic>
        <p:nvPicPr>
          <p:cNvPr id="22" name="Imagen 7">
            <a:extLst>
              <a:ext uri="{FF2B5EF4-FFF2-40B4-BE49-F238E27FC236}">
                <a16:creationId xmlns:a16="http://schemas.microsoft.com/office/drawing/2014/main" id="{BE9B4F1B-E59F-2DE4-E9E5-0441DA4125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597" y="5667068"/>
            <a:ext cx="372501" cy="380483"/>
          </a:xfrm>
          <a:prstGeom prst="rect">
            <a:avLst/>
          </a:prstGeom>
        </p:spPr>
      </p:pic>
      <p:sp>
        <p:nvSpPr>
          <p:cNvPr id="23" name="CuadroTexto 3">
            <a:extLst>
              <a:ext uri="{FF2B5EF4-FFF2-40B4-BE49-F238E27FC236}">
                <a16:creationId xmlns:a16="http://schemas.microsoft.com/office/drawing/2014/main" id="{7BB17BC2-C174-2858-9E81-9364A52AA040}"/>
              </a:ext>
            </a:extLst>
          </p:cNvPr>
          <p:cNvSpPr txBox="1"/>
          <p:nvPr/>
        </p:nvSpPr>
        <p:spPr>
          <a:xfrm>
            <a:off x="172043" y="184132"/>
            <a:ext cx="1269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800" b="1" i="0" u="none" strike="noStrike" kern="1200" cap="none" spc="0" normalizeH="0" baseline="0" noProof="0" dirty="0">
                <a:ln>
                  <a:noFill/>
                </a:ln>
                <a:solidFill>
                  <a:srgbClr val="758B68"/>
                </a:solidFill>
                <a:effectLst/>
                <a:uLnTx/>
                <a:uFillTx/>
                <a:latin typeface="Arial Black" panose="020B0A040201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2. </a:t>
            </a:r>
            <a:r>
              <a:rPr kumimoji="0" lang="ca-ES" sz="2800" b="0" i="0" u="none" strike="noStrike" kern="1200" cap="none" spc="0" normalizeH="0" baseline="0" noProof="0" dirty="0">
                <a:ln>
                  <a:noFill/>
                </a:ln>
                <a:solidFill>
                  <a:srgbClr val="758B6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Quina població es pot beneficiar de l’atenció integrada?</a:t>
            </a:r>
            <a:endParaRPr kumimoji="0" lang="en-ES" sz="2800" b="0" i="0" u="none" strike="noStrike" kern="1200" cap="none" spc="0" normalizeH="0" baseline="0" noProof="0" dirty="0">
              <a:ln>
                <a:noFill/>
              </a:ln>
              <a:solidFill>
                <a:srgbClr val="758B68"/>
              </a:solidFill>
              <a:effectLst/>
              <a:uLnTx/>
              <a:uFillTx/>
              <a:latin typeface="Arial Black" panose="020B0A0402010202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4" name="Imagen 7">
            <a:extLst>
              <a:ext uri="{FF2B5EF4-FFF2-40B4-BE49-F238E27FC236}">
                <a16:creationId xmlns:a16="http://schemas.microsoft.com/office/drawing/2014/main" id="{8A627038-2B32-2676-6EB6-33C8A9BF42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5881" y="4512450"/>
            <a:ext cx="413354" cy="422212"/>
          </a:xfrm>
          <a:prstGeom prst="rect">
            <a:avLst/>
          </a:prstGeom>
        </p:spPr>
      </p:pic>
      <p:pic>
        <p:nvPicPr>
          <p:cNvPr id="25" name="Imagen 14">
            <a:extLst>
              <a:ext uri="{FF2B5EF4-FFF2-40B4-BE49-F238E27FC236}">
                <a16:creationId xmlns:a16="http://schemas.microsoft.com/office/drawing/2014/main" id="{1A6FEE84-1D38-A0EE-F4B0-EA94C5AA95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1665" y="5711468"/>
            <a:ext cx="420501" cy="420501"/>
          </a:xfrm>
          <a:prstGeom prst="rect">
            <a:avLst/>
          </a:prstGeom>
        </p:spPr>
      </p:pic>
      <p:pic>
        <p:nvPicPr>
          <p:cNvPr id="26" name="Imagen 18">
            <a:extLst>
              <a:ext uri="{FF2B5EF4-FFF2-40B4-BE49-F238E27FC236}">
                <a16:creationId xmlns:a16="http://schemas.microsoft.com/office/drawing/2014/main" id="{EECE6B57-C147-DECF-972E-18FB216B33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0713" y="3337364"/>
            <a:ext cx="407695" cy="45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7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68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0C3CFAF-B5AC-BA41-8F40-27080D646B7C}"/>
              </a:ext>
            </a:extLst>
          </p:cNvPr>
          <p:cNvSpPr txBox="1"/>
          <p:nvPr/>
        </p:nvSpPr>
        <p:spPr>
          <a:xfrm>
            <a:off x="526942" y="210693"/>
            <a:ext cx="1166505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3.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Quines són les recomanacions internacionals per donar resposta a les necessitats d’aquestes persones?</a:t>
            </a:r>
            <a:endParaRPr kumimoji="0" lang="en-E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CF0BB5E-910B-2E47-9DAB-66B1AC5C8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09" y="6062708"/>
            <a:ext cx="1785931" cy="45967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05FDC7-7450-5945-A35E-31BC37812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42" y="3030249"/>
            <a:ext cx="11262188" cy="28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7905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7806</TotalTime>
  <Words>1786</Words>
  <Application>Microsoft Macintosh PowerPoint</Application>
  <PresentationFormat>Widescreen</PresentationFormat>
  <Paragraphs>176</Paragraphs>
  <Slides>23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Arial Black</vt:lpstr>
      <vt:lpstr>Arial Narrow</vt:lpstr>
      <vt:lpstr>Calibri</vt:lpstr>
      <vt:lpstr>Calibri Light</vt:lpstr>
      <vt:lpstr>Tahoma</vt:lpstr>
      <vt:lpstr>Times New Roman</vt:lpstr>
      <vt:lpstr>Wingdings</vt:lpstr>
      <vt:lpstr>Tema de Office</vt:lpstr>
      <vt:lpstr>Office Theme</vt:lpstr>
      <vt:lpstr>Microsoft Excel 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AMBLAS NOVELLAS, JORDI</dc:creator>
  <cp:lastModifiedBy>Jordi Amblàs i Novellas</cp:lastModifiedBy>
  <cp:revision>57</cp:revision>
  <dcterms:created xsi:type="dcterms:W3CDTF">2023-01-21T17:51:22Z</dcterms:created>
  <dcterms:modified xsi:type="dcterms:W3CDTF">2023-11-03T08:26:58Z</dcterms:modified>
</cp:coreProperties>
</file>