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59" r:id="rId6"/>
    <p:sldId id="260" r:id="rId7"/>
    <p:sldId id="269" r:id="rId8"/>
    <p:sldId id="261" r:id="rId9"/>
    <p:sldId id="262" r:id="rId10"/>
    <p:sldId id="266" r:id="rId11"/>
    <p:sldId id="270" r:id="rId12"/>
    <p:sldId id="263" r:id="rId13"/>
    <p:sldId id="268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AF0C15-591B-4E9B-AE9E-581649BC4386}" v="200" dt="2023-11-29T18:45:18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Carrio Llach" userId="329235af-db10-4cb5-9225-12c4750e9458" providerId="ADAL" clId="{08AF0C15-591B-4E9B-AE9E-581649BC4386}"/>
    <pc:docChg chg="modSld">
      <pc:chgData name="Anna Carrio Llach" userId="329235af-db10-4cb5-9225-12c4750e9458" providerId="ADAL" clId="{08AF0C15-591B-4E9B-AE9E-581649BC4386}" dt="2023-11-29T19:09:33.187" v="59" actId="20577"/>
      <pc:docMkLst>
        <pc:docMk/>
      </pc:docMkLst>
      <pc:sldChg chg="modSp mod">
        <pc:chgData name="Anna Carrio Llach" userId="329235af-db10-4cb5-9225-12c4750e9458" providerId="ADAL" clId="{08AF0C15-591B-4E9B-AE9E-581649BC4386}" dt="2023-11-29T18:39:41.118" v="0" actId="790"/>
        <pc:sldMkLst>
          <pc:docMk/>
          <pc:sldMk cId="3272901752" sldId="257"/>
        </pc:sldMkLst>
        <pc:spChg chg="mod">
          <ac:chgData name="Anna Carrio Llach" userId="329235af-db10-4cb5-9225-12c4750e9458" providerId="ADAL" clId="{08AF0C15-591B-4E9B-AE9E-581649BC4386}" dt="2023-11-29T18:39:41.118" v="0" actId="790"/>
          <ac:spMkLst>
            <pc:docMk/>
            <pc:sldMk cId="3272901752" sldId="257"/>
            <ac:spMk id="5" creationId="{B056BA40-E1FE-F3CF-0976-2166B18E919D}"/>
          </ac:spMkLst>
        </pc:spChg>
      </pc:sldChg>
      <pc:sldChg chg="modSp mod">
        <pc:chgData name="Anna Carrio Llach" userId="329235af-db10-4cb5-9225-12c4750e9458" providerId="ADAL" clId="{08AF0C15-591B-4E9B-AE9E-581649BC4386}" dt="2023-11-29T19:09:33.187" v="59" actId="20577"/>
        <pc:sldMkLst>
          <pc:docMk/>
          <pc:sldMk cId="2106362970" sldId="261"/>
        </pc:sldMkLst>
        <pc:spChg chg="mod">
          <ac:chgData name="Anna Carrio Llach" userId="329235af-db10-4cb5-9225-12c4750e9458" providerId="ADAL" clId="{08AF0C15-591B-4E9B-AE9E-581649BC4386}" dt="2023-11-29T19:09:33.187" v="59" actId="20577"/>
          <ac:spMkLst>
            <pc:docMk/>
            <pc:sldMk cId="2106362970" sldId="261"/>
            <ac:spMk id="2" creationId="{3635F370-814F-03E5-5690-92C63DA7DD3A}"/>
          </ac:spMkLst>
        </pc:spChg>
        <pc:spChg chg="mod">
          <ac:chgData name="Anna Carrio Llach" userId="329235af-db10-4cb5-9225-12c4750e9458" providerId="ADAL" clId="{08AF0C15-591B-4E9B-AE9E-581649BC4386}" dt="2023-11-29T18:59:55.918" v="28" actId="20577"/>
          <ac:spMkLst>
            <pc:docMk/>
            <pc:sldMk cId="2106362970" sldId="261"/>
            <ac:spMk id="3" creationId="{08BD5A59-1EF5-2681-09B4-A85F70B36732}"/>
          </ac:spMkLst>
        </pc:spChg>
      </pc:sldChg>
      <pc:sldChg chg="modSp mod">
        <pc:chgData name="Anna Carrio Llach" userId="329235af-db10-4cb5-9225-12c4750e9458" providerId="ADAL" clId="{08AF0C15-591B-4E9B-AE9E-581649BC4386}" dt="2023-11-29T19:08:13.375" v="38" actId="20577"/>
        <pc:sldMkLst>
          <pc:docMk/>
          <pc:sldMk cId="1736134287" sldId="264"/>
        </pc:sldMkLst>
        <pc:spChg chg="mod">
          <ac:chgData name="Anna Carrio Llach" userId="329235af-db10-4cb5-9225-12c4750e9458" providerId="ADAL" clId="{08AF0C15-591B-4E9B-AE9E-581649BC4386}" dt="2023-11-29T19:08:13.375" v="38" actId="20577"/>
          <ac:spMkLst>
            <pc:docMk/>
            <pc:sldMk cId="1736134287" sldId="264"/>
            <ac:spMk id="3" creationId="{F5A83CA2-CB54-6A35-1AA1-CB27C99A1C9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EC0564-E100-4E5C-8D5F-3A712DE847CC}" type="doc">
      <dgm:prSet loTypeId="urn:microsoft.com/office/officeart/2008/layout/LinedList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B1FFB3E-84D6-481E-A506-1E3B1CC6C09B}">
      <dgm:prSet/>
      <dgm:spPr/>
      <dgm:t>
        <a:bodyPr/>
        <a:lstStyle/>
        <a:p>
          <a:r>
            <a:rPr lang="es-ES" dirty="0"/>
            <a:t>CASA</a:t>
          </a:r>
          <a:endParaRPr lang="en-US" dirty="0"/>
        </a:p>
      </dgm:t>
    </dgm:pt>
    <dgm:pt modelId="{6772D22C-257F-4422-A3F5-6D97CA992D7E}" type="parTrans" cxnId="{4F5E6958-AD33-4473-BBF5-6C84BFDF0BC6}">
      <dgm:prSet/>
      <dgm:spPr/>
      <dgm:t>
        <a:bodyPr/>
        <a:lstStyle/>
        <a:p>
          <a:endParaRPr lang="en-US"/>
        </a:p>
      </dgm:t>
    </dgm:pt>
    <dgm:pt modelId="{F8719995-02C4-4010-AAA2-88C02ABF9C57}" type="sibTrans" cxnId="{4F5E6958-AD33-4473-BBF5-6C84BFDF0BC6}">
      <dgm:prSet/>
      <dgm:spPr/>
      <dgm:t>
        <a:bodyPr/>
        <a:lstStyle/>
        <a:p>
          <a:endParaRPr lang="en-US"/>
        </a:p>
      </dgm:t>
    </dgm:pt>
    <dgm:pt modelId="{1F393381-9590-4594-9260-DD5D47DEAFB9}">
      <dgm:prSet/>
      <dgm:spPr/>
      <dgm:t>
        <a:bodyPr/>
        <a:lstStyle/>
        <a:p>
          <a:r>
            <a:rPr lang="es-ES" dirty="0"/>
            <a:t>OCUPACIÓ</a:t>
          </a:r>
          <a:endParaRPr lang="en-US" dirty="0"/>
        </a:p>
      </dgm:t>
    </dgm:pt>
    <dgm:pt modelId="{E47876E3-47B0-4254-840F-DD0DB3CD4B47}" type="parTrans" cxnId="{514AF30B-09E7-48C7-A275-1853A9AF470A}">
      <dgm:prSet/>
      <dgm:spPr/>
      <dgm:t>
        <a:bodyPr/>
        <a:lstStyle/>
        <a:p>
          <a:endParaRPr lang="en-US"/>
        </a:p>
      </dgm:t>
    </dgm:pt>
    <dgm:pt modelId="{30B6D4DF-DB90-40C7-A8EA-D2F86B76300D}" type="sibTrans" cxnId="{514AF30B-09E7-48C7-A275-1853A9AF470A}">
      <dgm:prSet/>
      <dgm:spPr/>
      <dgm:t>
        <a:bodyPr/>
        <a:lstStyle/>
        <a:p>
          <a:endParaRPr lang="en-US"/>
        </a:p>
      </dgm:t>
    </dgm:pt>
    <dgm:pt modelId="{0C1371D0-FC3D-4B0F-A9E5-9ED1F7AFB471}">
      <dgm:prSet/>
      <dgm:spPr/>
      <dgm:t>
        <a:bodyPr/>
        <a:lstStyle/>
        <a:p>
          <a:r>
            <a:rPr lang="en-US" dirty="0"/>
            <a:t>FAMÍLIA</a:t>
          </a:r>
        </a:p>
      </dgm:t>
    </dgm:pt>
    <dgm:pt modelId="{CD53A4F9-26BA-47A6-9952-22DCE7CEF694}" type="parTrans" cxnId="{25016AE4-4B57-43AF-AC88-EAA957D93951}">
      <dgm:prSet/>
      <dgm:spPr/>
      <dgm:t>
        <a:bodyPr/>
        <a:lstStyle/>
        <a:p>
          <a:endParaRPr lang="en-US"/>
        </a:p>
      </dgm:t>
    </dgm:pt>
    <dgm:pt modelId="{250EFF5C-FF64-4CAC-93A1-A86E76B101E0}" type="sibTrans" cxnId="{25016AE4-4B57-43AF-AC88-EAA957D93951}">
      <dgm:prSet/>
      <dgm:spPr/>
      <dgm:t>
        <a:bodyPr/>
        <a:lstStyle/>
        <a:p>
          <a:endParaRPr lang="en-US"/>
        </a:p>
      </dgm:t>
    </dgm:pt>
    <dgm:pt modelId="{454224A8-A65E-42B6-BBEA-4CABFED561CF}" type="pres">
      <dgm:prSet presAssocID="{F6EC0564-E100-4E5C-8D5F-3A712DE847CC}" presName="vert0" presStyleCnt="0">
        <dgm:presLayoutVars>
          <dgm:dir/>
          <dgm:animOne val="branch"/>
          <dgm:animLvl val="lvl"/>
        </dgm:presLayoutVars>
      </dgm:prSet>
      <dgm:spPr/>
    </dgm:pt>
    <dgm:pt modelId="{5A6B3333-66E2-4C96-8AFC-22904C043978}" type="pres">
      <dgm:prSet presAssocID="{3B1FFB3E-84D6-481E-A506-1E3B1CC6C09B}" presName="thickLine" presStyleLbl="alignNode1" presStyleIdx="0" presStyleCnt="3"/>
      <dgm:spPr/>
    </dgm:pt>
    <dgm:pt modelId="{8F872D1B-6F42-436E-9D95-C6893075CF0A}" type="pres">
      <dgm:prSet presAssocID="{3B1FFB3E-84D6-481E-A506-1E3B1CC6C09B}" presName="horz1" presStyleCnt="0"/>
      <dgm:spPr/>
    </dgm:pt>
    <dgm:pt modelId="{874EFF64-D7F8-4CE8-AC56-73BE6BF11946}" type="pres">
      <dgm:prSet presAssocID="{3B1FFB3E-84D6-481E-A506-1E3B1CC6C09B}" presName="tx1" presStyleLbl="revTx" presStyleIdx="0" presStyleCnt="3"/>
      <dgm:spPr/>
    </dgm:pt>
    <dgm:pt modelId="{F08FFA20-F76A-4FF6-9EF7-20B9FF1E73A3}" type="pres">
      <dgm:prSet presAssocID="{3B1FFB3E-84D6-481E-A506-1E3B1CC6C09B}" presName="vert1" presStyleCnt="0"/>
      <dgm:spPr/>
    </dgm:pt>
    <dgm:pt modelId="{230E54F3-CACE-4848-88C4-2F83FE07191D}" type="pres">
      <dgm:prSet presAssocID="{1F393381-9590-4594-9260-DD5D47DEAFB9}" presName="thickLine" presStyleLbl="alignNode1" presStyleIdx="1" presStyleCnt="3"/>
      <dgm:spPr/>
    </dgm:pt>
    <dgm:pt modelId="{F2AF2204-79AB-487E-BA22-456603786167}" type="pres">
      <dgm:prSet presAssocID="{1F393381-9590-4594-9260-DD5D47DEAFB9}" presName="horz1" presStyleCnt="0"/>
      <dgm:spPr/>
    </dgm:pt>
    <dgm:pt modelId="{CE08D43E-B92B-44AA-9B21-CDED3D99E403}" type="pres">
      <dgm:prSet presAssocID="{1F393381-9590-4594-9260-DD5D47DEAFB9}" presName="tx1" presStyleLbl="revTx" presStyleIdx="1" presStyleCnt="3"/>
      <dgm:spPr/>
    </dgm:pt>
    <dgm:pt modelId="{EFC2E49B-6C35-4163-A47C-0A6D31C1A37D}" type="pres">
      <dgm:prSet presAssocID="{1F393381-9590-4594-9260-DD5D47DEAFB9}" presName="vert1" presStyleCnt="0"/>
      <dgm:spPr/>
    </dgm:pt>
    <dgm:pt modelId="{A134C60E-1BA5-4B7C-AB45-CADBA8CDDAB9}" type="pres">
      <dgm:prSet presAssocID="{0C1371D0-FC3D-4B0F-A9E5-9ED1F7AFB471}" presName="thickLine" presStyleLbl="alignNode1" presStyleIdx="2" presStyleCnt="3"/>
      <dgm:spPr/>
    </dgm:pt>
    <dgm:pt modelId="{01E0DB89-4F8A-4AE9-BE70-3F1E90774472}" type="pres">
      <dgm:prSet presAssocID="{0C1371D0-FC3D-4B0F-A9E5-9ED1F7AFB471}" presName="horz1" presStyleCnt="0"/>
      <dgm:spPr/>
    </dgm:pt>
    <dgm:pt modelId="{2CA11BF7-9F80-444D-99B0-03A42F57A893}" type="pres">
      <dgm:prSet presAssocID="{0C1371D0-FC3D-4B0F-A9E5-9ED1F7AFB471}" presName="tx1" presStyleLbl="revTx" presStyleIdx="2" presStyleCnt="3"/>
      <dgm:spPr/>
    </dgm:pt>
    <dgm:pt modelId="{A101A29D-8452-4359-90DB-1E38580FEA0A}" type="pres">
      <dgm:prSet presAssocID="{0C1371D0-FC3D-4B0F-A9E5-9ED1F7AFB471}" presName="vert1" presStyleCnt="0"/>
      <dgm:spPr/>
    </dgm:pt>
  </dgm:ptLst>
  <dgm:cxnLst>
    <dgm:cxn modelId="{19D1B605-65BE-48C9-8D95-8262C1D11C07}" type="presOf" srcId="{0C1371D0-FC3D-4B0F-A9E5-9ED1F7AFB471}" destId="{2CA11BF7-9F80-444D-99B0-03A42F57A893}" srcOrd="0" destOrd="0" presId="urn:microsoft.com/office/officeart/2008/layout/LinedList"/>
    <dgm:cxn modelId="{514AF30B-09E7-48C7-A275-1853A9AF470A}" srcId="{F6EC0564-E100-4E5C-8D5F-3A712DE847CC}" destId="{1F393381-9590-4594-9260-DD5D47DEAFB9}" srcOrd="1" destOrd="0" parTransId="{E47876E3-47B0-4254-840F-DD0DB3CD4B47}" sibTransId="{30B6D4DF-DB90-40C7-A8EA-D2F86B76300D}"/>
    <dgm:cxn modelId="{43065831-E889-455F-8027-9CFEEA53A119}" type="presOf" srcId="{1F393381-9590-4594-9260-DD5D47DEAFB9}" destId="{CE08D43E-B92B-44AA-9B21-CDED3D99E403}" srcOrd="0" destOrd="0" presId="urn:microsoft.com/office/officeart/2008/layout/LinedList"/>
    <dgm:cxn modelId="{6AA94334-B1E4-42FB-A45D-B60FC2ACD273}" type="presOf" srcId="{F6EC0564-E100-4E5C-8D5F-3A712DE847CC}" destId="{454224A8-A65E-42B6-BBEA-4CABFED561CF}" srcOrd="0" destOrd="0" presId="urn:microsoft.com/office/officeart/2008/layout/LinedList"/>
    <dgm:cxn modelId="{479BD34D-01E5-4639-837F-ECD2E0449724}" type="presOf" srcId="{3B1FFB3E-84D6-481E-A506-1E3B1CC6C09B}" destId="{874EFF64-D7F8-4CE8-AC56-73BE6BF11946}" srcOrd="0" destOrd="0" presId="urn:microsoft.com/office/officeart/2008/layout/LinedList"/>
    <dgm:cxn modelId="{4F5E6958-AD33-4473-BBF5-6C84BFDF0BC6}" srcId="{F6EC0564-E100-4E5C-8D5F-3A712DE847CC}" destId="{3B1FFB3E-84D6-481E-A506-1E3B1CC6C09B}" srcOrd="0" destOrd="0" parTransId="{6772D22C-257F-4422-A3F5-6D97CA992D7E}" sibTransId="{F8719995-02C4-4010-AAA2-88C02ABF9C57}"/>
    <dgm:cxn modelId="{25016AE4-4B57-43AF-AC88-EAA957D93951}" srcId="{F6EC0564-E100-4E5C-8D5F-3A712DE847CC}" destId="{0C1371D0-FC3D-4B0F-A9E5-9ED1F7AFB471}" srcOrd="2" destOrd="0" parTransId="{CD53A4F9-26BA-47A6-9952-22DCE7CEF694}" sibTransId="{250EFF5C-FF64-4CAC-93A1-A86E76B101E0}"/>
    <dgm:cxn modelId="{66D014AE-5955-43B7-A178-F21A42AD9510}" type="presParOf" srcId="{454224A8-A65E-42B6-BBEA-4CABFED561CF}" destId="{5A6B3333-66E2-4C96-8AFC-22904C043978}" srcOrd="0" destOrd="0" presId="urn:microsoft.com/office/officeart/2008/layout/LinedList"/>
    <dgm:cxn modelId="{EDC6ABF2-CF04-487F-898C-BD194F9F2779}" type="presParOf" srcId="{454224A8-A65E-42B6-BBEA-4CABFED561CF}" destId="{8F872D1B-6F42-436E-9D95-C6893075CF0A}" srcOrd="1" destOrd="0" presId="urn:microsoft.com/office/officeart/2008/layout/LinedList"/>
    <dgm:cxn modelId="{16C46485-7F2B-4742-85C2-3F04D51FA8FE}" type="presParOf" srcId="{8F872D1B-6F42-436E-9D95-C6893075CF0A}" destId="{874EFF64-D7F8-4CE8-AC56-73BE6BF11946}" srcOrd="0" destOrd="0" presId="urn:microsoft.com/office/officeart/2008/layout/LinedList"/>
    <dgm:cxn modelId="{756032E8-8960-49DE-8283-EAE444ED7E84}" type="presParOf" srcId="{8F872D1B-6F42-436E-9D95-C6893075CF0A}" destId="{F08FFA20-F76A-4FF6-9EF7-20B9FF1E73A3}" srcOrd="1" destOrd="0" presId="urn:microsoft.com/office/officeart/2008/layout/LinedList"/>
    <dgm:cxn modelId="{36BC4141-2DFB-4DA4-A473-71CB64055797}" type="presParOf" srcId="{454224A8-A65E-42B6-BBEA-4CABFED561CF}" destId="{230E54F3-CACE-4848-88C4-2F83FE07191D}" srcOrd="2" destOrd="0" presId="urn:microsoft.com/office/officeart/2008/layout/LinedList"/>
    <dgm:cxn modelId="{28B71694-8892-4B03-BDD3-20B441E9A948}" type="presParOf" srcId="{454224A8-A65E-42B6-BBEA-4CABFED561CF}" destId="{F2AF2204-79AB-487E-BA22-456603786167}" srcOrd="3" destOrd="0" presId="urn:microsoft.com/office/officeart/2008/layout/LinedList"/>
    <dgm:cxn modelId="{F82E61B1-2B5C-429D-8311-2E96B6CE08C8}" type="presParOf" srcId="{F2AF2204-79AB-487E-BA22-456603786167}" destId="{CE08D43E-B92B-44AA-9B21-CDED3D99E403}" srcOrd="0" destOrd="0" presId="urn:microsoft.com/office/officeart/2008/layout/LinedList"/>
    <dgm:cxn modelId="{9EF62DD1-1EBE-4198-A9EC-3B3054A0147C}" type="presParOf" srcId="{F2AF2204-79AB-487E-BA22-456603786167}" destId="{EFC2E49B-6C35-4163-A47C-0A6D31C1A37D}" srcOrd="1" destOrd="0" presId="urn:microsoft.com/office/officeart/2008/layout/LinedList"/>
    <dgm:cxn modelId="{D0E08BD9-82AF-4FD9-BD09-0DE05CDE8598}" type="presParOf" srcId="{454224A8-A65E-42B6-BBEA-4CABFED561CF}" destId="{A134C60E-1BA5-4B7C-AB45-CADBA8CDDAB9}" srcOrd="4" destOrd="0" presId="urn:microsoft.com/office/officeart/2008/layout/LinedList"/>
    <dgm:cxn modelId="{EA3C8CC8-5AE8-4704-930F-579373055917}" type="presParOf" srcId="{454224A8-A65E-42B6-BBEA-4CABFED561CF}" destId="{01E0DB89-4F8A-4AE9-BE70-3F1E90774472}" srcOrd="5" destOrd="0" presId="urn:microsoft.com/office/officeart/2008/layout/LinedList"/>
    <dgm:cxn modelId="{80079610-DC52-436A-BB32-E2B40458E980}" type="presParOf" srcId="{01E0DB89-4F8A-4AE9-BE70-3F1E90774472}" destId="{2CA11BF7-9F80-444D-99B0-03A42F57A893}" srcOrd="0" destOrd="0" presId="urn:microsoft.com/office/officeart/2008/layout/LinedList"/>
    <dgm:cxn modelId="{08825158-1E1B-424D-90C6-14544734B160}" type="presParOf" srcId="{01E0DB89-4F8A-4AE9-BE70-3F1E90774472}" destId="{A101A29D-8452-4359-90DB-1E38580FEA0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6B3333-66E2-4C96-8AFC-22904C043978}">
      <dsp:nvSpPr>
        <dsp:cNvPr id="0" name=""/>
        <dsp:cNvSpPr/>
      </dsp:nvSpPr>
      <dsp:spPr>
        <a:xfrm>
          <a:off x="0" y="1777"/>
          <a:ext cx="4530898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74EFF64-D7F8-4CE8-AC56-73BE6BF11946}">
      <dsp:nvSpPr>
        <dsp:cNvPr id="0" name=""/>
        <dsp:cNvSpPr/>
      </dsp:nvSpPr>
      <dsp:spPr>
        <a:xfrm>
          <a:off x="0" y="1777"/>
          <a:ext cx="4530898" cy="1211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600" kern="1200" dirty="0"/>
            <a:t>CASA</a:t>
          </a:r>
          <a:endParaRPr lang="en-US" sz="5600" kern="1200" dirty="0"/>
        </a:p>
      </dsp:txBody>
      <dsp:txXfrm>
        <a:off x="0" y="1777"/>
        <a:ext cx="4530898" cy="1211965"/>
      </dsp:txXfrm>
    </dsp:sp>
    <dsp:sp modelId="{230E54F3-CACE-4848-88C4-2F83FE07191D}">
      <dsp:nvSpPr>
        <dsp:cNvPr id="0" name=""/>
        <dsp:cNvSpPr/>
      </dsp:nvSpPr>
      <dsp:spPr>
        <a:xfrm>
          <a:off x="0" y="1213742"/>
          <a:ext cx="4530898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E08D43E-B92B-44AA-9B21-CDED3D99E403}">
      <dsp:nvSpPr>
        <dsp:cNvPr id="0" name=""/>
        <dsp:cNvSpPr/>
      </dsp:nvSpPr>
      <dsp:spPr>
        <a:xfrm>
          <a:off x="0" y="1213742"/>
          <a:ext cx="4530898" cy="1211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600" kern="1200" dirty="0"/>
            <a:t>OCUPACIÓ</a:t>
          </a:r>
          <a:endParaRPr lang="en-US" sz="5600" kern="1200" dirty="0"/>
        </a:p>
      </dsp:txBody>
      <dsp:txXfrm>
        <a:off x="0" y="1213742"/>
        <a:ext cx="4530898" cy="1211965"/>
      </dsp:txXfrm>
    </dsp:sp>
    <dsp:sp modelId="{A134C60E-1BA5-4B7C-AB45-CADBA8CDDAB9}">
      <dsp:nvSpPr>
        <dsp:cNvPr id="0" name=""/>
        <dsp:cNvSpPr/>
      </dsp:nvSpPr>
      <dsp:spPr>
        <a:xfrm>
          <a:off x="0" y="2425707"/>
          <a:ext cx="4530898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CA11BF7-9F80-444D-99B0-03A42F57A893}">
      <dsp:nvSpPr>
        <dsp:cNvPr id="0" name=""/>
        <dsp:cNvSpPr/>
      </dsp:nvSpPr>
      <dsp:spPr>
        <a:xfrm>
          <a:off x="0" y="2425707"/>
          <a:ext cx="4530898" cy="12119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213360" rIns="213360" bIns="213360" numCol="1" spcCol="1270" anchor="t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FAMÍLIA</a:t>
          </a:r>
        </a:p>
      </dsp:txBody>
      <dsp:txXfrm>
        <a:off x="0" y="2425707"/>
        <a:ext cx="4530898" cy="12119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41276E-3EC1-4002-79F4-EFAAB56ECB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9577FC-AD36-6832-A746-61B8525609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3489E52-09B4-1F78-2638-80446B7A2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6FD76A-8A47-3E06-BB51-87C2B4285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3994E96-9C91-A145-1BBF-8D4C1C3FA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35234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62C506-03AF-AB67-DAC4-EA0D79BF1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A8B12AA-2D70-ABC7-79C0-05152A815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8BB3460-7EB4-59A1-8162-DACE78694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08E891-F7CC-FD83-CB63-4219C552F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22531B-898F-B280-4859-F54C32682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8350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1C5ADF-F623-5D78-D28A-487CBE8BBF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40CD4D5-2F0F-FC4A-B78B-1892335D0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3A20CDA-AF54-EBEF-396C-588AA177B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F0D6D9-C65D-D6C6-7A98-809042E79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0ED430-4530-4A5D-7ADA-BFFFDC26D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2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1423E5-313B-4087-4CD0-7B234F6BF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5D52CFE-EF86-CCC1-BC9F-591E0334B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9BFEE24-3504-8D82-D43D-DE22F312B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CBECE6D-3EA0-E7F9-2782-A707000C9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8D37E1-F773-E9B0-285C-2D52AF1B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84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BD2E8E-B82B-363A-FC53-D56E1010E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EAAF72-92F2-488F-ADF5-B225864717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3F8374-C447-E033-93AB-61A5C61BE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998EBD-0EC4-A95A-2069-A66BE1871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98C5271-A892-E6D4-C619-702E42C6F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47574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75CB81-80A0-235D-7942-D91E3749A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0985EE4-7371-6297-5214-B5F5D5D696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0996A6-97C8-8A6C-F36B-AC28EE8107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55FCBA-89A1-E258-A5FB-272F7CAA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D3F60E-D25F-4008-4057-C07FFE165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B51C36B-67EA-B94E-158B-1D3C7B71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742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350B4-3C0F-BDB9-A795-CE22080A8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CC068B6-2EFE-B738-9E74-0B07EF1D8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8FEDA6-2BDB-E5B1-BFB7-0807AB9A9F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55A5E31-BE14-5862-02D9-7CCF52E0AC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95BE794-6CB1-F734-4299-606FB064D3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A3276C3-C14D-831E-CD8D-8CA9F1C87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8F59DA9-F81F-53B2-BAC6-287D238C3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39290F2-ECAC-6A84-5511-E447DA598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38264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2C661C-735D-6E2D-C03C-F320CD2F4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6EBF65F-75BE-E328-6458-7E92DF3FD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57310BD-E126-CD47-0B85-2900245F8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2ACAE1-AB4E-BDB9-0E71-273786FCE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1981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804DE54-49D2-ECD0-D0D0-A117F9669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44718DE-3980-8B09-7055-4A299B0C7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FCB58C-02C8-228C-1BA7-C43C963A5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872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FABFD7-2722-96D0-4F3F-0FD10FE08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1A1AFB6-E645-F5DF-DDA1-95ACEC9EF1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DEC8CD9-10DA-94EC-5331-8E8200281D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584F9C3-58C1-B602-A968-1A4406E5A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981B93-D193-2B35-0758-FA788ADEC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508D4F3-D21C-E612-10AB-8F1EB6B09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0859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556DC1-86A3-12B2-F842-7B69D7659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81DDED-BCE6-FC15-8B94-3011312700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D5845C4-1D1A-99C4-FDA2-CFA2219A7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A067B9-D18E-BCBA-0C16-0521C772D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62EF438-EBA2-6D0E-2398-445A94F8E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2CB5D4-ADB2-D2DA-AE54-C75D5D800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68946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2D5DE78-8F85-D4FC-792F-62085AFA7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C112460-EB70-D277-5396-E71E35738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72A119-AA6A-7BB2-1029-0F33FBAC2B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71B7F-AEAA-4CDE-ADAC-05681037667F}" type="datetimeFigureOut">
              <a:rPr lang="es-ES" smtClean="0"/>
              <a:t>29/11/2023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7FB09B-04DE-0B19-1205-E4010F22E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1C60C30-A14A-E9B8-2310-704B61F356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BF198-19EC-4390-B713-67DF1B7A1A9A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150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2DB314-EE5F-BA5F-994A-8D687607A9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s-ES" sz="7200" b="1" dirty="0">
                <a:solidFill>
                  <a:srgbClr val="002060"/>
                </a:solidFill>
              </a:rPr>
              <a:t>INCLUSIÓ SOCIAL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F465558-115D-399F-909A-F1F5140BFF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72751" y="5869247"/>
            <a:ext cx="9570092" cy="888227"/>
          </a:xfrm>
        </p:spPr>
        <p:txBody>
          <a:bodyPr anchor="ctr">
            <a:normAutofit/>
          </a:bodyPr>
          <a:lstStyle/>
          <a:p>
            <a:pPr algn="r">
              <a:lnSpc>
                <a:spcPts val="300"/>
              </a:lnSpc>
            </a:pPr>
            <a:r>
              <a:rPr lang="es-ES" sz="700" dirty="0"/>
              <a:t>ANNA CARRIÓ LLACH</a:t>
            </a:r>
          </a:p>
          <a:p>
            <a:pPr algn="r">
              <a:lnSpc>
                <a:spcPts val="300"/>
              </a:lnSpc>
            </a:pPr>
            <a:r>
              <a:rPr lang="es-ES" sz="700" dirty="0"/>
              <a:t>FUNDACIÓ VIDAL I BARRAQUER</a:t>
            </a:r>
          </a:p>
          <a:p>
            <a:pPr algn="r">
              <a:lnSpc>
                <a:spcPts val="300"/>
              </a:lnSpc>
            </a:pPr>
            <a:r>
              <a:rPr lang="es-ES" sz="700" dirty="0"/>
              <a:t>COMPAREIXENÇA COMISSIÓ SALUT MENTAL I ADDICCIONS</a:t>
            </a:r>
          </a:p>
          <a:p>
            <a:pPr algn="r">
              <a:lnSpc>
                <a:spcPts val="300"/>
              </a:lnSpc>
            </a:pPr>
            <a:r>
              <a:rPr lang="es-ES" sz="700" dirty="0"/>
              <a:t>PARLAMENT DE CATALUNYA</a:t>
            </a:r>
          </a:p>
          <a:p>
            <a:pPr algn="r">
              <a:lnSpc>
                <a:spcPts val="300"/>
              </a:lnSpc>
            </a:pPr>
            <a:r>
              <a:rPr lang="es-ES" sz="700" dirty="0"/>
              <a:t>1 DESEMBRE 2023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6550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C81B527-4539-1C23-51D4-EFCCE962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 dirty="0"/>
              <a:t>En els marges…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9BCA49-43C3-1FE5-9C69-599CFB379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98" y="2859412"/>
            <a:ext cx="11255868" cy="3977239"/>
          </a:xfrm>
        </p:spPr>
        <p:txBody>
          <a:bodyPr anchor="ctr">
            <a:normAutofit fontScale="25000" lnSpcReduction="20000"/>
          </a:bodyPr>
          <a:lstStyle/>
          <a:p>
            <a:endParaRPr lang="es-ES" sz="1800" dirty="0"/>
          </a:p>
          <a:p>
            <a:endParaRPr lang="es-ES" sz="1800" dirty="0"/>
          </a:p>
          <a:p>
            <a:pPr algn="just">
              <a:lnSpc>
                <a:spcPct val="120000"/>
              </a:lnSpc>
            </a:pPr>
            <a:endParaRPr lang="es-ES" sz="7200" b="1" dirty="0"/>
          </a:p>
          <a:p>
            <a:pPr algn="just">
              <a:lnSpc>
                <a:spcPct val="120000"/>
              </a:lnSpc>
            </a:pPr>
            <a:r>
              <a:rPr lang="es-ES" sz="8000" b="1" dirty="0"/>
              <a:t>Persones en situació administrativa irregular amb dificultats d’accés als diferents sistemes de serveis</a:t>
            </a:r>
          </a:p>
          <a:p>
            <a:pPr lvl="1" algn="just">
              <a:lnSpc>
                <a:spcPct val="120000"/>
              </a:lnSpc>
            </a:pPr>
            <a:r>
              <a:rPr lang="es-ES" sz="8000" dirty="0"/>
              <a:t>Limitacions en el reconeixement de ciutadania</a:t>
            </a:r>
          </a:p>
          <a:p>
            <a:pPr lvl="1" algn="just">
              <a:lnSpc>
                <a:spcPct val="120000"/>
              </a:lnSpc>
            </a:pPr>
            <a:r>
              <a:rPr lang="es-ES" sz="8000" dirty="0"/>
              <a:t>Criteris d’accés a recursos que impedeixen poder-hi tenir dret</a:t>
            </a:r>
          </a:p>
          <a:p>
            <a:pPr algn="just">
              <a:lnSpc>
                <a:spcPct val="120000"/>
              </a:lnSpc>
            </a:pPr>
            <a:r>
              <a:rPr lang="es-ES" sz="8000" b="1" dirty="0"/>
              <a:t>Persones d’origen o de comunitats culturals diverses</a:t>
            </a:r>
          </a:p>
          <a:p>
            <a:pPr lvl="1" algn="just">
              <a:lnSpc>
                <a:spcPct val="120000"/>
              </a:lnSpc>
            </a:pPr>
            <a:r>
              <a:rPr lang="es-ES" sz="8000" dirty="0"/>
              <a:t>Manca d’una perspectiva intercultural a la xarxa de salut mental</a:t>
            </a:r>
          </a:p>
          <a:p>
            <a:pPr lvl="1" algn="just">
              <a:lnSpc>
                <a:spcPct val="120000"/>
              </a:lnSpc>
            </a:pPr>
            <a:r>
              <a:rPr lang="es-ES" sz="8000" dirty="0"/>
              <a:t>Manca de formació per part dels professionals</a:t>
            </a:r>
          </a:p>
          <a:p>
            <a:pPr algn="just">
              <a:lnSpc>
                <a:spcPct val="120000"/>
              </a:lnSpc>
            </a:pPr>
            <a:r>
              <a:rPr lang="es-ES" sz="8000" b="1" dirty="0"/>
              <a:t>Dones que pateixen violència masclista</a:t>
            </a:r>
          </a:p>
          <a:p>
            <a:pPr lvl="1" algn="just">
              <a:lnSpc>
                <a:spcPct val="120000"/>
              </a:lnSpc>
            </a:pPr>
            <a:r>
              <a:rPr lang="es-ES" sz="8000" dirty="0"/>
              <a:t>Manca de perspectiva de gènere a la xarxa de salut mental</a:t>
            </a:r>
          </a:p>
          <a:p>
            <a:pPr lvl="1" algn="just">
              <a:lnSpc>
                <a:spcPct val="120000"/>
              </a:lnSpc>
            </a:pPr>
            <a:r>
              <a:rPr lang="es-ES" sz="8000" dirty="0"/>
              <a:t>Manca de credibilitat</a:t>
            </a:r>
          </a:p>
          <a:p>
            <a:pPr lvl="1" algn="just">
              <a:lnSpc>
                <a:spcPct val="120000"/>
              </a:lnSpc>
            </a:pPr>
            <a:r>
              <a:rPr lang="es-ES" sz="8000" dirty="0"/>
              <a:t>Criteris que exclouen les dones de recursos d’acollida per a dones que pateixen violencia masclista</a:t>
            </a:r>
          </a:p>
          <a:p>
            <a:pPr lvl="1" algn="just">
              <a:lnSpc>
                <a:spcPct val="120000"/>
              </a:lnSpc>
            </a:pPr>
            <a:endParaRPr lang="es-ES" sz="6800" b="1" dirty="0"/>
          </a:p>
          <a:p>
            <a:pPr algn="just"/>
            <a:endParaRPr lang="es-ES" sz="7200" b="1" dirty="0"/>
          </a:p>
          <a:p>
            <a:endParaRPr lang="es-ES" sz="1500" dirty="0"/>
          </a:p>
          <a:p>
            <a:endParaRPr lang="es-ES" sz="1500" dirty="0"/>
          </a:p>
          <a:p>
            <a:endParaRPr lang="es-ES" sz="15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318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C81B527-4539-1C23-51D4-EFCCE9624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s-ES" sz="4800" b="1" dirty="0"/>
              <a:t>En els marges…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9BCA49-43C3-1FE5-9C69-599CFB379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70" y="2704014"/>
            <a:ext cx="10890108" cy="3977239"/>
          </a:xfrm>
        </p:spPr>
        <p:txBody>
          <a:bodyPr anchor="ctr">
            <a:normAutofit fontScale="40000" lnSpcReduction="20000"/>
          </a:bodyPr>
          <a:lstStyle/>
          <a:p>
            <a:endParaRPr lang="es-ES" sz="1800" dirty="0"/>
          </a:p>
          <a:p>
            <a:endParaRPr lang="es-ES" sz="1800" dirty="0"/>
          </a:p>
          <a:p>
            <a:pPr algn="just"/>
            <a:r>
              <a:rPr lang="es-ES" sz="5000" b="1" dirty="0"/>
              <a:t>Persones amb discapacitat intel.lectual i diagnòstic de salut mental</a:t>
            </a:r>
          </a:p>
          <a:p>
            <a:pPr lvl="1" algn="just"/>
            <a:r>
              <a:rPr lang="es-ES" sz="5000" dirty="0"/>
              <a:t>Dificultats per atendre el benestar emocional d’aquest col.lectiu</a:t>
            </a:r>
          </a:p>
          <a:p>
            <a:pPr lvl="1" algn="just"/>
            <a:r>
              <a:rPr lang="es-ES" sz="5000" dirty="0"/>
              <a:t>SEMS-DI (Unitats especialitzades) colapsat</a:t>
            </a:r>
          </a:p>
          <a:p>
            <a:pPr lvl="1" algn="just"/>
            <a:r>
              <a:rPr lang="es-ES" sz="5000" dirty="0"/>
              <a:t>Constitueix un criter d’exclusió per ser atès en molts recursos de les xarxes</a:t>
            </a:r>
          </a:p>
          <a:p>
            <a:pPr marL="457200" lvl="1" indent="0" algn="just">
              <a:buNone/>
            </a:pPr>
            <a:endParaRPr lang="es-ES" sz="5000" dirty="0"/>
          </a:p>
          <a:p>
            <a:pPr algn="just"/>
            <a:r>
              <a:rPr lang="es-ES" sz="5000" b="1" dirty="0"/>
              <a:t>Persones amb consum de drogues</a:t>
            </a:r>
          </a:p>
          <a:p>
            <a:pPr lvl="1" algn="just"/>
            <a:r>
              <a:rPr lang="es-ES" sz="5000" dirty="0"/>
              <a:t>Criteris d’exclusió per a molts recursos, entre ells els d’habitatge</a:t>
            </a:r>
          </a:p>
          <a:p>
            <a:pPr marL="457200" lvl="1" indent="0" algn="just">
              <a:buNone/>
            </a:pPr>
            <a:endParaRPr lang="es-ES" sz="5000" dirty="0"/>
          </a:p>
          <a:p>
            <a:pPr algn="just"/>
            <a:r>
              <a:rPr lang="es-ES" sz="5000" b="1" dirty="0"/>
              <a:t>Persones grans amb problemàtica de salut mental</a:t>
            </a:r>
          </a:p>
          <a:p>
            <a:pPr lvl="1" algn="just"/>
            <a:r>
              <a:rPr lang="es-ES" sz="5000" dirty="0"/>
              <a:t>Manca d’accés a recursos psicoterapèutics i de recuperació</a:t>
            </a:r>
          </a:p>
          <a:p>
            <a:pPr lvl="1" algn="just"/>
            <a:r>
              <a:rPr lang="es-ES" sz="5000" dirty="0"/>
              <a:t>Atenció centrada en temes de deteriorament cognitiu</a:t>
            </a:r>
          </a:p>
          <a:p>
            <a:pPr lvl="1" algn="just"/>
            <a:r>
              <a:rPr lang="es-ES" sz="5000" dirty="0"/>
              <a:t>Manca d’atenció adequada en centres residencials</a:t>
            </a:r>
          </a:p>
          <a:p>
            <a:endParaRPr lang="es-ES" sz="1500" dirty="0"/>
          </a:p>
          <a:p>
            <a:endParaRPr lang="es-ES" sz="1500" dirty="0"/>
          </a:p>
          <a:p>
            <a:endParaRPr lang="es-ES" sz="15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8101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B1F5AEF-6C7F-B45F-2151-9E9C041A1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pPr algn="ctr"/>
            <a:r>
              <a:rPr lang="es-ES" sz="4800" b="1" dirty="0"/>
              <a:t>REPTES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26D881-5D65-925D-D807-F3846D9AF4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5" y="2804189"/>
            <a:ext cx="10907487" cy="3833550"/>
          </a:xfrm>
        </p:spPr>
        <p:txBody>
          <a:bodyPr anchor="ctr">
            <a:normAutofit fontScale="25000" lnSpcReduction="20000"/>
          </a:bodyPr>
          <a:lstStyle/>
          <a:p>
            <a:endParaRPr lang="es-ES" sz="1800" dirty="0"/>
          </a:p>
          <a:p>
            <a:endParaRPr lang="es-ES" sz="1800" dirty="0"/>
          </a:p>
          <a:p>
            <a:pPr algn="just">
              <a:lnSpc>
                <a:spcPct val="120000"/>
              </a:lnSpc>
            </a:pPr>
            <a:r>
              <a:rPr lang="es-ES" sz="8000" dirty="0"/>
              <a:t>Disposar de dades per poder fer una bona planificació</a:t>
            </a:r>
          </a:p>
          <a:p>
            <a:pPr algn="just">
              <a:lnSpc>
                <a:spcPct val="120000"/>
              </a:lnSpc>
            </a:pPr>
            <a:r>
              <a:rPr lang="es-ES" sz="8000" dirty="0"/>
              <a:t>Seguir avançant en la garantia dels drets fonamentals</a:t>
            </a:r>
          </a:p>
          <a:p>
            <a:pPr algn="just">
              <a:lnSpc>
                <a:spcPct val="120000"/>
              </a:lnSpc>
            </a:pPr>
            <a:r>
              <a:rPr lang="es-ES" sz="8000" dirty="0"/>
              <a:t>Garantir la lluita contra la discriminació en tots els àmbits </a:t>
            </a:r>
          </a:p>
          <a:p>
            <a:pPr algn="just">
              <a:lnSpc>
                <a:spcPct val="120000"/>
              </a:lnSpc>
            </a:pPr>
            <a:r>
              <a:rPr lang="es-ES" sz="8000" dirty="0"/>
              <a:t>Garantir una Renda Bàsica Universal</a:t>
            </a:r>
          </a:p>
          <a:p>
            <a:pPr algn="just">
              <a:lnSpc>
                <a:spcPct val="120000"/>
              </a:lnSpc>
            </a:pPr>
            <a:r>
              <a:rPr lang="es-ES" sz="8000" dirty="0"/>
              <a:t>Garantir l’equitat a l’hora d’accedir a tots els sistemes de serveis (salut, educació, serveis socials, justicia, cultura)</a:t>
            </a:r>
          </a:p>
          <a:p>
            <a:pPr algn="just">
              <a:lnSpc>
                <a:spcPct val="120000"/>
              </a:lnSpc>
            </a:pPr>
            <a:r>
              <a:rPr lang="es-ES" sz="8000" dirty="0"/>
              <a:t>Facilitar l’accés a les prestacions de qualsevol administració (local, autonòmica, estatal)</a:t>
            </a:r>
          </a:p>
          <a:p>
            <a:pPr algn="just">
              <a:lnSpc>
                <a:spcPct val="120000"/>
              </a:lnSpc>
            </a:pPr>
            <a:r>
              <a:rPr lang="es-ES" sz="8000" dirty="0"/>
              <a:t>Revisió del sistema d’avaluacions mèdiques, sistema de pensions i prestacions – sistemes que impedeixen la recuperació de moltes persones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s-ES" sz="8000" dirty="0"/>
              <a:t> </a:t>
            </a:r>
          </a:p>
          <a:p>
            <a:endParaRPr lang="es-ES" sz="1800" dirty="0"/>
          </a:p>
          <a:p>
            <a:endParaRPr lang="es-ES" sz="18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886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2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53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69" name="Freeform: Shape 55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70" name="Freeform: Shape 57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8553E4E-0B34-8CFE-40A3-397DD63E5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s-ES" sz="7200" b="1" dirty="0">
                <a:solidFill>
                  <a:srgbClr val="002060"/>
                </a:solidFill>
              </a:rPr>
              <a:t>MOLTES GRÀCIES</a:t>
            </a:r>
            <a:br>
              <a:rPr lang="es-ES" sz="7200" b="1" dirty="0">
                <a:solidFill>
                  <a:srgbClr val="002060"/>
                </a:solidFill>
              </a:rPr>
            </a:br>
            <a:endParaRPr lang="es-ES" sz="3600" b="1" i="1" dirty="0">
              <a:solidFill>
                <a:srgbClr val="002060"/>
              </a:solidFill>
            </a:endParaRPr>
          </a:p>
        </p:txBody>
      </p:sp>
      <p:sp>
        <p:nvSpPr>
          <p:cNvPr id="71" name="Rectangle 59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363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AD65795-36CB-D313-3347-E553EE9CE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pPr algn="ctr"/>
            <a:r>
              <a:rPr lang="es-ES" sz="5400" b="1" dirty="0"/>
              <a:t>INCLUSIÓ </a:t>
            </a:r>
            <a:r>
              <a:rPr lang="ca-ES" sz="5400" b="1" dirty="0"/>
              <a:t>SOCIAL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2BB90BB3-3344-78BC-0E96-D93834488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es-ES" sz="2400" dirty="0"/>
              <a:t>DRETS</a:t>
            </a:r>
          </a:p>
          <a:p>
            <a:r>
              <a:rPr lang="es-ES" sz="2400" dirty="0"/>
              <a:t>PARTICIPACIÓ</a:t>
            </a:r>
          </a:p>
          <a:p>
            <a:r>
              <a:rPr lang="es-ES" sz="2400" dirty="0"/>
              <a:t>EQUITAT-JUSTÍCIA SOCIAL</a:t>
            </a:r>
          </a:p>
          <a:p>
            <a:r>
              <a:rPr lang="es-ES" sz="2400" dirty="0"/>
              <a:t>ACCESSIBILITAT</a:t>
            </a:r>
          </a:p>
          <a:p>
            <a:r>
              <a:rPr lang="es-ES" sz="2400" dirty="0"/>
              <a:t>NO DISCRIMINACIÓ</a:t>
            </a:r>
          </a:p>
        </p:txBody>
      </p:sp>
      <p:sp>
        <p:nvSpPr>
          <p:cNvPr id="15" name="Flecha: hacia abajo 14">
            <a:extLst>
              <a:ext uri="{FF2B5EF4-FFF2-40B4-BE49-F238E27FC236}">
                <a16:creationId xmlns:a16="http://schemas.microsoft.com/office/drawing/2014/main" id="{64DB0314-76E6-BFEB-23C1-276AD8B423D6}"/>
              </a:ext>
            </a:extLst>
          </p:cNvPr>
          <p:cNvSpPr/>
          <p:nvPr/>
        </p:nvSpPr>
        <p:spPr>
          <a:xfrm>
            <a:off x="5251019" y="2599509"/>
            <a:ext cx="566121" cy="3477558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/>
              <a:t>INTERSECCIONALITAT</a:t>
            </a: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D7C032D0-D65F-F285-097B-90AE4E6F4BF5}"/>
              </a:ext>
            </a:extLst>
          </p:cNvPr>
          <p:cNvSpPr/>
          <p:nvPr/>
        </p:nvSpPr>
        <p:spPr>
          <a:xfrm>
            <a:off x="7490698" y="3574725"/>
            <a:ext cx="1388946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origen</a:t>
            </a:r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B056BA40-E1FE-F3CF-0976-2166B18E919D}"/>
              </a:ext>
            </a:extLst>
          </p:cNvPr>
          <p:cNvSpPr/>
          <p:nvPr/>
        </p:nvSpPr>
        <p:spPr>
          <a:xfrm>
            <a:off x="8504260" y="2599509"/>
            <a:ext cx="1762077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/>
              <a:t>diversitat</a:t>
            </a:r>
            <a:r>
              <a:rPr lang="es-ES" dirty="0"/>
              <a:t> cultural</a:t>
            </a: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F92FE7A9-262F-4E99-046F-999F4F6350E7}"/>
              </a:ext>
            </a:extLst>
          </p:cNvPr>
          <p:cNvSpPr/>
          <p:nvPr/>
        </p:nvSpPr>
        <p:spPr>
          <a:xfrm>
            <a:off x="6542254" y="4533313"/>
            <a:ext cx="153018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classe social</a:t>
            </a: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AA6B7B57-B440-1000-7FEA-CD47894FC9AA}"/>
              </a:ext>
            </a:extLst>
          </p:cNvPr>
          <p:cNvSpPr/>
          <p:nvPr/>
        </p:nvSpPr>
        <p:spPr>
          <a:xfrm>
            <a:off x="9142324" y="3756431"/>
            <a:ext cx="1642604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diversitat funcional</a:t>
            </a:r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9B34D4B3-76EC-17F0-9D08-08A81EE4C912}"/>
              </a:ext>
            </a:extLst>
          </p:cNvPr>
          <p:cNvSpPr/>
          <p:nvPr/>
        </p:nvSpPr>
        <p:spPr>
          <a:xfrm>
            <a:off x="8685124" y="4862572"/>
            <a:ext cx="9144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edat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2EF8153F-8C70-1F90-8534-0CF07829CE71}"/>
              </a:ext>
            </a:extLst>
          </p:cNvPr>
          <p:cNvSpPr/>
          <p:nvPr/>
        </p:nvSpPr>
        <p:spPr>
          <a:xfrm>
            <a:off x="6610800" y="2576565"/>
            <a:ext cx="1196916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/>
              <a:t>gènere</a:t>
            </a:r>
          </a:p>
        </p:txBody>
      </p:sp>
    </p:spTree>
    <p:extLst>
      <p:ext uri="{BB962C8B-B14F-4D97-AF65-F5344CB8AC3E}">
        <p14:creationId xmlns:p14="http://schemas.microsoft.com/office/powerpoint/2010/main" val="3272901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5332727-A493-3786-3F12-600A24C27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pPr algn="ctr"/>
            <a:r>
              <a:rPr lang="es-ES" sz="5400" b="1" dirty="0"/>
              <a:t>No </a:t>
            </a:r>
            <a:r>
              <a:rPr lang="es-ES" sz="5400" b="1" dirty="0" err="1"/>
              <a:t>pot</a:t>
            </a:r>
            <a:r>
              <a:rPr lang="es-ES" sz="5400" b="1" dirty="0"/>
              <a:t> </a:t>
            </a:r>
            <a:r>
              <a:rPr lang="es-ES" sz="5400" b="1" dirty="0" err="1"/>
              <a:t>haver</a:t>
            </a:r>
            <a:r>
              <a:rPr lang="es-ES" sz="5400" b="1" dirty="0"/>
              <a:t>-hi </a:t>
            </a:r>
            <a:r>
              <a:rPr lang="es-ES" sz="5400" b="1" dirty="0" err="1"/>
              <a:t>inclusió</a:t>
            </a:r>
            <a:r>
              <a:rPr lang="es-ES" sz="5400" b="1" dirty="0"/>
              <a:t> sense…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A83CA2-CB54-6A35-1AA1-CB27C99A1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516" y="2555053"/>
            <a:ext cx="10143668" cy="3916017"/>
          </a:xfrm>
        </p:spPr>
        <p:txBody>
          <a:bodyPr anchor="ctr">
            <a:normAutofit/>
          </a:bodyPr>
          <a:lstStyle/>
          <a:p>
            <a:r>
              <a:rPr lang="es-ES" sz="2000" b="1" dirty="0"/>
              <a:t>Respecte del drets fonamentals</a:t>
            </a:r>
          </a:p>
          <a:p>
            <a:pPr lvl="2"/>
            <a:r>
              <a:rPr lang="es-ES" dirty="0"/>
              <a:t>Dret a decidir sobre el propi cos</a:t>
            </a:r>
          </a:p>
          <a:p>
            <a:pPr lvl="2"/>
            <a:r>
              <a:rPr lang="es-ES" dirty="0"/>
              <a:t>Dret a decidir sobre on, amb qui i </a:t>
            </a:r>
            <a:r>
              <a:rPr lang="es-ES" dirty="0" err="1"/>
              <a:t>com</a:t>
            </a:r>
            <a:r>
              <a:rPr lang="es-ES" dirty="0"/>
              <a:t> </a:t>
            </a:r>
            <a:r>
              <a:rPr lang="es-ES" dirty="0" err="1"/>
              <a:t>vull</a:t>
            </a:r>
            <a:r>
              <a:rPr lang="es-ES" dirty="0"/>
              <a:t> </a:t>
            </a:r>
            <a:r>
              <a:rPr lang="ca-ES" dirty="0"/>
              <a:t>viure</a:t>
            </a:r>
          </a:p>
          <a:p>
            <a:pPr lvl="2"/>
            <a:r>
              <a:rPr lang="es-ES" dirty="0"/>
              <a:t>Dret a decidir sobre el propi </a:t>
            </a:r>
            <a:r>
              <a:rPr lang="ca-ES" noProof="1"/>
              <a:t>procés</a:t>
            </a:r>
            <a:r>
              <a:rPr lang="es-ES" dirty="0"/>
              <a:t> de recuperació</a:t>
            </a:r>
          </a:p>
          <a:p>
            <a:pPr lvl="2"/>
            <a:r>
              <a:rPr lang="es-ES" dirty="0"/>
              <a:t>Dret a participar en la vida social i política</a:t>
            </a:r>
            <a:endParaRPr lang="es-ES" sz="2000" dirty="0"/>
          </a:p>
          <a:p>
            <a:r>
              <a:rPr lang="es-ES" sz="2000" b="1" dirty="0"/>
              <a:t>Tenir les necessitats bàsiques cobertes</a:t>
            </a:r>
          </a:p>
          <a:p>
            <a:pPr lvl="1"/>
            <a:r>
              <a:rPr lang="es-ES" sz="2000" dirty="0"/>
              <a:t>Ingressos econòmics que permetin la subsistència </a:t>
            </a:r>
          </a:p>
          <a:p>
            <a:pPr lvl="1"/>
            <a:r>
              <a:rPr lang="es-ES" sz="2000" dirty="0"/>
              <a:t>Un habitatge digne</a:t>
            </a:r>
          </a:p>
          <a:p>
            <a:pPr lvl="1"/>
            <a:r>
              <a:rPr lang="es-ES" sz="2000" dirty="0"/>
              <a:t>Accés als diferents sistemes de serveis: educatius, de salut, de justícia, serveis socials, cultura</a:t>
            </a:r>
          </a:p>
          <a:p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736134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CCC99E2-44AA-6E35-57D9-3969F5B6A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s-ES" b="1" dirty="0"/>
              <a:t>Etiquetes, assenyalament i discriminació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81362B-0869-FB31-F8DC-EFAFDB5FD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203080"/>
            <a:ext cx="10143668" cy="3820034"/>
          </a:xfrm>
        </p:spPr>
        <p:txBody>
          <a:bodyPr anchor="ctr">
            <a:normAutofit/>
          </a:bodyPr>
          <a:lstStyle/>
          <a:p>
            <a:r>
              <a:rPr lang="es-ES" sz="2000" dirty="0"/>
              <a:t>El propi diagnòstic suposa una marca que genera estigma i discriminació</a:t>
            </a:r>
          </a:p>
          <a:p>
            <a:r>
              <a:rPr lang="es-ES" sz="2000" dirty="0"/>
              <a:t>El reconeixement de la discapacitat psicosocial afegeix una segona marca que condiciona l’accés a una sèrie de recursos i l’exclusió d’altres</a:t>
            </a:r>
          </a:p>
          <a:p>
            <a:r>
              <a:rPr lang="es-ES" sz="2000" dirty="0"/>
              <a:t>Aquestes etiquetes fan que generalitzem i que parlem d’un col.lectiu que és molt divers</a:t>
            </a:r>
          </a:p>
          <a:p>
            <a:r>
              <a:rPr lang="es-ES" sz="2000" dirty="0"/>
              <a:t>Allò que comparteix el col.lectiu  és l’assenyalament, l’estigma, l’exclusió,  la discriminació i sovint la pobresa.</a:t>
            </a:r>
          </a:p>
          <a:p>
            <a:endParaRPr lang="es-ES" sz="2400" dirty="0"/>
          </a:p>
          <a:p>
            <a:endParaRPr lang="es-ES" sz="2400" dirty="0"/>
          </a:p>
        </p:txBody>
      </p:sp>
      <p:pic>
        <p:nvPicPr>
          <p:cNvPr id="5" name="Imagen 4" descr="Texto, Carta&#10;&#10;Descripción generada automáticamente">
            <a:extLst>
              <a:ext uri="{FF2B5EF4-FFF2-40B4-BE49-F238E27FC236}">
                <a16:creationId xmlns:a16="http://schemas.microsoft.com/office/drawing/2014/main" id="{738CAB78-8DB7-43E9-C7ED-3AFF7F3222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21" y="4779389"/>
            <a:ext cx="3648075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264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FFB60E8C-7224-44A4-87A0-46A1711DD2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38D26A3-A320-A4A4-A7E9-CC5EF3479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82" y="1355145"/>
            <a:ext cx="10141799" cy="1300554"/>
          </a:xfrm>
        </p:spPr>
        <p:txBody>
          <a:bodyPr anchor="b">
            <a:normAutofit/>
          </a:bodyPr>
          <a:lstStyle/>
          <a:p>
            <a:r>
              <a:rPr lang="es-ES" sz="2600" b="1" i="1" dirty="0"/>
              <a:t>BENEDETTO SARACENO (NECESSITATS COMPARTIDES)</a:t>
            </a:r>
            <a:br>
              <a:rPr lang="es-ES" sz="2600" dirty="0"/>
            </a:br>
            <a:br>
              <a:rPr lang="es-ES" sz="2600" dirty="0"/>
            </a:br>
            <a:endParaRPr lang="es-ES" sz="2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DA32751-37A2-45C0-BE94-63D375E270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A55FBCD-CD42-40F5-8A1B-3203F9CAEE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15" name="Marcador de contenido 2">
            <a:extLst>
              <a:ext uri="{FF2B5EF4-FFF2-40B4-BE49-F238E27FC236}">
                <a16:creationId xmlns:a16="http://schemas.microsoft.com/office/drawing/2014/main" id="{07D815EF-8087-A6EE-5324-FF460EE5B5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7079121"/>
              </p:ext>
            </p:extLst>
          </p:nvPr>
        </p:nvGraphicFramePr>
        <p:xfrm>
          <a:off x="6406429" y="2599509"/>
          <a:ext cx="4530898" cy="363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44083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649FC84-5748-73A6-6B23-F910A2D55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s-ES" sz="5400" b="1" dirty="0"/>
              <a:t>CASA</a:t>
            </a:r>
            <a:br>
              <a:rPr lang="es-ES" sz="5400" dirty="0"/>
            </a:br>
            <a:r>
              <a:rPr lang="es-ES" sz="3600" b="1" i="1" dirty="0"/>
              <a:t>necessitats bàsiques, protecció, seguretat, intimitat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E658EB-836B-FBE8-54A3-45AA9A05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461" y="2507530"/>
            <a:ext cx="10143668" cy="3694244"/>
          </a:xfrm>
        </p:spPr>
        <p:txBody>
          <a:bodyPr anchor="ctr">
            <a:noAutofit/>
          </a:bodyPr>
          <a:lstStyle/>
          <a:p>
            <a:pPr marL="0" indent="0" algn="just">
              <a:buNone/>
            </a:pPr>
            <a:endParaRPr lang="es-ES" sz="1800" b="1" dirty="0"/>
          </a:p>
          <a:p>
            <a:pPr algn="just"/>
            <a:r>
              <a:rPr lang="es-ES" sz="1800" b="1" dirty="0"/>
              <a:t>RECONEIXAMENT COM A CIUTADÀ</a:t>
            </a:r>
          </a:p>
          <a:p>
            <a:pPr lvl="1" algn="just"/>
            <a:r>
              <a:rPr lang="es-ES" sz="1800" dirty="0"/>
              <a:t>Permís de residència i treball</a:t>
            </a:r>
          </a:p>
          <a:p>
            <a:pPr lvl="1" algn="just"/>
            <a:r>
              <a:rPr lang="es-ES" sz="1800" dirty="0"/>
              <a:t>Renovació del NIE</a:t>
            </a:r>
          </a:p>
          <a:p>
            <a:pPr lvl="1" algn="just"/>
            <a:r>
              <a:rPr lang="es-ES" sz="1800" dirty="0"/>
              <a:t>Empadronament</a:t>
            </a:r>
          </a:p>
          <a:p>
            <a:pPr algn="just"/>
            <a:r>
              <a:rPr lang="es-ES" sz="1800" b="1" dirty="0"/>
              <a:t>RECURSOS ECONÒMICS ALS QUE ES POT ACCEDIR</a:t>
            </a:r>
          </a:p>
          <a:p>
            <a:pPr lvl="1" algn="just"/>
            <a:r>
              <a:rPr lang="es-ES" sz="1800" dirty="0"/>
              <a:t>Propis del treball: salari, atur, subsidis </a:t>
            </a:r>
          </a:p>
          <a:p>
            <a:pPr lvl="1" algn="just"/>
            <a:r>
              <a:rPr lang="es-ES" sz="1800" dirty="0"/>
              <a:t>Vinculats a la valoració del grau de discapacitat</a:t>
            </a:r>
          </a:p>
          <a:p>
            <a:pPr lvl="1" algn="just"/>
            <a:r>
              <a:rPr lang="es-ES" sz="1800" dirty="0"/>
              <a:t>Vinculats al sistema d’avaluacions mèdiques i de la valoració de les Incapacitats laborals</a:t>
            </a:r>
          </a:p>
          <a:p>
            <a:pPr lvl="1" algn="just"/>
            <a:r>
              <a:rPr lang="es-ES" sz="1800" dirty="0"/>
              <a:t>Prestacions socials: RMG i IMV, sistema de prestacions de la seguretat social (orfandat, fill a càrrec)</a:t>
            </a:r>
          </a:p>
          <a:p>
            <a:pPr marL="0" indent="0" algn="just">
              <a:buNone/>
            </a:pPr>
            <a:endParaRPr lang="es-ES" sz="1800" b="1" dirty="0"/>
          </a:p>
          <a:p>
            <a:pPr marL="0" indent="0" algn="just">
              <a:buNone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21604605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649FC84-5748-73A6-6B23-F910A2D55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s-ES" sz="5400" b="1" dirty="0"/>
              <a:t>CASA</a:t>
            </a:r>
            <a:br>
              <a:rPr lang="es-ES" sz="5400" dirty="0"/>
            </a:br>
            <a:r>
              <a:rPr lang="es-ES" sz="3600" b="1" i="1" dirty="0"/>
              <a:t>necessitats bàsiques, protecció, seguretat, intimitat</a:t>
            </a:r>
            <a:endParaRPr lang="es-ES" sz="3600" i="1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Rectangle 36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E658EB-836B-FBE8-54A3-45AA9A05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203079"/>
            <a:ext cx="10143668" cy="3979060"/>
          </a:xfrm>
        </p:spPr>
        <p:txBody>
          <a:bodyPr anchor="ctr">
            <a:noAutofit/>
          </a:bodyPr>
          <a:lstStyle/>
          <a:p>
            <a:pPr algn="just"/>
            <a:r>
              <a:rPr lang="es-ES" sz="1800" b="1" dirty="0"/>
              <a:t>MERCAT D’HABITATGE</a:t>
            </a:r>
          </a:p>
          <a:p>
            <a:pPr lvl="3" algn="just"/>
            <a:r>
              <a:rPr lang="es-ES" dirty="0"/>
              <a:t>Manca d’habitatge públic</a:t>
            </a:r>
          </a:p>
          <a:p>
            <a:pPr lvl="3" algn="just"/>
            <a:r>
              <a:rPr lang="es-ES" dirty="0"/>
              <a:t>Preu mig de lloguer a Barcelona: 1000 € - PNC  2023: </a:t>
            </a:r>
            <a:r>
              <a:rPr lang="es-ES" dirty="0">
                <a:latin typeface="CIDFont+F2"/>
              </a:rPr>
              <a:t>entre</a:t>
            </a:r>
            <a:r>
              <a:rPr lang="es-ES" b="0" i="0" u="none" strike="noStrike" baseline="0" dirty="0">
                <a:latin typeface="CIDFont+F2"/>
              </a:rPr>
              <a:t> 121,15 </a:t>
            </a:r>
            <a:r>
              <a:rPr lang="es-ES" dirty="0">
                <a:latin typeface="CIDFont+F2"/>
              </a:rPr>
              <a:t>-</a:t>
            </a:r>
            <a:r>
              <a:rPr lang="fr-FR" b="0" i="0" u="none" strike="noStrike" baseline="0" dirty="0">
                <a:latin typeface="CIDFont+F2"/>
              </a:rPr>
              <a:t> 484,61 €</a:t>
            </a:r>
          </a:p>
          <a:p>
            <a:pPr lvl="3" algn="just"/>
            <a:r>
              <a:rPr lang="fr-FR" dirty="0">
                <a:latin typeface="CIDFont+F2"/>
              </a:rPr>
              <a:t>Relloguer d’habitacions, sensellarisme, pensions i albergs (serveis socials)</a:t>
            </a:r>
            <a:endParaRPr lang="es-ES" dirty="0"/>
          </a:p>
          <a:p>
            <a:pPr algn="just"/>
            <a:r>
              <a:rPr lang="es-ES" sz="1800" b="1" dirty="0"/>
              <a:t>LLARS AMB SUPORT I LLARS RESIDÈNCIA</a:t>
            </a:r>
          </a:p>
          <a:p>
            <a:pPr lvl="3" algn="just"/>
            <a:r>
              <a:rPr lang="es-ES" dirty="0"/>
              <a:t>Dificultats en l’accés: rigidesa en els criteris i en l’adjudicació, manca de places</a:t>
            </a:r>
          </a:p>
          <a:p>
            <a:pPr lvl="3" algn="just"/>
            <a:r>
              <a:rPr lang="es-ES" dirty="0"/>
              <a:t>Normatives pròpies de cada recurs que sovint vulneren drets fonamentals </a:t>
            </a:r>
          </a:p>
          <a:p>
            <a:pPr algn="just"/>
            <a:r>
              <a:rPr lang="es-ES" sz="1800" b="1" dirty="0"/>
              <a:t>SERVEIS I PROGRAMES D’ATENCIÓ A LA PRÒPIA LLAR</a:t>
            </a:r>
          </a:p>
          <a:p>
            <a:pPr lvl="3" algn="just"/>
            <a:r>
              <a:rPr lang="es-ES" dirty="0"/>
              <a:t>PSALL (programa de suport a l’autonomia en la pròpia llar): dificultat d’accés, poques places, rigidesa en l’adjudicació.</a:t>
            </a:r>
          </a:p>
          <a:p>
            <a:pPr lvl="3" algn="just"/>
            <a:r>
              <a:rPr lang="es-ES" dirty="0"/>
              <a:t>SAD lligat a dependència i serveis socials: funció assistencial, manca de formació de les professionals </a:t>
            </a:r>
          </a:p>
        </p:txBody>
      </p:sp>
    </p:spTree>
    <p:extLst>
      <p:ext uri="{BB962C8B-B14F-4D97-AF65-F5344CB8AC3E}">
        <p14:creationId xmlns:p14="http://schemas.microsoft.com/office/powerpoint/2010/main" val="3430514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635F370-814F-03E5-5690-92C63DA7D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507688"/>
            <a:ext cx="11729784" cy="118895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s-ES" sz="5400" b="1" dirty="0"/>
              <a:t>OCUPACIÓ</a:t>
            </a:r>
            <a:br>
              <a:rPr lang="es-ES" sz="5400" dirty="0"/>
            </a:br>
            <a:r>
              <a:rPr lang="es-ES" sz="4000" i="1" dirty="0" err="1"/>
              <a:t>desenvolupament</a:t>
            </a:r>
            <a:r>
              <a:rPr lang="es-ES" sz="4000" i="1" dirty="0"/>
              <a:t> personal, feina, </a:t>
            </a:r>
            <a:r>
              <a:rPr lang="es-ES" sz="4000" i="1" dirty="0" err="1"/>
              <a:t>comunitat</a:t>
            </a:r>
            <a:r>
              <a:rPr lang="es-ES" sz="4000" i="1" dirty="0"/>
              <a:t>, </a:t>
            </a:r>
            <a:r>
              <a:rPr lang="es-ES" sz="4000" i="1" dirty="0" err="1"/>
              <a:t>participació</a:t>
            </a:r>
            <a:r>
              <a:rPr lang="es-ES" sz="4000" i="1" dirty="0"/>
              <a:t>…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BD5A59-1EF5-2681-09B4-A85F70B36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516" y="2207243"/>
            <a:ext cx="10143668" cy="4396901"/>
          </a:xfrm>
        </p:spPr>
        <p:txBody>
          <a:bodyPr anchor="ctr">
            <a:normAutofit/>
          </a:bodyPr>
          <a:lstStyle/>
          <a:p>
            <a:r>
              <a:rPr lang="es-ES" sz="1800" b="1" dirty="0"/>
              <a:t>MERCAT LABORAL</a:t>
            </a:r>
          </a:p>
          <a:p>
            <a:pPr lvl="2">
              <a:lnSpc>
                <a:spcPct val="120000"/>
              </a:lnSpc>
            </a:pPr>
            <a:r>
              <a:rPr lang="es-ES" sz="1800" dirty="0"/>
              <a:t>Característiques pròpies del mercat laboral (precarització, explotació, condicions laborals que són sovint font de patiments importants…)</a:t>
            </a:r>
          </a:p>
          <a:p>
            <a:pPr lvl="2">
              <a:lnSpc>
                <a:spcPct val="120000"/>
              </a:lnSpc>
            </a:pPr>
            <a:r>
              <a:rPr lang="es-ES" sz="1800" dirty="0"/>
              <a:t>Sistema de baixes i avaluacions mèdiques</a:t>
            </a:r>
          </a:p>
          <a:p>
            <a:pPr lvl="2">
              <a:lnSpc>
                <a:spcPct val="120000"/>
              </a:lnSpc>
            </a:pPr>
            <a:r>
              <a:rPr lang="es-ES" sz="1800" dirty="0"/>
              <a:t>Sistema de pensions i prestacions: sistema d’accés i incompatibilitats</a:t>
            </a:r>
          </a:p>
          <a:p>
            <a:r>
              <a:rPr lang="es-ES" sz="1800" b="1" dirty="0"/>
              <a:t>COMUNITAT, PARTICIPACIÓ, CULTURA, OCI I TEMPS LLIURE</a:t>
            </a:r>
          </a:p>
          <a:p>
            <a:pPr lvl="2" algn="just">
              <a:lnSpc>
                <a:spcPct val="120000"/>
              </a:lnSpc>
            </a:pPr>
            <a:r>
              <a:rPr lang="es-ES" sz="1800" dirty="0"/>
              <a:t>Clubs socials</a:t>
            </a:r>
          </a:p>
          <a:p>
            <a:pPr lvl="2" algn="just">
              <a:lnSpc>
                <a:spcPct val="120000"/>
              </a:lnSpc>
            </a:pPr>
            <a:r>
              <a:rPr lang="es-ES" sz="1800" dirty="0" err="1"/>
              <a:t>Apropacultura</a:t>
            </a:r>
            <a:r>
              <a:rPr lang="es-ES" sz="1800" dirty="0"/>
              <a:t>, </a:t>
            </a:r>
            <a:r>
              <a:rPr lang="es-ES" sz="1800" dirty="0" err="1"/>
              <a:t>Projecte</a:t>
            </a:r>
            <a:r>
              <a:rPr lang="es-ES" sz="1800" dirty="0"/>
              <a:t> Oci inclusiu </a:t>
            </a:r>
          </a:p>
          <a:p>
            <a:pPr lvl="2" algn="just">
              <a:lnSpc>
                <a:spcPct val="120000"/>
              </a:lnSpc>
            </a:pPr>
            <a:r>
              <a:rPr lang="es-ES" sz="1800" dirty="0"/>
              <a:t>Xarxa sense gravetat</a:t>
            </a:r>
          </a:p>
          <a:p>
            <a:pPr lvl="2" algn="just">
              <a:lnSpc>
                <a:spcPct val="120000"/>
              </a:lnSpc>
            </a:pPr>
            <a:r>
              <a:rPr lang="es-ES" sz="1800" dirty="0"/>
              <a:t>Iniciatives i projectes comunitaris </a:t>
            </a:r>
          </a:p>
          <a:p>
            <a:endParaRPr lang="es-ES" sz="800" dirty="0"/>
          </a:p>
        </p:txBody>
      </p:sp>
    </p:spTree>
    <p:extLst>
      <p:ext uri="{BB962C8B-B14F-4D97-AF65-F5344CB8AC3E}">
        <p14:creationId xmlns:p14="http://schemas.microsoft.com/office/powerpoint/2010/main" val="2106362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E2C99CC-5095-430E-6515-664282EE7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7" y="386930"/>
            <a:ext cx="10886443" cy="118895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s-ES" sz="5400" b="1" dirty="0"/>
              <a:t>FAMÍLIA</a:t>
            </a:r>
            <a:br>
              <a:rPr lang="es-ES" sz="5400" dirty="0"/>
            </a:br>
            <a:r>
              <a:rPr lang="es-ES" sz="4000" i="1" dirty="0"/>
              <a:t>vincles, afecte, suport, cures, relacions…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63A307-DD27-4E24-AC96-0E6D94991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334639"/>
            <a:ext cx="10143668" cy="3871608"/>
          </a:xfrm>
        </p:spPr>
        <p:txBody>
          <a:bodyPr anchor="ctr">
            <a:normAutofit lnSpcReduction="10000"/>
          </a:bodyPr>
          <a:lstStyle/>
          <a:p>
            <a:endParaRPr lang="es-ES" sz="1800" dirty="0"/>
          </a:p>
          <a:p>
            <a:r>
              <a:rPr lang="es-ES" sz="1800" b="1" dirty="0"/>
              <a:t>NECESSITATS AFECTIVO-SEXUALS</a:t>
            </a:r>
            <a:endParaRPr lang="es-ES" sz="1800" dirty="0"/>
          </a:p>
          <a:p>
            <a:pPr lvl="2"/>
            <a:r>
              <a:rPr lang="es-ES" sz="1800" dirty="0"/>
              <a:t>Necessitat d’abordar els drets sexuals i reproductius</a:t>
            </a:r>
          </a:p>
          <a:p>
            <a:pPr marL="914400" lvl="2" indent="0">
              <a:buNone/>
            </a:pPr>
            <a:endParaRPr lang="es-ES" sz="1800" dirty="0"/>
          </a:p>
          <a:p>
            <a:r>
              <a:rPr lang="es-ES" sz="1800" b="1" dirty="0"/>
              <a:t>NECESSITATS DE SUPORT EN DIVERSOS ÀMBITS</a:t>
            </a:r>
          </a:p>
          <a:p>
            <a:pPr lvl="2"/>
            <a:r>
              <a:rPr lang="es-ES" sz="1800" dirty="0"/>
              <a:t>Valoració de les necessitats de suport</a:t>
            </a:r>
            <a:endParaRPr lang="es-ES" sz="1400" dirty="0"/>
          </a:p>
          <a:p>
            <a:pPr lvl="2"/>
            <a:r>
              <a:rPr lang="es-ES" sz="1800" dirty="0"/>
              <a:t>Dificultats en l’accés als suports </a:t>
            </a:r>
          </a:p>
          <a:p>
            <a:pPr marL="914400" lvl="2" indent="0">
              <a:buNone/>
            </a:pPr>
            <a:endParaRPr lang="es-ES" sz="1800" dirty="0"/>
          </a:p>
          <a:p>
            <a:r>
              <a:rPr lang="es-ES" sz="1800" b="1" dirty="0"/>
              <a:t>XARXA SOCIAL I DE SUPORT</a:t>
            </a:r>
          </a:p>
          <a:p>
            <a:pPr lvl="2"/>
            <a:r>
              <a:rPr lang="es-ES" sz="1800" dirty="0"/>
              <a:t>Suport entre igual: referents</a:t>
            </a:r>
          </a:p>
          <a:p>
            <a:pPr lvl="2"/>
            <a:r>
              <a:rPr lang="es-ES" sz="1800" dirty="0"/>
              <a:t>Suport mutu</a:t>
            </a:r>
          </a:p>
          <a:p>
            <a:pPr lvl="2"/>
            <a:r>
              <a:rPr lang="es-ES" sz="1800" dirty="0"/>
              <a:t>Lluita contra l’estigma i pels drets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82512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811</Words>
  <Application>Microsoft Office PowerPoint</Application>
  <PresentationFormat>Pantalla panoràmica</PresentationFormat>
  <Paragraphs>128</Paragraphs>
  <Slides>13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CIDFont+F2</vt:lpstr>
      <vt:lpstr>Tema de Office</vt:lpstr>
      <vt:lpstr>INCLUSIÓ SOCIAL</vt:lpstr>
      <vt:lpstr>INCLUSIÓ SOCIAL</vt:lpstr>
      <vt:lpstr>No pot haver-hi inclusió sense…</vt:lpstr>
      <vt:lpstr>Etiquetes, assenyalament i discriminació</vt:lpstr>
      <vt:lpstr>BENEDETTO SARACENO (NECESSITATS COMPARTIDES)  </vt:lpstr>
      <vt:lpstr>CASA necessitats bàsiques, protecció, seguretat, intimitat</vt:lpstr>
      <vt:lpstr>CASA necessitats bàsiques, protecció, seguretat, intimitat</vt:lpstr>
      <vt:lpstr>OCUPACIÓ desenvolupament personal, feina, comunitat, participació…</vt:lpstr>
      <vt:lpstr>FAMÍLIA vincles, afecte, suport, cures, relacions…</vt:lpstr>
      <vt:lpstr>En els marges…</vt:lpstr>
      <vt:lpstr>En els marges…</vt:lpstr>
      <vt:lpstr>REPTES</vt:lpstr>
      <vt:lpstr>MOLTES GRÀCIES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INCLUSIÓ SOCIAL</dc:title>
  <dc:creator>Anna Carrio Llach</dc:creator>
  <cp:lastModifiedBy>Anna Carrio Llach</cp:lastModifiedBy>
  <cp:revision>2</cp:revision>
  <dcterms:created xsi:type="dcterms:W3CDTF">2023-11-21T14:23:05Z</dcterms:created>
  <dcterms:modified xsi:type="dcterms:W3CDTF">2023-11-29T19:09:45Z</dcterms:modified>
</cp:coreProperties>
</file>