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2" r:id="rId1"/>
  </p:sldMasterIdLst>
  <p:sldIdLst>
    <p:sldId id="392" r:id="rId2"/>
    <p:sldId id="402" r:id="rId3"/>
    <p:sldId id="256" r:id="rId4"/>
    <p:sldId id="391" r:id="rId5"/>
    <p:sldId id="397" r:id="rId6"/>
    <p:sldId id="404" r:id="rId7"/>
    <p:sldId id="399" r:id="rId8"/>
    <p:sldId id="400" r:id="rId9"/>
    <p:sldId id="401" r:id="rId10"/>
    <p:sldId id="403" r:id="rId11"/>
  </p:sldIdLst>
  <p:sldSz cx="12192000" cy="6858000"/>
  <p:notesSz cx="6669088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D4B0C-626C-425E-ADE3-20CC151DE6BF}" type="doc">
      <dgm:prSet loTypeId="urn:microsoft.com/office/officeart/2009/layout/CircleArrowProcess" loCatId="cycle" qsTypeId="urn:microsoft.com/office/officeart/2005/8/quickstyle/3d7" qsCatId="3D" csTypeId="urn:microsoft.com/office/officeart/2005/8/colors/accent2_1" csCatId="accent2" phldr="1"/>
      <dgm:spPr/>
      <dgm:t>
        <a:bodyPr/>
        <a:lstStyle/>
        <a:p>
          <a:endParaRPr lang="ca-ES"/>
        </a:p>
      </dgm:t>
    </dgm:pt>
    <dgm:pt modelId="{1AB36C7B-C050-457A-AD85-7DCEAC8C2E62}">
      <dgm:prSet phldrT="[Texto]"/>
      <dgm:spPr/>
      <dgm:t>
        <a:bodyPr/>
        <a:lstStyle/>
        <a:p>
          <a:r>
            <a:rPr lang="ca-ES" dirty="0"/>
            <a:t>ENVELLIMENT</a:t>
          </a:r>
        </a:p>
      </dgm:t>
    </dgm:pt>
    <dgm:pt modelId="{692DB432-C476-4017-9929-48959D7471CF}" type="parTrans" cxnId="{0B792CA6-A8A5-4EC6-B254-87367FC059A6}">
      <dgm:prSet/>
      <dgm:spPr/>
      <dgm:t>
        <a:bodyPr/>
        <a:lstStyle/>
        <a:p>
          <a:endParaRPr lang="ca-ES"/>
        </a:p>
      </dgm:t>
    </dgm:pt>
    <dgm:pt modelId="{A48DA8B0-B941-4E6C-8E12-57083A116126}" type="sibTrans" cxnId="{0B792CA6-A8A5-4EC6-B254-87367FC059A6}">
      <dgm:prSet/>
      <dgm:spPr/>
      <dgm:t>
        <a:bodyPr/>
        <a:lstStyle/>
        <a:p>
          <a:endParaRPr lang="ca-ES"/>
        </a:p>
      </dgm:t>
    </dgm:pt>
    <dgm:pt modelId="{90141CFD-AFD2-4B56-9E7B-A0E4336AD6BC}">
      <dgm:prSet phldrT="[Texto]"/>
      <dgm:spPr/>
      <dgm:t>
        <a:bodyPr/>
        <a:lstStyle/>
        <a:p>
          <a:r>
            <a:rPr lang="ca-ES" dirty="0"/>
            <a:t>TRASTORNOS MENTALES</a:t>
          </a:r>
        </a:p>
      </dgm:t>
    </dgm:pt>
    <dgm:pt modelId="{36305738-1291-497A-BCFC-31DF46AD020C}" type="parTrans" cxnId="{8B24DC88-B863-48FA-8D95-467B48B51FA8}">
      <dgm:prSet/>
      <dgm:spPr/>
      <dgm:t>
        <a:bodyPr/>
        <a:lstStyle/>
        <a:p>
          <a:endParaRPr lang="ca-ES"/>
        </a:p>
      </dgm:t>
    </dgm:pt>
    <dgm:pt modelId="{C224C210-D262-4C1C-B6EA-61FF452561CA}" type="sibTrans" cxnId="{8B24DC88-B863-48FA-8D95-467B48B51FA8}">
      <dgm:prSet/>
      <dgm:spPr/>
      <dgm:t>
        <a:bodyPr/>
        <a:lstStyle/>
        <a:p>
          <a:endParaRPr lang="ca-ES"/>
        </a:p>
      </dgm:t>
    </dgm:pt>
    <dgm:pt modelId="{6DB27711-EA06-430B-9D73-26517883871A}">
      <dgm:prSet phldrT="[Texto]"/>
      <dgm:spPr/>
      <dgm:t>
        <a:bodyPr/>
        <a:lstStyle/>
        <a:p>
          <a:r>
            <a:rPr lang="ca-ES" dirty="0"/>
            <a:t>DISCAPACIDAD</a:t>
          </a:r>
        </a:p>
      </dgm:t>
    </dgm:pt>
    <dgm:pt modelId="{288042D4-77DA-43B8-804D-3DE373DFBFC2}" type="parTrans" cxnId="{10A75C9C-1CE9-4985-9569-4B38EC6880B1}">
      <dgm:prSet/>
      <dgm:spPr/>
      <dgm:t>
        <a:bodyPr/>
        <a:lstStyle/>
        <a:p>
          <a:endParaRPr lang="ca-ES"/>
        </a:p>
      </dgm:t>
    </dgm:pt>
    <dgm:pt modelId="{2C356A0B-27D4-4BDB-B5AD-3AF2ED6CA5FB}" type="sibTrans" cxnId="{10A75C9C-1CE9-4985-9569-4B38EC6880B1}">
      <dgm:prSet/>
      <dgm:spPr/>
      <dgm:t>
        <a:bodyPr/>
        <a:lstStyle/>
        <a:p>
          <a:endParaRPr lang="ca-ES"/>
        </a:p>
      </dgm:t>
    </dgm:pt>
    <dgm:pt modelId="{0A352850-05CE-41E7-A8C3-781B41B696AE}">
      <dgm:prSet phldrT="[Texto]"/>
      <dgm:spPr/>
      <dgm:t>
        <a:bodyPr/>
        <a:lstStyle/>
        <a:p>
          <a:r>
            <a:rPr lang="ca-ES" dirty="0"/>
            <a:t>ADICCIONS</a:t>
          </a:r>
        </a:p>
      </dgm:t>
    </dgm:pt>
    <dgm:pt modelId="{2C6A3209-DBD8-4445-A981-A734235DC18B}" type="parTrans" cxnId="{6679D953-FF63-4C57-A39C-D21A2B5FBFA9}">
      <dgm:prSet/>
      <dgm:spPr/>
      <dgm:t>
        <a:bodyPr/>
        <a:lstStyle/>
        <a:p>
          <a:endParaRPr lang="ca-ES"/>
        </a:p>
      </dgm:t>
    </dgm:pt>
    <dgm:pt modelId="{3DD5224B-B5AB-4DA2-9396-BB6545296E13}" type="sibTrans" cxnId="{6679D953-FF63-4C57-A39C-D21A2B5FBFA9}">
      <dgm:prSet/>
      <dgm:spPr/>
      <dgm:t>
        <a:bodyPr/>
        <a:lstStyle/>
        <a:p>
          <a:endParaRPr lang="ca-ES"/>
        </a:p>
      </dgm:t>
    </dgm:pt>
    <dgm:pt modelId="{B0018968-30E8-4997-834A-6E0D03BC9BB5}" type="pres">
      <dgm:prSet presAssocID="{84CD4B0C-626C-425E-ADE3-20CC151DE6B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3A0E4C1-EEEA-4A3C-96F4-004B25738042}" type="pres">
      <dgm:prSet presAssocID="{1AB36C7B-C050-457A-AD85-7DCEAC8C2E62}" presName="Accent1" presStyleCnt="0"/>
      <dgm:spPr/>
    </dgm:pt>
    <dgm:pt modelId="{540E46F5-8F62-4F46-9CA3-0DBAE27D1EC3}" type="pres">
      <dgm:prSet presAssocID="{1AB36C7B-C050-457A-AD85-7DCEAC8C2E62}" presName="Accent" presStyleLbl="node1" presStyleIdx="0" presStyleCnt="4"/>
      <dgm:spPr/>
    </dgm:pt>
    <dgm:pt modelId="{F88A3D44-CEC2-4AAF-95F0-00A702EBC679}" type="pres">
      <dgm:prSet presAssocID="{1AB36C7B-C050-457A-AD85-7DCEAC8C2E62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883142AF-E7C5-42CB-89C9-43BA107F96E4}" type="pres">
      <dgm:prSet presAssocID="{90141CFD-AFD2-4B56-9E7B-A0E4336AD6BC}" presName="Accent2" presStyleCnt="0"/>
      <dgm:spPr/>
    </dgm:pt>
    <dgm:pt modelId="{484652A8-65E6-45EE-937E-61F3E3D61757}" type="pres">
      <dgm:prSet presAssocID="{90141CFD-AFD2-4B56-9E7B-A0E4336AD6BC}" presName="Accent" presStyleLbl="node1" presStyleIdx="1" presStyleCnt="4"/>
      <dgm:spPr/>
    </dgm:pt>
    <dgm:pt modelId="{872F5268-8B55-4EB8-91DA-DE71FB6187C8}" type="pres">
      <dgm:prSet presAssocID="{90141CFD-AFD2-4B56-9E7B-A0E4336AD6BC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AE29EECE-12BC-44EB-9117-7E9A70F6DD98}" type="pres">
      <dgm:prSet presAssocID="{6DB27711-EA06-430B-9D73-26517883871A}" presName="Accent3" presStyleCnt="0"/>
      <dgm:spPr/>
    </dgm:pt>
    <dgm:pt modelId="{28423655-1278-4CFC-933C-08C19B479E83}" type="pres">
      <dgm:prSet presAssocID="{6DB27711-EA06-430B-9D73-26517883871A}" presName="Accent" presStyleLbl="node1" presStyleIdx="2" presStyleCnt="4" custLinFactNeighborX="687" custLinFactNeighborY="3336"/>
      <dgm:spPr/>
    </dgm:pt>
    <dgm:pt modelId="{622F4880-4EFD-4442-A9FB-8E450C47539E}" type="pres">
      <dgm:prSet presAssocID="{6DB27711-EA06-430B-9D73-26517883871A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9251921B-F8E1-4244-9839-1CF44EF4ED68}" type="pres">
      <dgm:prSet presAssocID="{0A352850-05CE-41E7-A8C3-781B41B696AE}" presName="Accent4" presStyleCnt="0"/>
      <dgm:spPr/>
    </dgm:pt>
    <dgm:pt modelId="{3E7F3082-21E6-4C58-BF88-51689183A181}" type="pres">
      <dgm:prSet presAssocID="{0A352850-05CE-41E7-A8C3-781B41B696AE}" presName="Accent" presStyleLbl="node1" presStyleIdx="3" presStyleCnt="4"/>
      <dgm:spPr/>
    </dgm:pt>
    <dgm:pt modelId="{B3E222BC-C8FB-4F69-96D5-96E8F852E59A}" type="pres">
      <dgm:prSet presAssocID="{0A352850-05CE-41E7-A8C3-781B41B696AE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AE24212B-7D28-4074-8839-F0CEA4CF2BD3}" type="presOf" srcId="{90141CFD-AFD2-4B56-9E7B-A0E4336AD6BC}" destId="{872F5268-8B55-4EB8-91DA-DE71FB6187C8}" srcOrd="0" destOrd="0" presId="urn:microsoft.com/office/officeart/2009/layout/CircleArrowProcess"/>
    <dgm:cxn modelId="{EDFF942E-B0F6-4B91-8FF8-7CA69541B328}" type="presOf" srcId="{1AB36C7B-C050-457A-AD85-7DCEAC8C2E62}" destId="{F88A3D44-CEC2-4AAF-95F0-00A702EBC679}" srcOrd="0" destOrd="0" presId="urn:microsoft.com/office/officeart/2009/layout/CircleArrowProcess"/>
    <dgm:cxn modelId="{6679D953-FF63-4C57-A39C-D21A2B5FBFA9}" srcId="{84CD4B0C-626C-425E-ADE3-20CC151DE6BF}" destId="{0A352850-05CE-41E7-A8C3-781B41B696AE}" srcOrd="3" destOrd="0" parTransId="{2C6A3209-DBD8-4445-A981-A734235DC18B}" sibTransId="{3DD5224B-B5AB-4DA2-9396-BB6545296E13}"/>
    <dgm:cxn modelId="{8B24DC88-B863-48FA-8D95-467B48B51FA8}" srcId="{84CD4B0C-626C-425E-ADE3-20CC151DE6BF}" destId="{90141CFD-AFD2-4B56-9E7B-A0E4336AD6BC}" srcOrd="1" destOrd="0" parTransId="{36305738-1291-497A-BCFC-31DF46AD020C}" sibTransId="{C224C210-D262-4C1C-B6EA-61FF452561CA}"/>
    <dgm:cxn modelId="{10A75C9C-1CE9-4985-9569-4B38EC6880B1}" srcId="{84CD4B0C-626C-425E-ADE3-20CC151DE6BF}" destId="{6DB27711-EA06-430B-9D73-26517883871A}" srcOrd="2" destOrd="0" parTransId="{288042D4-77DA-43B8-804D-3DE373DFBFC2}" sibTransId="{2C356A0B-27D4-4BDB-B5AD-3AF2ED6CA5FB}"/>
    <dgm:cxn modelId="{751A659E-5302-43D9-AC54-2C48B5B68A77}" type="presOf" srcId="{6DB27711-EA06-430B-9D73-26517883871A}" destId="{622F4880-4EFD-4442-A9FB-8E450C47539E}" srcOrd="0" destOrd="0" presId="urn:microsoft.com/office/officeart/2009/layout/CircleArrowProcess"/>
    <dgm:cxn modelId="{0B792CA6-A8A5-4EC6-B254-87367FC059A6}" srcId="{84CD4B0C-626C-425E-ADE3-20CC151DE6BF}" destId="{1AB36C7B-C050-457A-AD85-7DCEAC8C2E62}" srcOrd="0" destOrd="0" parTransId="{692DB432-C476-4017-9929-48959D7471CF}" sibTransId="{A48DA8B0-B941-4E6C-8E12-57083A116126}"/>
    <dgm:cxn modelId="{E21534D3-2679-42D9-BA6C-5A6CFB60E8F7}" type="presOf" srcId="{84CD4B0C-626C-425E-ADE3-20CC151DE6BF}" destId="{B0018968-30E8-4997-834A-6E0D03BC9BB5}" srcOrd="0" destOrd="0" presId="urn:microsoft.com/office/officeart/2009/layout/CircleArrowProcess"/>
    <dgm:cxn modelId="{9CA57BDC-2AD5-4336-BF24-904BC5A7C4A4}" type="presOf" srcId="{0A352850-05CE-41E7-A8C3-781B41B696AE}" destId="{B3E222BC-C8FB-4F69-96D5-96E8F852E59A}" srcOrd="0" destOrd="0" presId="urn:microsoft.com/office/officeart/2009/layout/CircleArrowProcess"/>
    <dgm:cxn modelId="{4CBF8825-F206-4989-B6BA-C515464B207D}" type="presParOf" srcId="{B0018968-30E8-4997-834A-6E0D03BC9BB5}" destId="{03A0E4C1-EEEA-4A3C-96F4-004B25738042}" srcOrd="0" destOrd="0" presId="urn:microsoft.com/office/officeart/2009/layout/CircleArrowProcess"/>
    <dgm:cxn modelId="{91C4DF6D-C650-4881-85C6-84985ED54096}" type="presParOf" srcId="{03A0E4C1-EEEA-4A3C-96F4-004B25738042}" destId="{540E46F5-8F62-4F46-9CA3-0DBAE27D1EC3}" srcOrd="0" destOrd="0" presId="urn:microsoft.com/office/officeart/2009/layout/CircleArrowProcess"/>
    <dgm:cxn modelId="{CA9900CC-778A-43F4-86F8-A50E606F26EE}" type="presParOf" srcId="{B0018968-30E8-4997-834A-6E0D03BC9BB5}" destId="{F88A3D44-CEC2-4AAF-95F0-00A702EBC679}" srcOrd="1" destOrd="0" presId="urn:microsoft.com/office/officeart/2009/layout/CircleArrowProcess"/>
    <dgm:cxn modelId="{6D3FC165-E7C3-4AC6-9807-3ABC6B1D2364}" type="presParOf" srcId="{B0018968-30E8-4997-834A-6E0D03BC9BB5}" destId="{883142AF-E7C5-42CB-89C9-43BA107F96E4}" srcOrd="2" destOrd="0" presId="urn:microsoft.com/office/officeart/2009/layout/CircleArrowProcess"/>
    <dgm:cxn modelId="{54661F8A-0D32-4CBD-9EED-42B39B5E626F}" type="presParOf" srcId="{883142AF-E7C5-42CB-89C9-43BA107F96E4}" destId="{484652A8-65E6-45EE-937E-61F3E3D61757}" srcOrd="0" destOrd="0" presId="urn:microsoft.com/office/officeart/2009/layout/CircleArrowProcess"/>
    <dgm:cxn modelId="{7CDC0C94-4860-45F5-9CD6-5B2F49ECE3C9}" type="presParOf" srcId="{B0018968-30E8-4997-834A-6E0D03BC9BB5}" destId="{872F5268-8B55-4EB8-91DA-DE71FB6187C8}" srcOrd="3" destOrd="0" presId="urn:microsoft.com/office/officeart/2009/layout/CircleArrowProcess"/>
    <dgm:cxn modelId="{894D2698-AA6E-4B48-BFA7-6FF27B6EA9AA}" type="presParOf" srcId="{B0018968-30E8-4997-834A-6E0D03BC9BB5}" destId="{AE29EECE-12BC-44EB-9117-7E9A70F6DD98}" srcOrd="4" destOrd="0" presId="urn:microsoft.com/office/officeart/2009/layout/CircleArrowProcess"/>
    <dgm:cxn modelId="{43FB7ECC-6254-4E9B-B837-9796B619327A}" type="presParOf" srcId="{AE29EECE-12BC-44EB-9117-7E9A70F6DD98}" destId="{28423655-1278-4CFC-933C-08C19B479E83}" srcOrd="0" destOrd="0" presId="urn:microsoft.com/office/officeart/2009/layout/CircleArrowProcess"/>
    <dgm:cxn modelId="{72D5A7E1-65C7-40A5-A782-2B940602889A}" type="presParOf" srcId="{B0018968-30E8-4997-834A-6E0D03BC9BB5}" destId="{622F4880-4EFD-4442-A9FB-8E450C47539E}" srcOrd="5" destOrd="0" presId="urn:microsoft.com/office/officeart/2009/layout/CircleArrowProcess"/>
    <dgm:cxn modelId="{5541938E-344D-4619-AA67-80F0378D6445}" type="presParOf" srcId="{B0018968-30E8-4997-834A-6E0D03BC9BB5}" destId="{9251921B-F8E1-4244-9839-1CF44EF4ED68}" srcOrd="6" destOrd="0" presId="urn:microsoft.com/office/officeart/2009/layout/CircleArrowProcess"/>
    <dgm:cxn modelId="{DD7789E0-4367-4454-95B2-32649911512D}" type="presParOf" srcId="{9251921B-F8E1-4244-9839-1CF44EF4ED68}" destId="{3E7F3082-21E6-4C58-BF88-51689183A181}" srcOrd="0" destOrd="0" presId="urn:microsoft.com/office/officeart/2009/layout/CircleArrowProcess"/>
    <dgm:cxn modelId="{CC82AF2E-817E-467B-9F5B-C133B4D6C4E6}" type="presParOf" srcId="{B0018968-30E8-4997-834A-6E0D03BC9BB5}" destId="{B3E222BC-C8FB-4F69-96D5-96E8F852E59A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69DD93-A376-4384-9ECF-C2CE0A7EB65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a-ES"/>
        </a:p>
      </dgm:t>
    </dgm:pt>
    <dgm:pt modelId="{B9FBE8C4-3443-4F07-8EBF-BE39EADBC758}">
      <dgm:prSet phldrT="[Texto]" custT="1"/>
      <dgm:spPr/>
      <dgm:t>
        <a:bodyPr/>
        <a:lstStyle/>
        <a:p>
          <a:r>
            <a:rPr lang="ca-ES" sz="1400" dirty="0">
              <a:latin typeface="Arial" panose="020B0604020202020204" pitchFamily="34" charset="0"/>
              <a:cs typeface="Arial" panose="020B0604020202020204" pitchFamily="34" charset="0"/>
            </a:rPr>
            <a:t>DEMÈNCIA</a:t>
          </a:r>
        </a:p>
      </dgm:t>
    </dgm:pt>
    <dgm:pt modelId="{C4338AF2-8DD5-4233-9B12-5E53C9158045}" type="parTrans" cxnId="{3049783F-2FE7-4F4F-B6B8-4A893CC36AC2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DBEFB-4456-43A7-9D5F-C33E7385DFC5}" type="sibTrans" cxnId="{3049783F-2FE7-4F4F-B6B8-4A893CC36AC2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84F951-56B4-42CE-9F9D-0E6FBDADDBED}">
      <dgm:prSet phldrT="[Texto]" custT="1"/>
      <dgm:spPr/>
      <dgm:t>
        <a:bodyPr/>
        <a:lstStyle/>
        <a:p>
          <a:r>
            <a:rPr lang="ca-ES" sz="1200" b="0" dirty="0">
              <a:latin typeface="Arial" panose="020B0604020202020204" pitchFamily="34" charset="0"/>
              <a:cs typeface="Arial" panose="020B0604020202020204" pitchFamily="34" charset="0"/>
            </a:rPr>
            <a:t>Malaltia d’Alzheimer</a:t>
          </a:r>
        </a:p>
      </dgm:t>
    </dgm:pt>
    <dgm:pt modelId="{1AB753C8-CDE9-4BD4-8A6B-042FC9354862}" type="parTrans" cxnId="{6AC1BACF-2EEA-4AAF-AD3D-7716915468D7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E51CCF-D50C-4957-BC5E-501E8DA5851A}" type="sibTrans" cxnId="{6AC1BACF-2EEA-4AAF-AD3D-7716915468D7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DF9FEC-7FAF-47F7-9368-4441409F954A}">
      <dgm:prSet phldrT="[Texto]" custT="1"/>
      <dgm:spPr/>
      <dgm:t>
        <a:bodyPr/>
        <a:lstStyle/>
        <a:p>
          <a:r>
            <a:rPr lang="ca-ES" sz="1200" b="0" dirty="0">
              <a:latin typeface="Arial" panose="020B0604020202020204" pitchFamily="34" charset="0"/>
              <a:cs typeface="Arial" panose="020B0604020202020204" pitchFamily="34" charset="0"/>
            </a:rPr>
            <a:t>Demència vascular</a:t>
          </a:r>
        </a:p>
      </dgm:t>
    </dgm:pt>
    <dgm:pt modelId="{8AF14A5D-C5B6-4C29-8DD3-5BF46D4D1112}" type="parTrans" cxnId="{C8FB0D90-7007-4880-B1C4-505F18A1124F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C6CA01-5C6A-4EB5-AC2D-2157E9A6D598}" type="sibTrans" cxnId="{C8FB0D90-7007-4880-B1C4-505F18A1124F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2EAE9C-CD54-445D-A712-91B4E66D1452}">
      <dgm:prSet phldrT="[Texto]" custT="1"/>
      <dgm:spPr/>
      <dgm:t>
        <a:bodyPr/>
        <a:lstStyle/>
        <a:p>
          <a:r>
            <a:rPr lang="ca-ES" sz="1400" dirty="0">
              <a:latin typeface="Arial" panose="020B0604020202020204" pitchFamily="34" charset="0"/>
              <a:cs typeface="Arial" panose="020B0604020202020204" pitchFamily="34" charset="0"/>
            </a:rPr>
            <a:t>DEPRESSIÓ</a:t>
          </a:r>
        </a:p>
      </dgm:t>
    </dgm:pt>
    <dgm:pt modelId="{A4C1B413-79DA-47D8-9A17-60B7D70B6594}" type="parTrans" cxnId="{CFE1341A-475F-4048-BB9D-B51E2C6FD215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AE7D87-DC04-4EA5-8ED0-81315F1643CA}" type="sibTrans" cxnId="{CFE1341A-475F-4048-BB9D-B51E2C6FD215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548E17-E9D0-4B49-8C7B-B3D6DF5E32C5}">
      <dgm:prSet phldrT="[Texto]"/>
      <dgm:spPr/>
      <dgm:t>
        <a:bodyPr/>
        <a:lstStyle/>
        <a:p>
          <a:r>
            <a:rPr lang="ca-ES" b="0" dirty="0">
              <a:latin typeface="Arial" panose="020B0604020202020204" pitchFamily="34" charset="0"/>
              <a:cs typeface="Arial" panose="020B0604020202020204" pitchFamily="34" charset="0"/>
            </a:rPr>
            <a:t>700.000 persones  diagnosticades amb depressió a Catalunya.70%, de las persones diagnosticades son dones, amb una mitja de edat de 56 a. </a:t>
          </a:r>
        </a:p>
      </dgm:t>
    </dgm:pt>
    <dgm:pt modelId="{D59EDA3A-DB9C-4AA4-8B6A-2A74B4017F6E}" type="parTrans" cxnId="{0695EA77-62E8-4C4D-AB61-453AE0B961F0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9459D5-6DEC-4D56-9BC5-58E1A280D100}" type="sibTrans" cxnId="{0695EA77-62E8-4C4D-AB61-453AE0B961F0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E57D7D-F5B9-44DF-A3CF-C6B68E262388}">
      <dgm:prSet phldrT="[Texto]" custT="1"/>
      <dgm:spPr/>
      <dgm:t>
        <a:bodyPr/>
        <a:lstStyle/>
        <a:p>
          <a:r>
            <a:rPr lang="ca-ES" sz="1400" dirty="0">
              <a:latin typeface="Arial" panose="020B0604020202020204" pitchFamily="34" charset="0"/>
              <a:cs typeface="Arial" panose="020B0604020202020204" pitchFamily="34" charset="0"/>
            </a:rPr>
            <a:t>ANSIETAT</a:t>
          </a:r>
        </a:p>
      </dgm:t>
    </dgm:pt>
    <dgm:pt modelId="{B5DCDAE2-B2C6-4A29-94A2-53212240170C}" type="parTrans" cxnId="{6B215323-23F1-4947-9F68-BBE4C4B709C0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D5DB1B-CC5B-42DD-A79B-9F33148C8274}" type="sibTrans" cxnId="{6B215323-23F1-4947-9F68-BBE4C4B709C0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CBB159-109D-4089-9993-F2DCFD4503A9}">
      <dgm:prSet phldrT="[Texto]"/>
      <dgm:spPr/>
      <dgm:t>
        <a:bodyPr/>
        <a:lstStyle/>
        <a:p>
          <a:r>
            <a:rPr lang="ca-ES" noProof="0" dirty="0">
              <a:latin typeface="Arial" panose="020B0604020202020204" pitchFamily="34" charset="0"/>
              <a:cs typeface="Arial" panose="020B0604020202020204" pitchFamily="34" charset="0"/>
            </a:rPr>
            <a:t>Condició mental freqüent en les persones grans.</a:t>
          </a:r>
        </a:p>
      </dgm:t>
    </dgm:pt>
    <dgm:pt modelId="{D1E0B0DC-950F-48D8-B669-6488465DCD41}" type="parTrans" cxnId="{4103B361-2C59-4D18-9457-FA73B624353A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44A522-A07D-45DE-9C4E-2B72485C8BED}" type="sibTrans" cxnId="{4103B361-2C59-4D18-9457-FA73B624353A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9725B4-8A0B-4E9D-A498-5C1EE2B2ACBB}">
      <dgm:prSet phldrT="[Texto]" custT="1"/>
      <dgm:spPr/>
      <dgm:t>
        <a:bodyPr/>
        <a:lstStyle/>
        <a:p>
          <a:r>
            <a:rPr lang="ca-ES" sz="1200" b="0" dirty="0">
              <a:latin typeface="Arial" panose="020B0604020202020204" pitchFamily="34" charset="0"/>
              <a:cs typeface="Arial" panose="020B0604020202020204" pitchFamily="34" charset="0"/>
            </a:rPr>
            <a:t>Demència amb cossos de </a:t>
          </a:r>
          <a:r>
            <a:rPr lang="ca-ES" sz="1200" b="0" dirty="0" err="1">
              <a:latin typeface="Arial" panose="020B0604020202020204" pitchFamily="34" charset="0"/>
              <a:cs typeface="Arial" panose="020B0604020202020204" pitchFamily="34" charset="0"/>
            </a:rPr>
            <a:t>Lewy</a:t>
          </a:r>
          <a:r>
            <a:rPr lang="ca-ES" sz="12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ECBEB59F-0737-45C9-88F9-11EDF053EF02}" type="parTrans" cxnId="{97B70AA0-8627-4C83-A136-E7B07CC160D1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BD0F77-FBF3-4007-B402-243D7DA63D96}" type="sibTrans" cxnId="{97B70AA0-8627-4C83-A136-E7B07CC160D1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157EDE-3876-4E19-9694-D30DD792619A}">
      <dgm:prSet phldrT="[Texto]" custT="1"/>
      <dgm:spPr/>
      <dgm:t>
        <a:bodyPr/>
        <a:lstStyle/>
        <a:p>
          <a:r>
            <a:rPr lang="ca-ES" sz="1200" b="0" dirty="0">
              <a:latin typeface="Arial" panose="020B0604020202020204" pitchFamily="34" charset="0"/>
              <a:cs typeface="Arial" panose="020B0604020202020204" pitchFamily="34" charset="0"/>
            </a:rPr>
            <a:t>Demència </a:t>
          </a:r>
          <a:r>
            <a:rPr lang="ca-ES" sz="1200" b="0" dirty="0" err="1">
              <a:latin typeface="Arial" panose="020B0604020202020204" pitchFamily="34" charset="0"/>
              <a:cs typeface="Arial" panose="020B0604020202020204" pitchFamily="34" charset="0"/>
            </a:rPr>
            <a:t>frontotemporal</a:t>
          </a:r>
          <a:endParaRPr lang="ca-ES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0A728E-E68A-47FE-86F1-F8DB9A76AB54}" type="parTrans" cxnId="{92B8D128-97AC-48CB-9866-518B4BD76AA3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381D77-EEB5-4366-8FC6-09AA585F8054}" type="sibTrans" cxnId="{92B8D128-97AC-48CB-9866-518B4BD76AA3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00909D-B134-4879-B1E5-BFE396FAD6AA}">
      <dgm:prSet phldrT="[Texto]" custT="1"/>
      <dgm:spPr/>
      <dgm:t>
        <a:bodyPr/>
        <a:lstStyle/>
        <a:p>
          <a:r>
            <a:rPr lang="ca-ES" sz="1200" b="0" dirty="0">
              <a:latin typeface="Arial" panose="020B0604020202020204" pitchFamily="34" charset="0"/>
              <a:cs typeface="Arial" panose="020B0604020202020204" pitchFamily="34" charset="0"/>
            </a:rPr>
            <a:t>Demència mixta</a:t>
          </a:r>
        </a:p>
      </dgm:t>
    </dgm:pt>
    <dgm:pt modelId="{5BA2E4B2-CE07-4AE0-91C3-330F8D5381B8}" type="parTrans" cxnId="{C64C89BB-EC04-4C67-BE75-7E9BE63078F4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D75DB-F077-40BC-AF7A-16D142A21760}" type="sibTrans" cxnId="{C64C89BB-EC04-4C67-BE75-7E9BE63078F4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9FEB8E-E49C-4E3A-A53C-5FC4652FE884}">
      <dgm:prSet phldrT="[Texto]"/>
      <dgm:spPr/>
      <dgm:t>
        <a:bodyPr/>
        <a:lstStyle/>
        <a:p>
          <a:endParaRPr lang="ca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350483-ADBE-45D4-A67E-E9A9FAFE5347}" type="parTrans" cxnId="{7A3E339F-F0B2-43E8-8CD8-B752350D190A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D7C428-AA3D-45EB-B6B3-C71588361473}" type="sibTrans" cxnId="{7A3E339F-F0B2-43E8-8CD8-B752350D190A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C2164B-55C6-485B-AA5B-9C77F606526F}" type="pres">
      <dgm:prSet presAssocID="{FC69DD93-A376-4384-9ECF-C2CE0A7EB656}" presName="Name0" presStyleCnt="0">
        <dgm:presLayoutVars>
          <dgm:dir/>
          <dgm:animLvl val="lvl"/>
          <dgm:resizeHandles val="exact"/>
        </dgm:presLayoutVars>
      </dgm:prSet>
      <dgm:spPr/>
    </dgm:pt>
    <dgm:pt modelId="{AFE5A4CF-11CE-4B5B-8D02-D2DC55F1BE79}" type="pres">
      <dgm:prSet presAssocID="{B9FBE8C4-3443-4F07-8EBF-BE39EADBC758}" presName="linNode" presStyleCnt="0"/>
      <dgm:spPr/>
    </dgm:pt>
    <dgm:pt modelId="{4AAC8F18-CEFA-469F-923C-0560A0E97D40}" type="pres">
      <dgm:prSet presAssocID="{B9FBE8C4-3443-4F07-8EBF-BE39EADBC758}" presName="parentText" presStyleLbl="node1" presStyleIdx="0" presStyleCnt="3" custLinFactNeighborX="-24474" custLinFactNeighborY="-1113">
        <dgm:presLayoutVars>
          <dgm:chMax val="1"/>
          <dgm:bulletEnabled val="1"/>
        </dgm:presLayoutVars>
      </dgm:prSet>
      <dgm:spPr/>
    </dgm:pt>
    <dgm:pt modelId="{E5FB49CA-93FB-4B50-81F7-E68E74B9B655}" type="pres">
      <dgm:prSet presAssocID="{B9FBE8C4-3443-4F07-8EBF-BE39EADBC758}" presName="descendantText" presStyleLbl="alignAccFollowNode1" presStyleIdx="0" presStyleCnt="3" custScaleY="131940">
        <dgm:presLayoutVars>
          <dgm:bulletEnabled val="1"/>
        </dgm:presLayoutVars>
      </dgm:prSet>
      <dgm:spPr/>
    </dgm:pt>
    <dgm:pt modelId="{A4963472-AC69-448D-81EB-3A052860CD5D}" type="pres">
      <dgm:prSet presAssocID="{FC7DBEFB-4456-43A7-9D5F-C33E7385DFC5}" presName="sp" presStyleCnt="0"/>
      <dgm:spPr/>
    </dgm:pt>
    <dgm:pt modelId="{A628AC0B-6FB2-4971-BEED-465E69D86EF9}" type="pres">
      <dgm:prSet presAssocID="{A72EAE9C-CD54-445D-A712-91B4E66D1452}" presName="linNode" presStyleCnt="0"/>
      <dgm:spPr/>
    </dgm:pt>
    <dgm:pt modelId="{8F623FC8-34F9-40B8-9C56-BD92DACC926D}" type="pres">
      <dgm:prSet presAssocID="{A72EAE9C-CD54-445D-A712-91B4E66D145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1238C83-6BB0-4433-B8FB-41D8992F3681}" type="pres">
      <dgm:prSet presAssocID="{A72EAE9C-CD54-445D-A712-91B4E66D1452}" presName="descendantText" presStyleLbl="alignAccFollowNode1" presStyleIdx="1" presStyleCnt="3" custScaleY="131126">
        <dgm:presLayoutVars>
          <dgm:bulletEnabled val="1"/>
        </dgm:presLayoutVars>
      </dgm:prSet>
      <dgm:spPr/>
    </dgm:pt>
    <dgm:pt modelId="{FC3B2328-70DA-49E0-9AEB-DFEA918E7639}" type="pres">
      <dgm:prSet presAssocID="{5BAE7D87-DC04-4EA5-8ED0-81315F1643CA}" presName="sp" presStyleCnt="0"/>
      <dgm:spPr/>
    </dgm:pt>
    <dgm:pt modelId="{538358D7-5AAD-4E40-9858-9DBF791BA966}" type="pres">
      <dgm:prSet presAssocID="{DCE57D7D-F5B9-44DF-A3CF-C6B68E262388}" presName="linNode" presStyleCnt="0"/>
      <dgm:spPr/>
    </dgm:pt>
    <dgm:pt modelId="{8861EB97-4BF5-432C-9656-D68A00BEB31D}" type="pres">
      <dgm:prSet presAssocID="{DCE57D7D-F5B9-44DF-A3CF-C6B68E26238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9CC81AF-4891-45DF-89EF-50AC255B98B7}" type="pres">
      <dgm:prSet presAssocID="{DCE57D7D-F5B9-44DF-A3CF-C6B68E262388}" presName="descendantText" presStyleLbl="alignAccFollowNode1" presStyleIdx="2" presStyleCnt="3" custScaleY="127824">
        <dgm:presLayoutVars>
          <dgm:bulletEnabled val="1"/>
        </dgm:presLayoutVars>
      </dgm:prSet>
      <dgm:spPr/>
    </dgm:pt>
  </dgm:ptLst>
  <dgm:cxnLst>
    <dgm:cxn modelId="{DE569509-D13D-437D-9918-FC431BD856D0}" type="presOf" srcId="{AE84F951-56B4-42CE-9F9D-0E6FBDADDBED}" destId="{E5FB49CA-93FB-4B50-81F7-E68E74B9B655}" srcOrd="0" destOrd="0" presId="urn:microsoft.com/office/officeart/2005/8/layout/vList5"/>
    <dgm:cxn modelId="{CFE1341A-475F-4048-BB9D-B51E2C6FD215}" srcId="{FC69DD93-A376-4384-9ECF-C2CE0A7EB656}" destId="{A72EAE9C-CD54-445D-A712-91B4E66D1452}" srcOrd="1" destOrd="0" parTransId="{A4C1B413-79DA-47D8-9A17-60B7D70B6594}" sibTransId="{5BAE7D87-DC04-4EA5-8ED0-81315F1643CA}"/>
    <dgm:cxn modelId="{6B215323-23F1-4947-9F68-BBE4C4B709C0}" srcId="{FC69DD93-A376-4384-9ECF-C2CE0A7EB656}" destId="{DCE57D7D-F5B9-44DF-A3CF-C6B68E262388}" srcOrd="2" destOrd="0" parTransId="{B5DCDAE2-B2C6-4A29-94A2-53212240170C}" sibTransId="{76D5DB1B-CC5B-42DD-A79B-9F33148C8274}"/>
    <dgm:cxn modelId="{92B8D128-97AC-48CB-9866-518B4BD76AA3}" srcId="{B9FBE8C4-3443-4F07-8EBF-BE39EADBC758}" destId="{72157EDE-3876-4E19-9694-D30DD792619A}" srcOrd="3" destOrd="0" parTransId="{BA0A728E-E68A-47FE-86F1-F8DB9A76AB54}" sibTransId="{D3381D77-EEB5-4366-8FC6-09AA585F8054}"/>
    <dgm:cxn modelId="{3049783F-2FE7-4F4F-B6B8-4A893CC36AC2}" srcId="{FC69DD93-A376-4384-9ECF-C2CE0A7EB656}" destId="{B9FBE8C4-3443-4F07-8EBF-BE39EADBC758}" srcOrd="0" destOrd="0" parTransId="{C4338AF2-8DD5-4233-9B12-5E53C9158045}" sibTransId="{FC7DBEFB-4456-43A7-9D5F-C33E7385DFC5}"/>
    <dgm:cxn modelId="{4103B361-2C59-4D18-9457-FA73B624353A}" srcId="{DCE57D7D-F5B9-44DF-A3CF-C6B68E262388}" destId="{7DCBB159-109D-4089-9993-F2DCFD4503A9}" srcOrd="0" destOrd="0" parTransId="{D1E0B0DC-950F-48D8-B669-6488465DCD41}" sibTransId="{1944A522-A07D-45DE-9C4E-2B72485C8BED}"/>
    <dgm:cxn modelId="{C88C2962-7A62-46D2-AB39-CA557D6384EC}" type="presOf" srcId="{A72EAE9C-CD54-445D-A712-91B4E66D1452}" destId="{8F623FC8-34F9-40B8-9C56-BD92DACC926D}" srcOrd="0" destOrd="0" presId="urn:microsoft.com/office/officeart/2005/8/layout/vList5"/>
    <dgm:cxn modelId="{AE180155-99AA-4D1F-8B8D-2CF84DDDCC4D}" type="presOf" srcId="{9F9725B4-8A0B-4E9D-A498-5C1EE2B2ACBB}" destId="{E5FB49CA-93FB-4B50-81F7-E68E74B9B655}" srcOrd="0" destOrd="2" presId="urn:microsoft.com/office/officeart/2005/8/layout/vList5"/>
    <dgm:cxn modelId="{0695EA77-62E8-4C4D-AB61-453AE0B961F0}" srcId="{A72EAE9C-CD54-445D-A712-91B4E66D1452}" destId="{DE548E17-E9D0-4B49-8C7B-B3D6DF5E32C5}" srcOrd="1" destOrd="0" parTransId="{D59EDA3A-DB9C-4AA4-8B6A-2A74B4017F6E}" sibTransId="{059459D5-6DEC-4D56-9BC5-58E1A280D100}"/>
    <dgm:cxn modelId="{C8FB0D90-7007-4880-B1C4-505F18A1124F}" srcId="{B9FBE8C4-3443-4F07-8EBF-BE39EADBC758}" destId="{91DF9FEC-7FAF-47F7-9368-4441409F954A}" srcOrd="1" destOrd="0" parTransId="{8AF14A5D-C5B6-4C29-8DD3-5BF46D4D1112}" sibTransId="{58C6CA01-5C6A-4EB5-AC2D-2157E9A6D598}"/>
    <dgm:cxn modelId="{7A3E339F-F0B2-43E8-8CD8-B752350D190A}" srcId="{A72EAE9C-CD54-445D-A712-91B4E66D1452}" destId="{3C9FEB8E-E49C-4E3A-A53C-5FC4652FE884}" srcOrd="0" destOrd="0" parTransId="{51350483-ADBE-45D4-A67E-E9A9FAFE5347}" sibTransId="{16D7C428-AA3D-45EB-B6B3-C71588361473}"/>
    <dgm:cxn modelId="{97B70AA0-8627-4C83-A136-E7B07CC160D1}" srcId="{B9FBE8C4-3443-4F07-8EBF-BE39EADBC758}" destId="{9F9725B4-8A0B-4E9D-A498-5C1EE2B2ACBB}" srcOrd="2" destOrd="0" parTransId="{ECBEB59F-0737-45C9-88F9-11EDF053EF02}" sibTransId="{F5BD0F77-FBF3-4007-B402-243D7DA63D96}"/>
    <dgm:cxn modelId="{3F2BCDB5-C830-4D4E-9463-FF97114DC034}" type="presOf" srcId="{72157EDE-3876-4E19-9694-D30DD792619A}" destId="{E5FB49CA-93FB-4B50-81F7-E68E74B9B655}" srcOrd="0" destOrd="3" presId="urn:microsoft.com/office/officeart/2005/8/layout/vList5"/>
    <dgm:cxn modelId="{C64C89BB-EC04-4C67-BE75-7E9BE63078F4}" srcId="{B9FBE8C4-3443-4F07-8EBF-BE39EADBC758}" destId="{7500909D-B134-4879-B1E5-BFE396FAD6AA}" srcOrd="4" destOrd="0" parTransId="{5BA2E4B2-CE07-4AE0-91C3-330F8D5381B8}" sibTransId="{C09D75DB-F077-40BC-AF7A-16D142A21760}"/>
    <dgm:cxn modelId="{4BDA35BD-8C8F-4C01-A7E3-3A3B0852769F}" type="presOf" srcId="{FC69DD93-A376-4384-9ECF-C2CE0A7EB656}" destId="{2CC2164B-55C6-485B-AA5B-9C77F606526F}" srcOrd="0" destOrd="0" presId="urn:microsoft.com/office/officeart/2005/8/layout/vList5"/>
    <dgm:cxn modelId="{BAF78CC3-B1AB-4F16-94F0-5DE40C644A36}" type="presOf" srcId="{7DCBB159-109D-4089-9993-F2DCFD4503A9}" destId="{89CC81AF-4891-45DF-89EF-50AC255B98B7}" srcOrd="0" destOrd="0" presId="urn:microsoft.com/office/officeart/2005/8/layout/vList5"/>
    <dgm:cxn modelId="{C79245C9-5631-4A6F-BD68-67E6A9CA4F1E}" type="presOf" srcId="{DE548E17-E9D0-4B49-8C7B-B3D6DF5E32C5}" destId="{D1238C83-6BB0-4433-B8FB-41D8992F3681}" srcOrd="0" destOrd="1" presId="urn:microsoft.com/office/officeart/2005/8/layout/vList5"/>
    <dgm:cxn modelId="{A54F46CC-B043-4203-B8E1-EB47B4719A32}" type="presOf" srcId="{3C9FEB8E-E49C-4E3A-A53C-5FC4652FE884}" destId="{D1238C83-6BB0-4433-B8FB-41D8992F3681}" srcOrd="0" destOrd="0" presId="urn:microsoft.com/office/officeart/2005/8/layout/vList5"/>
    <dgm:cxn modelId="{6AC1BACF-2EEA-4AAF-AD3D-7716915468D7}" srcId="{B9FBE8C4-3443-4F07-8EBF-BE39EADBC758}" destId="{AE84F951-56B4-42CE-9F9D-0E6FBDADDBED}" srcOrd="0" destOrd="0" parTransId="{1AB753C8-CDE9-4BD4-8A6B-042FC9354862}" sibTransId="{C9E51CCF-D50C-4957-BC5E-501E8DA5851A}"/>
    <dgm:cxn modelId="{8B1E07D3-4DEF-416F-9C84-602CD66FC6F0}" type="presOf" srcId="{B9FBE8C4-3443-4F07-8EBF-BE39EADBC758}" destId="{4AAC8F18-CEFA-469F-923C-0560A0E97D40}" srcOrd="0" destOrd="0" presId="urn:microsoft.com/office/officeart/2005/8/layout/vList5"/>
    <dgm:cxn modelId="{61C3BFDF-C3F7-48A2-880C-038E4A7793D6}" type="presOf" srcId="{7500909D-B134-4879-B1E5-BFE396FAD6AA}" destId="{E5FB49CA-93FB-4B50-81F7-E68E74B9B655}" srcOrd="0" destOrd="4" presId="urn:microsoft.com/office/officeart/2005/8/layout/vList5"/>
    <dgm:cxn modelId="{61BC74ED-9E12-4586-AAD6-A65E1C674C5D}" type="presOf" srcId="{DCE57D7D-F5B9-44DF-A3CF-C6B68E262388}" destId="{8861EB97-4BF5-432C-9656-D68A00BEB31D}" srcOrd="0" destOrd="0" presId="urn:microsoft.com/office/officeart/2005/8/layout/vList5"/>
    <dgm:cxn modelId="{EF63C4FC-288A-4D60-B8EF-4F88EB264160}" type="presOf" srcId="{91DF9FEC-7FAF-47F7-9368-4441409F954A}" destId="{E5FB49CA-93FB-4B50-81F7-E68E74B9B655}" srcOrd="0" destOrd="1" presId="urn:microsoft.com/office/officeart/2005/8/layout/vList5"/>
    <dgm:cxn modelId="{3CD3C075-B285-42CD-A259-707F5D105682}" type="presParOf" srcId="{2CC2164B-55C6-485B-AA5B-9C77F606526F}" destId="{AFE5A4CF-11CE-4B5B-8D02-D2DC55F1BE79}" srcOrd="0" destOrd="0" presId="urn:microsoft.com/office/officeart/2005/8/layout/vList5"/>
    <dgm:cxn modelId="{520B68EF-55FA-42D1-BA1A-089E7D839585}" type="presParOf" srcId="{AFE5A4CF-11CE-4B5B-8D02-D2DC55F1BE79}" destId="{4AAC8F18-CEFA-469F-923C-0560A0E97D40}" srcOrd="0" destOrd="0" presId="urn:microsoft.com/office/officeart/2005/8/layout/vList5"/>
    <dgm:cxn modelId="{F10E9453-DCE6-4CDB-9B6E-1F4DBC7E0A88}" type="presParOf" srcId="{AFE5A4CF-11CE-4B5B-8D02-D2DC55F1BE79}" destId="{E5FB49CA-93FB-4B50-81F7-E68E74B9B655}" srcOrd="1" destOrd="0" presId="urn:microsoft.com/office/officeart/2005/8/layout/vList5"/>
    <dgm:cxn modelId="{746F670F-8E82-4871-A91D-40A39E7F0452}" type="presParOf" srcId="{2CC2164B-55C6-485B-AA5B-9C77F606526F}" destId="{A4963472-AC69-448D-81EB-3A052860CD5D}" srcOrd="1" destOrd="0" presId="urn:microsoft.com/office/officeart/2005/8/layout/vList5"/>
    <dgm:cxn modelId="{57DDAA50-E26A-416E-B20A-BA739B708324}" type="presParOf" srcId="{2CC2164B-55C6-485B-AA5B-9C77F606526F}" destId="{A628AC0B-6FB2-4971-BEED-465E69D86EF9}" srcOrd="2" destOrd="0" presId="urn:microsoft.com/office/officeart/2005/8/layout/vList5"/>
    <dgm:cxn modelId="{9468D521-21DC-4331-A3B4-7CE06B7AA24C}" type="presParOf" srcId="{A628AC0B-6FB2-4971-BEED-465E69D86EF9}" destId="{8F623FC8-34F9-40B8-9C56-BD92DACC926D}" srcOrd="0" destOrd="0" presId="urn:microsoft.com/office/officeart/2005/8/layout/vList5"/>
    <dgm:cxn modelId="{A4DA8C3C-1FB7-4CCE-A433-96359B6F0A90}" type="presParOf" srcId="{A628AC0B-6FB2-4971-BEED-465E69D86EF9}" destId="{D1238C83-6BB0-4433-B8FB-41D8992F3681}" srcOrd="1" destOrd="0" presId="urn:microsoft.com/office/officeart/2005/8/layout/vList5"/>
    <dgm:cxn modelId="{1D3190B2-85D2-4428-90D0-AEE07E876E4C}" type="presParOf" srcId="{2CC2164B-55C6-485B-AA5B-9C77F606526F}" destId="{FC3B2328-70DA-49E0-9AEB-DFEA918E7639}" srcOrd="3" destOrd="0" presId="urn:microsoft.com/office/officeart/2005/8/layout/vList5"/>
    <dgm:cxn modelId="{3BD3B058-07E8-4DB8-A52A-BAB85D49BE12}" type="presParOf" srcId="{2CC2164B-55C6-485B-AA5B-9C77F606526F}" destId="{538358D7-5AAD-4E40-9858-9DBF791BA966}" srcOrd="4" destOrd="0" presId="urn:microsoft.com/office/officeart/2005/8/layout/vList5"/>
    <dgm:cxn modelId="{66639D8F-3686-4F9D-AFB5-069B92343BA2}" type="presParOf" srcId="{538358D7-5AAD-4E40-9858-9DBF791BA966}" destId="{8861EB97-4BF5-432C-9656-D68A00BEB31D}" srcOrd="0" destOrd="0" presId="urn:microsoft.com/office/officeart/2005/8/layout/vList5"/>
    <dgm:cxn modelId="{99397C22-C6C1-4FE1-B946-80AAF035F103}" type="presParOf" srcId="{538358D7-5AAD-4E40-9858-9DBF791BA966}" destId="{89CC81AF-4891-45DF-89EF-50AC255B98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D5CD93-32A1-43BD-AEE5-71A33B42D07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76F62C9-52F5-482F-BBC2-7F7864D96D36}">
      <dgm:prSet phldrT="[Texto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DEMÈNCIA</a:t>
          </a:r>
        </a:p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DEPRESSIÓ</a:t>
          </a:r>
        </a:p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ANSIETAT</a:t>
          </a:r>
        </a:p>
      </dgm:t>
    </dgm:pt>
    <dgm:pt modelId="{AD2D8C88-54AC-4C18-9EC6-F9B8AF6E1BE8}" type="parTrans" cxnId="{46EE967B-69BD-42D0-B707-E3C42218574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77560-F4DD-4213-8F39-8A6ECFF5A11B}" type="sibTrans" cxnId="{46EE967B-69BD-42D0-B707-E3C42218574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7BEC81-B429-459F-90C1-9B39AD205FC4}">
      <dgm:prSet phldrT="[Texto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ca-ES" sz="1200" b="1" noProof="0" dirty="0">
              <a:latin typeface="Arial" panose="020B0604020202020204" pitchFamily="34" charset="0"/>
              <a:cs typeface="Arial" panose="020B0604020202020204" pitchFamily="34" charset="0"/>
            </a:rPr>
            <a:t>Domiciliari</a:t>
          </a:r>
        </a:p>
      </dgm:t>
    </dgm:pt>
    <dgm:pt modelId="{B7B9A5A8-A67A-4DDE-993B-B59276E28ECA}" type="parTrans" cxnId="{86070B64-6DF0-40EB-B73A-9CF31E430468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8A85F5-1ACA-41EF-A022-FEFDFEC49F02}" type="sibTrans" cxnId="{86070B64-6DF0-40EB-B73A-9CF31E430468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57B044-3805-4A1C-B587-0E81411F3927}">
      <dgm:prSet phldrT="[Texto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ca-ES" sz="1200" b="1" noProof="0" dirty="0">
              <a:latin typeface="Arial" panose="020B0604020202020204" pitchFamily="34" charset="0"/>
              <a:cs typeface="Arial" panose="020B0604020202020204" pitchFamily="34" charset="0"/>
            </a:rPr>
            <a:t>Hospitalari</a:t>
          </a:r>
        </a:p>
      </dgm:t>
    </dgm:pt>
    <dgm:pt modelId="{931647C9-3A71-4199-8496-5464128A72C2}" type="parTrans" cxnId="{2A285300-5CCC-4CD1-94F0-471D40CA9564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83164C-06C9-4C37-B809-61684FA1091B}" type="sibTrans" cxnId="{2A285300-5CCC-4CD1-94F0-471D40CA9564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1E01FF-CB45-49AA-9D07-D82167415EBE}">
      <dgm:prSet phldrT="[Texto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ca-ES" sz="1200" b="1" noProof="0" dirty="0">
              <a:latin typeface="Arial" panose="020B0604020202020204" pitchFamily="34" charset="0"/>
              <a:cs typeface="Arial" panose="020B0604020202020204" pitchFamily="34" charset="0"/>
            </a:rPr>
            <a:t>Sociosanitari</a:t>
          </a:r>
        </a:p>
      </dgm:t>
    </dgm:pt>
    <dgm:pt modelId="{908C0649-8394-40D2-AA79-5572BAD160B5}" type="parTrans" cxnId="{0E1DA69E-01F8-49A2-852B-904364F86DF7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8667FE-1528-43DF-939E-9131613B31EB}" type="sibTrans" cxnId="{0E1DA69E-01F8-49A2-852B-904364F86DF7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9637F-16A7-4A65-AD6F-E3186E1EF297}">
      <dgm:prSet phldrT="[Texto]" custRadScaleRad="79103" custRadScaleInc="43417"/>
      <dgm:spPr/>
      <dgm:t>
        <a:bodyPr/>
        <a:lstStyle/>
        <a:p>
          <a:endParaRPr lang="ca-ES"/>
        </a:p>
      </dgm:t>
    </dgm:pt>
    <dgm:pt modelId="{DAF33255-48F6-4020-B5E0-FF7BD5A74B77}" type="parTrans" cxnId="{628CF4A6-B2D9-4F8C-A37D-8EB5B20A971F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820B7E-99FB-4F39-8A41-0AF1748BCB1A}" type="sibTrans" cxnId="{628CF4A6-B2D9-4F8C-A37D-8EB5B20A971F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7A6B5-E270-4397-9C1F-531C4F8B2272}">
      <dgm:prSet phldrT="[Texto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s-ES" sz="1200" b="1" dirty="0">
              <a:latin typeface="Arial" panose="020B0604020202020204" pitchFamily="34" charset="0"/>
              <a:cs typeface="Arial" panose="020B0604020202020204" pitchFamily="34" charset="0"/>
            </a:rPr>
            <a:t>Residencial</a:t>
          </a:r>
        </a:p>
      </dgm:t>
    </dgm:pt>
    <dgm:pt modelId="{90B69F3C-9B03-409E-A7CF-27301B72195A}" type="parTrans" cxnId="{28C9AE60-C110-4C08-BE5E-13FC36216669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611244-7462-4472-A2F2-021CFD18AC2D}" type="sibTrans" cxnId="{28C9AE60-C110-4C08-BE5E-13FC36216669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A1A8A3-792D-4032-AD55-1FD0A97E9153}" type="pres">
      <dgm:prSet presAssocID="{FDD5CD93-32A1-43BD-AEE5-71A33B42D075}" presName="composite" presStyleCnt="0">
        <dgm:presLayoutVars>
          <dgm:chMax val="1"/>
          <dgm:dir/>
          <dgm:resizeHandles val="exact"/>
        </dgm:presLayoutVars>
      </dgm:prSet>
      <dgm:spPr/>
    </dgm:pt>
    <dgm:pt modelId="{4DDE1153-CCD0-451E-A51A-FFBF28C66083}" type="pres">
      <dgm:prSet presAssocID="{FDD5CD93-32A1-43BD-AEE5-71A33B42D075}" presName="radial" presStyleCnt="0">
        <dgm:presLayoutVars>
          <dgm:animLvl val="ctr"/>
        </dgm:presLayoutVars>
      </dgm:prSet>
      <dgm:spPr/>
    </dgm:pt>
    <dgm:pt modelId="{DD8CB4A9-3C4A-4378-8608-BE1E609ADFC9}" type="pres">
      <dgm:prSet presAssocID="{176F62C9-52F5-482F-BBC2-7F7864D96D36}" presName="centerShape" presStyleLbl="vennNode1" presStyleIdx="0" presStyleCnt="5" custScaleX="89608" custScaleY="66167" custLinFactNeighborY="-14466"/>
      <dgm:spPr/>
    </dgm:pt>
    <dgm:pt modelId="{DF650458-E467-4D54-AC38-F3E9C58CDDC3}" type="pres">
      <dgm:prSet presAssocID="{EB7BEC81-B429-459F-90C1-9B39AD205FC4}" presName="node" presStyleLbl="vennNode1" presStyleIdx="1" presStyleCnt="5" custScaleX="151599" custRadScaleRad="101504" custRadScaleInc="1196">
        <dgm:presLayoutVars>
          <dgm:bulletEnabled val="1"/>
        </dgm:presLayoutVars>
      </dgm:prSet>
      <dgm:spPr/>
    </dgm:pt>
    <dgm:pt modelId="{D2FF9556-DF02-4CF8-8053-E466EF757506}" type="pres">
      <dgm:prSet presAssocID="{3F57B044-3805-4A1C-B587-0E81411F3927}" presName="node" presStyleLbl="vennNode1" presStyleIdx="2" presStyleCnt="5" custScaleX="142790" custRadScaleRad="108322" custRadScaleInc="-19029">
        <dgm:presLayoutVars>
          <dgm:bulletEnabled val="1"/>
        </dgm:presLayoutVars>
      </dgm:prSet>
      <dgm:spPr/>
    </dgm:pt>
    <dgm:pt modelId="{E6030A69-1C8B-4C2D-B0F5-E5CD68BD9086}" type="pres">
      <dgm:prSet presAssocID="{201E01FF-CB45-49AA-9D07-D82167415EBE}" presName="node" presStyleLbl="vennNode1" presStyleIdx="3" presStyleCnt="5" custScaleX="163631" custRadScaleRad="41095" custRadScaleInc="-12985">
        <dgm:presLayoutVars>
          <dgm:bulletEnabled val="1"/>
        </dgm:presLayoutVars>
      </dgm:prSet>
      <dgm:spPr/>
    </dgm:pt>
    <dgm:pt modelId="{7046A6E6-390F-42B2-9133-A7F7B8B906FA}" type="pres">
      <dgm:prSet presAssocID="{33D7A6B5-E270-4397-9C1F-531C4F8B2272}" presName="node" presStyleLbl="vennNode1" presStyleIdx="4" presStyleCnt="5" custScaleX="150195" custRadScaleRad="106060" custRadScaleInc="14969">
        <dgm:presLayoutVars>
          <dgm:bulletEnabled val="1"/>
        </dgm:presLayoutVars>
      </dgm:prSet>
      <dgm:spPr/>
    </dgm:pt>
  </dgm:ptLst>
  <dgm:cxnLst>
    <dgm:cxn modelId="{2A285300-5CCC-4CD1-94F0-471D40CA9564}" srcId="{176F62C9-52F5-482F-BBC2-7F7864D96D36}" destId="{3F57B044-3805-4A1C-B587-0E81411F3927}" srcOrd="1" destOrd="0" parTransId="{931647C9-3A71-4199-8496-5464128A72C2}" sibTransId="{2183164C-06C9-4C37-B809-61684FA1091B}"/>
    <dgm:cxn modelId="{0996E531-F9DE-4E78-9D85-D3C0D5113C17}" type="presOf" srcId="{3F57B044-3805-4A1C-B587-0E81411F3927}" destId="{D2FF9556-DF02-4CF8-8053-E466EF757506}" srcOrd="0" destOrd="0" presId="urn:microsoft.com/office/officeart/2005/8/layout/radial3"/>
    <dgm:cxn modelId="{BAB7C03C-ED36-4D3C-9397-A39C92C51E1C}" type="presOf" srcId="{EB7BEC81-B429-459F-90C1-9B39AD205FC4}" destId="{DF650458-E467-4D54-AC38-F3E9C58CDDC3}" srcOrd="0" destOrd="0" presId="urn:microsoft.com/office/officeart/2005/8/layout/radial3"/>
    <dgm:cxn modelId="{28C9AE60-C110-4C08-BE5E-13FC36216669}" srcId="{176F62C9-52F5-482F-BBC2-7F7864D96D36}" destId="{33D7A6B5-E270-4397-9C1F-531C4F8B2272}" srcOrd="3" destOrd="0" parTransId="{90B69F3C-9B03-409E-A7CF-27301B72195A}" sibTransId="{44611244-7462-4472-A2F2-021CFD18AC2D}"/>
    <dgm:cxn modelId="{B7B25F43-20FF-4C27-A1D2-A2329F540FC6}" type="presOf" srcId="{176F62C9-52F5-482F-BBC2-7F7864D96D36}" destId="{DD8CB4A9-3C4A-4378-8608-BE1E609ADFC9}" srcOrd="0" destOrd="0" presId="urn:microsoft.com/office/officeart/2005/8/layout/radial3"/>
    <dgm:cxn modelId="{86070B64-6DF0-40EB-B73A-9CF31E430468}" srcId="{176F62C9-52F5-482F-BBC2-7F7864D96D36}" destId="{EB7BEC81-B429-459F-90C1-9B39AD205FC4}" srcOrd="0" destOrd="0" parTransId="{B7B9A5A8-A67A-4DDE-993B-B59276E28ECA}" sibTransId="{EB8A85F5-1ACA-41EF-A022-FEFDFEC49F02}"/>
    <dgm:cxn modelId="{46EE967B-69BD-42D0-B707-E3C42218574B}" srcId="{FDD5CD93-32A1-43BD-AEE5-71A33B42D075}" destId="{176F62C9-52F5-482F-BBC2-7F7864D96D36}" srcOrd="0" destOrd="0" parTransId="{AD2D8C88-54AC-4C18-9EC6-F9B8AF6E1BE8}" sibTransId="{4FC77560-F4DD-4213-8F39-8A6ECFF5A11B}"/>
    <dgm:cxn modelId="{E2D6458B-203E-44C2-92C2-D7C8CB7EDE9C}" type="presOf" srcId="{FDD5CD93-32A1-43BD-AEE5-71A33B42D075}" destId="{C6A1A8A3-792D-4032-AD55-1FD0A97E9153}" srcOrd="0" destOrd="0" presId="urn:microsoft.com/office/officeart/2005/8/layout/radial3"/>
    <dgm:cxn modelId="{0E1DA69E-01F8-49A2-852B-904364F86DF7}" srcId="{176F62C9-52F5-482F-BBC2-7F7864D96D36}" destId="{201E01FF-CB45-49AA-9D07-D82167415EBE}" srcOrd="2" destOrd="0" parTransId="{908C0649-8394-40D2-AA79-5572BAD160B5}" sibTransId="{C58667FE-1528-43DF-939E-9131613B31EB}"/>
    <dgm:cxn modelId="{4EE355A0-9B19-4884-BDC6-41C17D37D611}" type="presOf" srcId="{33D7A6B5-E270-4397-9C1F-531C4F8B2272}" destId="{7046A6E6-390F-42B2-9133-A7F7B8B906FA}" srcOrd="0" destOrd="0" presId="urn:microsoft.com/office/officeart/2005/8/layout/radial3"/>
    <dgm:cxn modelId="{628CF4A6-B2D9-4F8C-A37D-8EB5B20A971F}" srcId="{FDD5CD93-32A1-43BD-AEE5-71A33B42D075}" destId="{A599637F-16A7-4A65-AD6F-E3186E1EF297}" srcOrd="1" destOrd="0" parTransId="{DAF33255-48F6-4020-B5E0-FF7BD5A74B77}" sibTransId="{7C820B7E-99FB-4F39-8A41-0AF1748BCB1A}"/>
    <dgm:cxn modelId="{2E1889FE-FDA3-4A8B-8642-8287644547B1}" type="presOf" srcId="{201E01FF-CB45-49AA-9D07-D82167415EBE}" destId="{E6030A69-1C8B-4C2D-B0F5-E5CD68BD9086}" srcOrd="0" destOrd="0" presId="urn:microsoft.com/office/officeart/2005/8/layout/radial3"/>
    <dgm:cxn modelId="{0949F390-C477-4CD4-93D8-2FCCEF224BFA}" type="presParOf" srcId="{C6A1A8A3-792D-4032-AD55-1FD0A97E9153}" destId="{4DDE1153-CCD0-451E-A51A-FFBF28C66083}" srcOrd="0" destOrd="0" presId="urn:microsoft.com/office/officeart/2005/8/layout/radial3"/>
    <dgm:cxn modelId="{479ABAE2-3AFF-4088-9F7B-217BD7B64BC8}" type="presParOf" srcId="{4DDE1153-CCD0-451E-A51A-FFBF28C66083}" destId="{DD8CB4A9-3C4A-4378-8608-BE1E609ADFC9}" srcOrd="0" destOrd="0" presId="urn:microsoft.com/office/officeart/2005/8/layout/radial3"/>
    <dgm:cxn modelId="{7318B2FF-DA05-4490-99EE-13FDCE411756}" type="presParOf" srcId="{4DDE1153-CCD0-451E-A51A-FFBF28C66083}" destId="{DF650458-E467-4D54-AC38-F3E9C58CDDC3}" srcOrd="1" destOrd="0" presId="urn:microsoft.com/office/officeart/2005/8/layout/radial3"/>
    <dgm:cxn modelId="{A8BA5175-52D4-4D46-8428-DCA6AC295511}" type="presParOf" srcId="{4DDE1153-CCD0-451E-A51A-FFBF28C66083}" destId="{D2FF9556-DF02-4CF8-8053-E466EF757506}" srcOrd="2" destOrd="0" presId="urn:microsoft.com/office/officeart/2005/8/layout/radial3"/>
    <dgm:cxn modelId="{FF6B943C-0D87-4DB7-8F30-9EAF128DD4AF}" type="presParOf" srcId="{4DDE1153-CCD0-451E-A51A-FFBF28C66083}" destId="{E6030A69-1C8B-4C2D-B0F5-E5CD68BD9086}" srcOrd="3" destOrd="0" presId="urn:microsoft.com/office/officeart/2005/8/layout/radial3"/>
    <dgm:cxn modelId="{EB3CA958-A6B0-4687-B05C-A911BE882182}" type="presParOf" srcId="{4DDE1153-CCD0-451E-A51A-FFBF28C66083}" destId="{7046A6E6-390F-42B2-9133-A7F7B8B906F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E46F5-8F62-4F46-9CA3-0DBAE27D1EC3}">
      <dsp:nvSpPr>
        <dsp:cNvPr id="0" name=""/>
        <dsp:cNvSpPr/>
      </dsp:nvSpPr>
      <dsp:spPr>
        <a:xfrm>
          <a:off x="1891436" y="0"/>
          <a:ext cx="1461195" cy="146134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8A3D44-CEC2-4AAF-95F0-00A702EBC679}">
      <dsp:nvSpPr>
        <dsp:cNvPr id="0" name=""/>
        <dsp:cNvSpPr/>
      </dsp:nvSpPr>
      <dsp:spPr>
        <a:xfrm>
          <a:off x="2214045" y="528967"/>
          <a:ext cx="815429" cy="407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dirty="0"/>
            <a:t>ENVELLIMENT</a:t>
          </a:r>
        </a:p>
      </dsp:txBody>
      <dsp:txXfrm>
        <a:off x="2214045" y="528967"/>
        <a:ext cx="815429" cy="407672"/>
      </dsp:txXfrm>
    </dsp:sp>
    <dsp:sp modelId="{484652A8-65E6-45EE-937E-61F3E3D61757}">
      <dsp:nvSpPr>
        <dsp:cNvPr id="0" name=""/>
        <dsp:cNvSpPr/>
      </dsp:nvSpPr>
      <dsp:spPr>
        <a:xfrm>
          <a:off x="1485503" y="839759"/>
          <a:ext cx="1461195" cy="146134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2F5268-8B55-4EB8-91DA-DE71FB6187C8}">
      <dsp:nvSpPr>
        <dsp:cNvPr id="0" name=""/>
        <dsp:cNvSpPr/>
      </dsp:nvSpPr>
      <dsp:spPr>
        <a:xfrm>
          <a:off x="1806467" y="1370276"/>
          <a:ext cx="815429" cy="407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dirty="0"/>
            <a:t>TRASTORNOS MENTALES</a:t>
          </a:r>
        </a:p>
      </dsp:txBody>
      <dsp:txXfrm>
        <a:off x="1806467" y="1370276"/>
        <a:ext cx="815429" cy="407672"/>
      </dsp:txXfrm>
    </dsp:sp>
    <dsp:sp modelId="{28423655-1278-4CFC-933C-08C19B479E83}">
      <dsp:nvSpPr>
        <dsp:cNvPr id="0" name=""/>
        <dsp:cNvSpPr/>
      </dsp:nvSpPr>
      <dsp:spPr>
        <a:xfrm>
          <a:off x="1901475" y="1731369"/>
          <a:ext cx="1461195" cy="146134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2F4880-4EFD-4442-A9FB-8E450C47539E}">
      <dsp:nvSpPr>
        <dsp:cNvPr id="0" name=""/>
        <dsp:cNvSpPr/>
      </dsp:nvSpPr>
      <dsp:spPr>
        <a:xfrm>
          <a:off x="2214045" y="2211586"/>
          <a:ext cx="815429" cy="407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dirty="0"/>
            <a:t>DISCAPACIDAD</a:t>
          </a:r>
        </a:p>
      </dsp:txBody>
      <dsp:txXfrm>
        <a:off x="2214045" y="2211586"/>
        <a:ext cx="815429" cy="407672"/>
      </dsp:txXfrm>
    </dsp:sp>
    <dsp:sp modelId="{3E7F3082-21E6-4C58-BF88-51689183A181}">
      <dsp:nvSpPr>
        <dsp:cNvPr id="0" name=""/>
        <dsp:cNvSpPr/>
      </dsp:nvSpPr>
      <dsp:spPr>
        <a:xfrm>
          <a:off x="1589659" y="2619259"/>
          <a:ext cx="1255350" cy="125595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E222BC-C8FB-4F69-96D5-96E8F852E59A}">
      <dsp:nvSpPr>
        <dsp:cNvPr id="0" name=""/>
        <dsp:cNvSpPr/>
      </dsp:nvSpPr>
      <dsp:spPr>
        <a:xfrm>
          <a:off x="1806467" y="3052895"/>
          <a:ext cx="815429" cy="407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dirty="0"/>
            <a:t>ADICCIONS</a:t>
          </a:r>
        </a:p>
      </dsp:txBody>
      <dsp:txXfrm>
        <a:off x="1806467" y="3052895"/>
        <a:ext cx="815429" cy="407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B49CA-93FB-4B50-81F7-E68E74B9B655}">
      <dsp:nvSpPr>
        <dsp:cNvPr id="0" name=""/>
        <dsp:cNvSpPr/>
      </dsp:nvSpPr>
      <dsp:spPr>
        <a:xfrm rot="5400000">
          <a:off x="2599000" y="-934831"/>
          <a:ext cx="1078746" cy="295164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200" b="0" kern="1200" dirty="0">
              <a:latin typeface="Arial" panose="020B0604020202020204" pitchFamily="34" charset="0"/>
              <a:cs typeface="Arial" panose="020B0604020202020204" pitchFamily="34" charset="0"/>
            </a:rPr>
            <a:t>Malaltia d’Alzheimer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200" b="0" kern="1200" dirty="0">
              <a:latin typeface="Arial" panose="020B0604020202020204" pitchFamily="34" charset="0"/>
              <a:cs typeface="Arial" panose="020B0604020202020204" pitchFamily="34" charset="0"/>
            </a:rPr>
            <a:t>Demència vascular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200" b="0" kern="1200" dirty="0">
              <a:latin typeface="Arial" panose="020B0604020202020204" pitchFamily="34" charset="0"/>
              <a:cs typeface="Arial" panose="020B0604020202020204" pitchFamily="34" charset="0"/>
            </a:rPr>
            <a:t>Demència amb cossos de </a:t>
          </a:r>
          <a:r>
            <a:rPr lang="ca-ES" sz="1200" b="0" kern="1200" dirty="0" err="1">
              <a:latin typeface="Arial" panose="020B0604020202020204" pitchFamily="34" charset="0"/>
              <a:cs typeface="Arial" panose="020B0604020202020204" pitchFamily="34" charset="0"/>
            </a:rPr>
            <a:t>Lewy</a:t>
          </a:r>
          <a:r>
            <a:rPr lang="ca-ES" sz="12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200" b="0" kern="1200" dirty="0">
              <a:latin typeface="Arial" panose="020B0604020202020204" pitchFamily="34" charset="0"/>
              <a:cs typeface="Arial" panose="020B0604020202020204" pitchFamily="34" charset="0"/>
            </a:rPr>
            <a:t>Demència </a:t>
          </a:r>
          <a:r>
            <a:rPr lang="ca-ES" sz="1200" b="0" kern="1200" dirty="0" err="1">
              <a:latin typeface="Arial" panose="020B0604020202020204" pitchFamily="34" charset="0"/>
              <a:cs typeface="Arial" panose="020B0604020202020204" pitchFamily="34" charset="0"/>
            </a:rPr>
            <a:t>frontotemporal</a:t>
          </a:r>
          <a:endParaRPr lang="ca-ES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200" b="0" kern="1200" dirty="0">
              <a:latin typeface="Arial" panose="020B0604020202020204" pitchFamily="34" charset="0"/>
              <a:cs typeface="Arial" panose="020B0604020202020204" pitchFamily="34" charset="0"/>
            </a:rPr>
            <a:t>Demència mixta</a:t>
          </a:r>
        </a:p>
      </dsp:txBody>
      <dsp:txXfrm rot="-5400000">
        <a:off x="1662552" y="54277"/>
        <a:ext cx="2898982" cy="973426"/>
      </dsp:txXfrm>
    </dsp:sp>
    <dsp:sp modelId="{4AAC8F18-CEFA-469F-923C-0560A0E97D40}">
      <dsp:nvSpPr>
        <dsp:cNvPr id="0" name=""/>
        <dsp:cNvSpPr/>
      </dsp:nvSpPr>
      <dsp:spPr>
        <a:xfrm>
          <a:off x="0" y="18612"/>
          <a:ext cx="1660298" cy="10220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dirty="0">
              <a:latin typeface="Arial" panose="020B0604020202020204" pitchFamily="34" charset="0"/>
              <a:cs typeface="Arial" panose="020B0604020202020204" pitchFamily="34" charset="0"/>
            </a:rPr>
            <a:t>DEMÈNCIA</a:t>
          </a:r>
        </a:p>
      </dsp:txBody>
      <dsp:txXfrm>
        <a:off x="49890" y="68502"/>
        <a:ext cx="1560518" cy="922224"/>
      </dsp:txXfrm>
    </dsp:sp>
    <dsp:sp modelId="{D1238C83-6BB0-4433-B8FB-41D8992F3681}">
      <dsp:nvSpPr>
        <dsp:cNvPr id="0" name=""/>
        <dsp:cNvSpPr/>
      </dsp:nvSpPr>
      <dsp:spPr>
        <a:xfrm rot="5400000">
          <a:off x="2602328" y="191687"/>
          <a:ext cx="1072090" cy="2951642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a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200" b="0" kern="1200" dirty="0">
              <a:latin typeface="Arial" panose="020B0604020202020204" pitchFamily="34" charset="0"/>
              <a:cs typeface="Arial" panose="020B0604020202020204" pitchFamily="34" charset="0"/>
            </a:rPr>
            <a:t>700.000 persones  diagnosticades amb depressió a Catalunya.70%, de las persones diagnosticades son dones, amb una mitja de edat de 56 a. </a:t>
          </a:r>
        </a:p>
      </dsp:txBody>
      <dsp:txXfrm rot="-5400000">
        <a:off x="1662553" y="1183798"/>
        <a:ext cx="2899307" cy="967420"/>
      </dsp:txXfrm>
    </dsp:sp>
    <dsp:sp modelId="{8F623FC8-34F9-40B8-9C56-BD92DACC926D}">
      <dsp:nvSpPr>
        <dsp:cNvPr id="0" name=""/>
        <dsp:cNvSpPr/>
      </dsp:nvSpPr>
      <dsp:spPr>
        <a:xfrm>
          <a:off x="2254" y="1156506"/>
          <a:ext cx="1660298" cy="102200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dirty="0">
              <a:latin typeface="Arial" panose="020B0604020202020204" pitchFamily="34" charset="0"/>
              <a:cs typeface="Arial" panose="020B0604020202020204" pitchFamily="34" charset="0"/>
            </a:rPr>
            <a:t>DEPRESSIÓ</a:t>
          </a:r>
        </a:p>
      </dsp:txBody>
      <dsp:txXfrm>
        <a:off x="52144" y="1206396"/>
        <a:ext cx="1560518" cy="922224"/>
      </dsp:txXfrm>
    </dsp:sp>
    <dsp:sp modelId="{89CC81AF-4891-45DF-89EF-50AC255B98B7}">
      <dsp:nvSpPr>
        <dsp:cNvPr id="0" name=""/>
        <dsp:cNvSpPr/>
      </dsp:nvSpPr>
      <dsp:spPr>
        <a:xfrm rot="5400000">
          <a:off x="2615826" y="1301380"/>
          <a:ext cx="1045093" cy="2951642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200" kern="1200" noProof="0" dirty="0">
              <a:latin typeface="Arial" panose="020B0604020202020204" pitchFamily="34" charset="0"/>
              <a:cs typeface="Arial" panose="020B0604020202020204" pitchFamily="34" charset="0"/>
            </a:rPr>
            <a:t>Condició mental freqüent en les persones grans.</a:t>
          </a:r>
        </a:p>
      </dsp:txBody>
      <dsp:txXfrm rot="-5400000">
        <a:off x="1662552" y="2305672"/>
        <a:ext cx="2900625" cy="943059"/>
      </dsp:txXfrm>
    </dsp:sp>
    <dsp:sp modelId="{8861EB97-4BF5-432C-9656-D68A00BEB31D}">
      <dsp:nvSpPr>
        <dsp:cNvPr id="0" name=""/>
        <dsp:cNvSpPr/>
      </dsp:nvSpPr>
      <dsp:spPr>
        <a:xfrm>
          <a:off x="2254" y="2266199"/>
          <a:ext cx="1660298" cy="102200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dirty="0">
              <a:latin typeface="Arial" panose="020B0604020202020204" pitchFamily="34" charset="0"/>
              <a:cs typeface="Arial" panose="020B0604020202020204" pitchFamily="34" charset="0"/>
            </a:rPr>
            <a:t>ANSIETAT</a:t>
          </a:r>
        </a:p>
      </dsp:txBody>
      <dsp:txXfrm>
        <a:off x="52144" y="2316089"/>
        <a:ext cx="1560518" cy="922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CB4A9-3C4A-4378-8608-BE1E609ADFC9}">
      <dsp:nvSpPr>
        <dsp:cNvPr id="0" name=""/>
        <dsp:cNvSpPr/>
      </dsp:nvSpPr>
      <dsp:spPr>
        <a:xfrm>
          <a:off x="2486606" y="785384"/>
          <a:ext cx="1841552" cy="1359811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DEMÈNCIA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DEPRESSIÓ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ANSIETAT</a:t>
          </a:r>
        </a:p>
      </dsp:txBody>
      <dsp:txXfrm>
        <a:off x="2756295" y="984524"/>
        <a:ext cx="1302174" cy="961531"/>
      </dsp:txXfrm>
    </dsp:sp>
    <dsp:sp modelId="{DF650458-E467-4D54-AC38-F3E9C58CDDC3}">
      <dsp:nvSpPr>
        <dsp:cNvPr id="0" name=""/>
        <dsp:cNvSpPr/>
      </dsp:nvSpPr>
      <dsp:spPr>
        <a:xfrm>
          <a:off x="2654016" y="0"/>
          <a:ext cx="1557771" cy="1027560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Domiciliari</a:t>
          </a:r>
        </a:p>
      </dsp:txBody>
      <dsp:txXfrm>
        <a:off x="2882146" y="150483"/>
        <a:ext cx="1101511" cy="726594"/>
      </dsp:txXfrm>
    </dsp:sp>
    <dsp:sp modelId="{D2FF9556-DF02-4CF8-8053-E466EF757506}">
      <dsp:nvSpPr>
        <dsp:cNvPr id="0" name=""/>
        <dsp:cNvSpPr/>
      </dsp:nvSpPr>
      <dsp:spPr>
        <a:xfrm>
          <a:off x="4059207" y="911811"/>
          <a:ext cx="1467253" cy="1027560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Hospitalari</a:t>
          </a:r>
        </a:p>
      </dsp:txBody>
      <dsp:txXfrm>
        <a:off x="4274081" y="1062294"/>
        <a:ext cx="1037505" cy="726594"/>
      </dsp:txXfrm>
    </dsp:sp>
    <dsp:sp modelId="{E6030A69-1C8B-4C2D-B0F5-E5CD68BD9086}">
      <dsp:nvSpPr>
        <dsp:cNvPr id="0" name=""/>
        <dsp:cNvSpPr/>
      </dsp:nvSpPr>
      <dsp:spPr>
        <a:xfrm>
          <a:off x="2678084" y="1877319"/>
          <a:ext cx="1681407" cy="1027560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Sociosanitari</a:t>
          </a:r>
        </a:p>
      </dsp:txBody>
      <dsp:txXfrm>
        <a:off x="2924320" y="2027802"/>
        <a:ext cx="1188935" cy="726594"/>
      </dsp:txXfrm>
    </dsp:sp>
    <dsp:sp modelId="{7046A6E6-390F-42B2-9133-A7F7B8B906FA}">
      <dsp:nvSpPr>
        <dsp:cNvPr id="0" name=""/>
        <dsp:cNvSpPr/>
      </dsp:nvSpPr>
      <dsp:spPr>
        <a:xfrm>
          <a:off x="1255308" y="1008028"/>
          <a:ext cx="1543344" cy="1027560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rial" panose="020B0604020202020204" pitchFamily="34" charset="0"/>
              <a:cs typeface="Arial" panose="020B0604020202020204" pitchFamily="34" charset="0"/>
            </a:rPr>
            <a:t>Residencial</a:t>
          </a:r>
        </a:p>
      </dsp:txBody>
      <dsp:txXfrm>
        <a:off x="1481325" y="1158511"/>
        <a:ext cx="1091310" cy="726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B9575-1D33-DB8B-2856-B47AF7DBB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05DF1E-A2CD-558A-157D-D14245B5C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431E4-6B48-861C-D2B3-F35C98D8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0160-EE30-4227-8E10-2B7CBC3B6A3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D7636B-71F7-BD61-54FA-D8C739EF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AA4C31-9391-A7DF-091A-6AC811D2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0345-31AD-4506-8611-1ADF029B95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01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329DB-D4BA-AAEB-01CD-AD6A27E24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24C6A0-093C-26A1-F7C2-637B8E58B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4115D3-949F-42F6-E94A-64408D1C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0160-EE30-4227-8E10-2B7CBC3B6A3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661A7C-C8F5-3696-DB80-96326B8C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9C4ACC-3FA5-9C25-205B-74312E09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0345-31AD-4506-8611-1ADF029B95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77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248C11-F760-42C2-2166-3940F88E76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7FABF6-A14D-1439-F3EB-CD81830BB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DE921D-7B20-C668-5FC0-30449A0F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0160-EE30-4227-8E10-2B7CBC3B6A3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B7BC83-74AF-E5EB-71E8-185931C6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CD23A8-7F58-7E73-7655-A1D4AA21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0345-31AD-4506-8611-1ADF029B95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209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7D617-2DAB-699D-5D71-1932E80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DF1408-7115-AD39-D0E3-649ED5B32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85E242-7B0D-8845-4EF0-4A4DDED92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0160-EE30-4227-8E10-2B7CBC3B6A3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F259C2-AE19-A8C2-EB58-9C959CC1E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F0880B-E149-BB62-6EFB-ADA176B56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0345-31AD-4506-8611-1ADF029B95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30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CE03C-F4CA-726E-0E29-17BE9B86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8066AD-CF23-9C32-4FD1-B4505C438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C81162-16AE-C8F1-E08B-0297D3AC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0160-EE30-4227-8E10-2B7CBC3B6A3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36F079-8347-9CE5-C40E-C4B3328AD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175A46-8BFF-67AF-DF5C-DD3D2882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0345-31AD-4506-8611-1ADF029B95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07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D2FFA-C36A-3390-6F5B-D8ED050F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3F1530-42A4-9390-AE7D-D3BBE6C52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A229AB-D3AD-2026-A8D4-619CEB1BF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589CAE-9805-D94A-99A8-8F7F064D3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0160-EE30-4227-8E10-2B7CBC3B6A3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F08BEA-6790-AF17-6020-45E3D8BF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9EB908-3530-6311-307F-9500B2EF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0345-31AD-4506-8611-1ADF029B95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710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300BA-8FF3-57F1-8F02-12940C4AB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5A52D0-4A84-6EC3-EE03-93D5EDA1C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94FDF6-644C-ECF6-CEC5-FA207B53D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8EC8558-1789-CDAF-353F-5A5101254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A6324DE-DA20-027C-5DB0-1513AEF0D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CFC28B-B66B-E083-994D-C37E4698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0160-EE30-4227-8E10-2B7CBC3B6A3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DC240E-FC62-6515-7D45-790103AFA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9AF62C-00A0-7E82-C531-A250B8FA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0345-31AD-4506-8611-1ADF029B95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03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2E08E-9D7A-45C8-D7B1-DC6CD7CD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4734B1-9797-9A8D-C41A-B2444E9E4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0160-EE30-4227-8E10-2B7CBC3B6A3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08E048-CCD6-F4EE-6FBA-B2B748347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013F05-EBBD-76B8-67E2-769F4EBD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0345-31AD-4506-8611-1ADF029B95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94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3E2B74-1753-AEE1-2796-D4D5F58B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0160-EE30-4227-8E10-2B7CBC3B6A3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20D23B-6C30-B246-3C23-65C8DF77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EFCE1E-E9D5-2729-A1D4-E036178A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0345-31AD-4506-8611-1ADF029B95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52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E22C9-9387-2755-B799-FDB7503A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36808E-9437-7D2E-CE89-ADFD286E7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74A528-6996-43B2-E4C0-BCCC2A8B2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837E27-B61A-FF3B-4F24-E84BAFFF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0160-EE30-4227-8E10-2B7CBC3B6A3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1D5301-01F2-A6B1-A1FE-1138EF22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EA57E8-8410-363B-ABBA-D748CAF1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0345-31AD-4506-8611-1ADF029B95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19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8F276-BA23-31B6-9E00-368159E49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D12F24-3D83-C2E8-8852-C20E3C54E9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CDE46C-561B-36DF-0E7F-3E9E8FC23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59576F-635F-125C-A942-434972DB6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0160-EE30-4227-8E10-2B7CBC3B6A3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D5C7AD-64D3-8114-4AF5-C6CED9A9A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0961EA-7CE9-A84E-75B3-7620B59C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0345-31AD-4506-8611-1ADF029B95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3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355F8E-7740-0492-0B2B-9E48AC43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0EFA20-8E7E-9F99-3BFF-C4765B244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4E8FB0-8640-088A-3F3F-8F07FA26F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80160-EE30-4227-8E10-2B7CBC3B6A3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DC7773-C786-3928-D7CD-175C0986F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874944-7E92-D360-A79A-25C09834F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B0345-31AD-4506-8611-1ADF029B95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32CED2D-E7A7-CA52-F13D-5F117D367893}"/>
              </a:ext>
            </a:extLst>
          </p:cNvPr>
          <p:cNvSpPr txBox="1"/>
          <p:nvPr/>
        </p:nvSpPr>
        <p:spPr>
          <a:xfrm>
            <a:off x="4416745" y="3028890"/>
            <a:ext cx="40531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000" b="1">
                <a:solidFill>
                  <a:srgbClr val="222222"/>
                </a:solidFill>
                <a:latin typeface="Arial" panose="020B0604020202020204" pitchFamily="34" charset="0"/>
              </a:rPr>
              <a:t>Envelliment – Salut Mental</a:t>
            </a:r>
            <a:endParaRPr lang="ca-ES" sz="200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A3789E6-1EBC-3748-376E-A6CDB0BC3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339721"/>
              </p:ext>
            </p:extLst>
          </p:nvPr>
        </p:nvGraphicFramePr>
        <p:xfrm>
          <a:off x="2522518" y="1830166"/>
          <a:ext cx="7673372" cy="914400"/>
        </p:xfrm>
        <a:graphic>
          <a:graphicData uri="http://schemas.openxmlformats.org/drawingml/2006/table">
            <a:tbl>
              <a:tblPr/>
              <a:tblGrid>
                <a:gridCol w="7673372">
                  <a:extLst>
                    <a:ext uri="{9D8B030D-6E8A-4147-A177-3AD203B41FA5}">
                      <a16:colId xmlns:a16="http://schemas.microsoft.com/office/drawing/2014/main" val="843129796"/>
                    </a:ext>
                  </a:extLst>
                </a:gridCol>
              </a:tblGrid>
              <a:tr h="901339">
                <a:tc>
                  <a:txBody>
                    <a:bodyPr/>
                    <a:lstStyle/>
                    <a:p>
                      <a:br>
                        <a:rPr lang="ca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ca-E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ca-ES" sz="2000" b="0" dirty="0">
                          <a:solidFill>
                            <a:srgbClr val="AE1F0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Comissió d'Estudi sobre la Salut Mental i les Addiccions (CESMA)</a:t>
                      </a:r>
                      <a:endParaRPr lang="ca-ES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900146"/>
                  </a:ext>
                </a:extLst>
              </a:tr>
            </a:tbl>
          </a:graphicData>
        </a:graphic>
      </p:graphicFrame>
      <p:sp>
        <p:nvSpPr>
          <p:cNvPr id="16" name="Google Shape;175;p1">
            <a:extLst>
              <a:ext uri="{FF2B5EF4-FFF2-40B4-BE49-F238E27FC236}">
                <a16:creationId xmlns:a16="http://schemas.microsoft.com/office/drawing/2014/main" id="{1AC31264-7D76-6395-98B4-4A449752F09B}"/>
              </a:ext>
            </a:extLst>
          </p:cNvPr>
          <p:cNvSpPr/>
          <p:nvPr/>
        </p:nvSpPr>
        <p:spPr>
          <a:xfrm>
            <a:off x="9306560" y="6398245"/>
            <a:ext cx="190976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200" i="0" dirty="0">
                <a:effectLst/>
                <a:latin typeface="Arial" panose="020B0604020202020204" pitchFamily="34" charset="0"/>
              </a:rPr>
              <a:t>PR. 2 de </a:t>
            </a:r>
            <a:r>
              <a:rPr lang="ca-ES" sz="1200" i="0" dirty="0">
                <a:effectLst/>
                <a:latin typeface="Arial" panose="020B0604020202020204" pitchFamily="34" charset="0"/>
              </a:rPr>
              <a:t>Febrer</a:t>
            </a:r>
            <a:r>
              <a:rPr lang="es-ES" sz="1200" i="0" dirty="0">
                <a:effectLst/>
                <a:latin typeface="Arial" panose="020B0604020202020204" pitchFamily="34" charset="0"/>
              </a:rPr>
              <a:t> de 2024</a:t>
            </a:r>
            <a:endParaRPr kumimoji="0" lang="es-ES_tradnl" sz="120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EC22C99-1122-B5BB-1621-5AABB321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621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16577">
            <a:off x="-723364" y="-1117276"/>
            <a:ext cx="4209850" cy="3228000"/>
          </a:xfrm>
          <a:prstGeom prst="rect">
            <a:avLst/>
          </a:prstGeom>
          <a:effectLst>
            <a:reflection blurRad="12700" endPos="0" dist="50800" dir="5400000" sy="-100000" algn="bl" rotWithShape="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AADA65C-83A3-2024-4704-2D40C86F3B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621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16577">
            <a:off x="10195877" y="3426335"/>
            <a:ext cx="4209850" cy="3228000"/>
          </a:xfrm>
          <a:prstGeom prst="rect">
            <a:avLst/>
          </a:prstGeom>
          <a:effectLst>
            <a:reflection blurRad="12700" endPos="0" dist="50800" dir="5400000" sy="-100000" algn="bl" rotWithShape="0"/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C33E161-92DD-F878-6591-1BC13DF6D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120" y="144489"/>
            <a:ext cx="3810000" cy="9239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C3FC06C-C3AA-85F1-815D-BE1F1574F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71" y="6017036"/>
            <a:ext cx="1630179" cy="519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5EC22C99-1122-B5BB-1621-5AABB321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621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16577">
            <a:off x="-723364" y="-1117276"/>
            <a:ext cx="4209850" cy="3228000"/>
          </a:xfrm>
          <a:prstGeom prst="rect">
            <a:avLst/>
          </a:prstGeom>
          <a:effectLst>
            <a:reflection blurRad="12700" endPos="0" dist="50800" dir="5400000" sy="-100000" algn="bl" rotWithShape="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AADA65C-83A3-2024-4704-2D40C86F3B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621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16577">
            <a:off x="9631554" y="4138670"/>
            <a:ext cx="4209850" cy="3228000"/>
          </a:xfrm>
          <a:prstGeom prst="rect">
            <a:avLst/>
          </a:prstGeom>
          <a:effectLst>
            <a:reflection blurRad="12700" endPos="0" dist="508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B5BA299-8B3E-337E-7A11-8686EA10D995}"/>
              </a:ext>
            </a:extLst>
          </p:cNvPr>
          <p:cNvSpPr txBox="1"/>
          <p:nvPr/>
        </p:nvSpPr>
        <p:spPr>
          <a:xfrm>
            <a:off x="2947386" y="2663301"/>
            <a:ext cx="6917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“LA SALUT MENTAL EN PERSONES GRANS ES UN GRAN REPTE A ASSOLIR</a:t>
            </a:r>
          </a:p>
          <a:p>
            <a:r>
              <a:rPr lang="ca-ES" dirty="0"/>
              <a:t> QUE NO POT CONTINUAR ESTAR INVISIBILITZAT”</a:t>
            </a:r>
          </a:p>
          <a:p>
            <a:endParaRPr lang="ca-ES" dirty="0"/>
          </a:p>
          <a:p>
            <a:r>
              <a:rPr lang="ca-ES" dirty="0"/>
              <a:t>GRÀCIES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FEC794-AE83-8400-CCEF-DD1E97F63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526" y="339548"/>
            <a:ext cx="1517188" cy="4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61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D53405D7-6787-B6B0-8C07-8AE1A2AD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339548"/>
            <a:ext cx="1517188" cy="48366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EC22C99-1122-B5BB-1621-5AABB321DA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21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16577">
            <a:off x="-723364" y="-1117276"/>
            <a:ext cx="4209850" cy="3228000"/>
          </a:xfrm>
          <a:prstGeom prst="rect">
            <a:avLst/>
          </a:prstGeom>
          <a:effectLst>
            <a:reflection blurRad="12700" endPos="0" dist="50800" dir="5400000" sy="-100000" algn="bl" rotWithShape="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AADA65C-83A3-2024-4704-2D40C86F3B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21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16577">
            <a:off x="9461358" y="3822928"/>
            <a:ext cx="4209850" cy="3228000"/>
          </a:xfrm>
          <a:prstGeom prst="rect">
            <a:avLst/>
          </a:prstGeom>
          <a:effectLst>
            <a:reflection blurRad="12700" endPos="0" dist="50800" dir="5400000" sy="-100000" algn="bl" rotWithShape="0"/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D8142E6-B591-1FC7-9E5E-DA5BFD6C3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71" y="2423022"/>
            <a:ext cx="3519954" cy="201780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631ABFA-E3FB-D9C9-B7B6-FDC2BAF3E733}"/>
              </a:ext>
            </a:extLst>
          </p:cNvPr>
          <p:cNvSpPr txBox="1"/>
          <p:nvPr/>
        </p:nvSpPr>
        <p:spPr>
          <a:xfrm>
            <a:off x="730273" y="4244259"/>
            <a:ext cx="2778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</a:rPr>
              <a:t>OBSERVATORI / TERRITORI /NECESSITATS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B63659-3F26-7EC1-C35C-472575D46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3555" y="3955783"/>
            <a:ext cx="3433096" cy="19393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6A505C6-5E22-D014-FAFC-F8A1BB9C85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9120" y="1954147"/>
            <a:ext cx="3422594" cy="19665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316262-61A5-EE66-0E7E-E9805CA60C28}"/>
              </a:ext>
            </a:extLst>
          </p:cNvPr>
          <p:cNvSpPr txBox="1"/>
          <p:nvPr/>
        </p:nvSpPr>
        <p:spPr>
          <a:xfrm>
            <a:off x="8560476" y="3355619"/>
            <a:ext cx="259549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100" b="1" dirty="0">
                <a:solidFill>
                  <a:schemeClr val="bg1"/>
                </a:solidFill>
              </a:rPr>
              <a:t>INTERVENCIÓN PREVENTIVA ORIENTADA A ACCIONES DE DETECCIÓN Y REDUCCION DE FACTORES DE RIESGO </a:t>
            </a:r>
          </a:p>
        </p:txBody>
      </p:sp>
      <p:pic>
        <p:nvPicPr>
          <p:cNvPr id="7" name="Imagen 6" descr="Gráfico, Gráfico de burbujas&#10;&#10;Descripción generada automáticamente">
            <a:extLst>
              <a:ext uri="{FF2B5EF4-FFF2-40B4-BE49-F238E27FC236}">
                <a16:creationId xmlns:a16="http://schemas.microsoft.com/office/drawing/2014/main" id="{FF90D4FA-B1D9-0D10-53CC-CE2AE50021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1086" y="665952"/>
            <a:ext cx="3918034" cy="312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34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4CA54313-192F-5F3B-D378-5575DA19C7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621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16577">
            <a:off x="-1176369" y="-2082010"/>
            <a:ext cx="4209850" cy="3228000"/>
          </a:xfrm>
          <a:prstGeom prst="rect">
            <a:avLst/>
          </a:prstGeom>
          <a:effectLst>
            <a:reflection blurRad="12700" endPos="0" dist="50800" dir="5400000" sy="-100000" algn="bl" rotWithShape="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C19D1B5-3DAC-A0D9-8981-09925EF6D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526" y="339548"/>
            <a:ext cx="1517188" cy="4836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14A2B4-E2CC-A023-888F-AF78FCA6F0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6" t="1932"/>
          <a:stretch/>
        </p:blipFill>
        <p:spPr>
          <a:xfrm>
            <a:off x="1541416" y="1114697"/>
            <a:ext cx="9030789" cy="497259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E97244-557E-EEFC-36FF-051821B261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621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16577">
            <a:off x="9631554" y="4138670"/>
            <a:ext cx="4209850" cy="3228000"/>
          </a:xfrm>
          <a:prstGeom prst="rect">
            <a:avLst/>
          </a:prstGeom>
          <a:effectLst>
            <a:reflection blurRad="12700"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1860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BE42471-F9F9-466C-9300-F22EDC2A25ED}"/>
              </a:ext>
            </a:extLst>
          </p:cNvPr>
          <p:cNvCxnSpPr>
            <a:cxnSpLocks/>
          </p:cNvCxnSpPr>
          <p:nvPr/>
        </p:nvCxnSpPr>
        <p:spPr>
          <a:xfrm>
            <a:off x="5591908" y="1213338"/>
            <a:ext cx="5943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26A39112-6806-3F05-CD43-D52A1A57CB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621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16577">
            <a:off x="-1310363" y="-1168753"/>
            <a:ext cx="4209850" cy="3228000"/>
          </a:xfrm>
          <a:prstGeom prst="rect">
            <a:avLst/>
          </a:prstGeom>
          <a:effectLst>
            <a:reflection blurRad="12700" endPos="0" dist="50800" dir="5400000" sy="-100000" algn="bl" rotWithShape="0"/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C7E04C7-C47C-C181-45A5-AFC136D8F309}"/>
              </a:ext>
            </a:extLst>
          </p:cNvPr>
          <p:cNvSpPr txBox="1"/>
          <p:nvPr/>
        </p:nvSpPr>
        <p:spPr>
          <a:xfrm>
            <a:off x="2169886" y="1548641"/>
            <a:ext cx="7543195" cy="70891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725"/>
              </a:spcAft>
            </a:pPr>
            <a:r>
              <a:rPr lang="ca-E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ca-ES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és del 20% de les persones  &gt;60 anys pateixen algun tipus de trastorn mental </a:t>
            </a:r>
            <a:r>
              <a:rPr lang="ca-ES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(OMS)</a:t>
            </a:r>
            <a:r>
              <a:rPr lang="ca-ES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ca-ES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56EEA86F-871D-5BDC-F6CF-816FE8FB24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198337"/>
              </p:ext>
            </p:extLst>
          </p:nvPr>
        </p:nvGraphicFramePr>
        <p:xfrm>
          <a:off x="2563912" y="2146943"/>
          <a:ext cx="4838136" cy="387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088C068E-86A2-4E05-80C3-86B4334612A3}"/>
              </a:ext>
            </a:extLst>
          </p:cNvPr>
          <p:cNvSpPr/>
          <p:nvPr/>
        </p:nvSpPr>
        <p:spPr>
          <a:xfrm>
            <a:off x="5644227" y="3203167"/>
            <a:ext cx="903546" cy="4516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A0941F42-80DA-71F8-37FD-B47445AE283A}"/>
              </a:ext>
            </a:extLst>
          </p:cNvPr>
          <p:cNvSpPr/>
          <p:nvPr/>
        </p:nvSpPr>
        <p:spPr>
          <a:xfrm>
            <a:off x="6071365" y="3641029"/>
            <a:ext cx="903546" cy="61210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51B1C74-83DC-8DAC-174B-0B2064700EA2}"/>
              </a:ext>
            </a:extLst>
          </p:cNvPr>
          <p:cNvSpPr txBox="1"/>
          <p:nvPr/>
        </p:nvSpPr>
        <p:spPr>
          <a:xfrm>
            <a:off x="7613895" y="3814386"/>
            <a:ext cx="903546" cy="4516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a-ES" sz="1100" b="1" dirty="0"/>
              <a:t>ESTIGMA</a:t>
            </a:r>
            <a:endParaRPr lang="ca-ES" sz="1100" b="1" kern="1200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98940B8-F028-60D1-0D74-C02F98C31220}"/>
              </a:ext>
            </a:extLst>
          </p:cNvPr>
          <p:cNvSpPr txBox="1"/>
          <p:nvPr/>
        </p:nvSpPr>
        <p:spPr>
          <a:xfrm>
            <a:off x="2169886" y="247324"/>
            <a:ext cx="7863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L’envelliment no és una malaltia</a:t>
            </a:r>
            <a:r>
              <a:rPr lang="ca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es un procés i  forma part del cicle de vida de les persones. </a:t>
            </a:r>
            <a:endParaRPr lang="ca-ES" dirty="0"/>
          </a:p>
        </p:txBody>
      </p:sp>
      <p:grpSp>
        <p:nvGrpSpPr>
          <p:cNvPr id="32" name="Diagram group">
            <a:extLst>
              <a:ext uri="{FF2B5EF4-FFF2-40B4-BE49-F238E27FC236}">
                <a16:creationId xmlns:a16="http://schemas.microsoft.com/office/drawing/2014/main" id="{05FD5490-0599-1365-A21D-85C4FA61A014}"/>
              </a:ext>
            </a:extLst>
          </p:cNvPr>
          <p:cNvGrpSpPr/>
          <p:nvPr/>
        </p:nvGrpSpPr>
        <p:grpSpPr>
          <a:xfrm rot="5400000">
            <a:off x="7385647" y="3319103"/>
            <a:ext cx="1255350" cy="1255957"/>
            <a:chOff x="1589659" y="2619259"/>
            <a:chExt cx="1255350" cy="1255957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33" name="Arco de bloque 32">
              <a:extLst>
                <a:ext uri="{FF2B5EF4-FFF2-40B4-BE49-F238E27FC236}">
                  <a16:creationId xmlns:a16="http://schemas.microsoft.com/office/drawing/2014/main" id="{FBACF37C-559E-67F8-0152-A0C956947AF4}"/>
                </a:ext>
              </a:extLst>
            </p:cNvPr>
            <p:cNvSpPr/>
            <p:nvPr/>
          </p:nvSpPr>
          <p:spPr>
            <a:xfrm>
              <a:off x="1589659" y="2619259"/>
              <a:ext cx="1255350" cy="1255957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a-ES" dirty="0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C0D2B8A3-3312-E0A5-77A7-7B7744CE48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621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16577">
            <a:off x="9631554" y="4138670"/>
            <a:ext cx="4209850" cy="3228000"/>
          </a:xfrm>
          <a:prstGeom prst="rect">
            <a:avLst/>
          </a:prstGeom>
          <a:effectLst>
            <a:reflection blurRad="12700" endPos="0" dist="50800" dir="5400000" sy="-100000" algn="bl" rotWithShape="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1F561F1-43C5-C8A7-894F-D97BD86401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4526" y="339548"/>
            <a:ext cx="1517188" cy="4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04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BE42471-F9F9-466C-9300-F22EDC2A25ED}"/>
              </a:ext>
            </a:extLst>
          </p:cNvPr>
          <p:cNvCxnSpPr>
            <a:cxnSpLocks/>
          </p:cNvCxnSpPr>
          <p:nvPr/>
        </p:nvCxnSpPr>
        <p:spPr>
          <a:xfrm>
            <a:off x="5591908" y="1213338"/>
            <a:ext cx="5943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26A39112-6806-3F05-CD43-D52A1A57CB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621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16577">
            <a:off x="-1310363" y="-1168753"/>
            <a:ext cx="4209850" cy="3228000"/>
          </a:xfrm>
          <a:prstGeom prst="rect">
            <a:avLst/>
          </a:prstGeom>
          <a:effectLst>
            <a:reflection blurRad="12700" endPos="0" dist="508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034FB8-E477-F4FD-01C6-05EB48497EAF}"/>
              </a:ext>
            </a:extLst>
          </p:cNvPr>
          <p:cNvSpPr txBox="1"/>
          <p:nvPr/>
        </p:nvSpPr>
        <p:spPr>
          <a:xfrm>
            <a:off x="2277617" y="538108"/>
            <a:ext cx="5399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ca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rastorns mentals i neurològics me</a:t>
            </a: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ca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comuns: </a:t>
            </a:r>
            <a:endParaRPr lang="ca-ES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3A13DB7-6928-0D26-6AF0-0B167428E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033168"/>
              </p:ext>
            </p:extLst>
          </p:nvPr>
        </p:nvGraphicFramePr>
        <p:xfrm>
          <a:off x="2277617" y="916366"/>
          <a:ext cx="4616449" cy="3301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8AF6B9A-6816-2192-2909-C6B799DB3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0307369"/>
              </p:ext>
            </p:extLst>
          </p:nvPr>
        </p:nvGraphicFramePr>
        <p:xfrm>
          <a:off x="6164072" y="1356418"/>
          <a:ext cx="6776720" cy="3705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3652109D-CEEE-AE7F-B94C-B1C96E1800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621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16577">
            <a:off x="9631554" y="4138670"/>
            <a:ext cx="4209850" cy="3228000"/>
          </a:xfrm>
          <a:prstGeom prst="rect">
            <a:avLst/>
          </a:prstGeom>
          <a:effectLst>
            <a:reflection blurRad="12700" endPos="0" dist="50800" dir="5400000" sy="-100000" algn="bl" rotWithShape="0"/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EEC0384-08D7-0349-E14B-8522E5BF7F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84526" y="339548"/>
            <a:ext cx="1517188" cy="48366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320851A-82D3-0BB8-7E5E-D74FC9893F62}"/>
              </a:ext>
            </a:extLst>
          </p:cNvPr>
          <p:cNvSpPr txBox="1"/>
          <p:nvPr/>
        </p:nvSpPr>
        <p:spPr>
          <a:xfrm>
            <a:off x="2234998" y="4338963"/>
            <a:ext cx="5399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Drogues/Addiccions:</a:t>
            </a:r>
            <a:r>
              <a:rPr lang="ca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ca-ES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76F51DE-5768-7100-62F4-750A8C6822CC}"/>
              </a:ext>
            </a:extLst>
          </p:cNvPr>
          <p:cNvGrpSpPr/>
          <p:nvPr/>
        </p:nvGrpSpPr>
        <p:grpSpPr>
          <a:xfrm>
            <a:off x="3942424" y="4725379"/>
            <a:ext cx="3199040" cy="1145069"/>
            <a:chOff x="1662552" y="2254654"/>
            <a:chExt cx="2951642" cy="1045093"/>
          </a:xfrm>
        </p:grpSpPr>
        <p:sp>
          <p:nvSpPr>
            <p:cNvPr id="12" name="Rectángulo: esquinas superiores redondeadas 11">
              <a:extLst>
                <a:ext uri="{FF2B5EF4-FFF2-40B4-BE49-F238E27FC236}">
                  <a16:creationId xmlns:a16="http://schemas.microsoft.com/office/drawing/2014/main" id="{4865035F-0B10-F7F1-955E-B4601E5F57A3}"/>
                </a:ext>
              </a:extLst>
            </p:cNvPr>
            <p:cNvSpPr/>
            <p:nvPr/>
          </p:nvSpPr>
          <p:spPr>
            <a:xfrm rot="5400000">
              <a:off x="2615826" y="1301380"/>
              <a:ext cx="1045093" cy="2951642"/>
            </a:xfrm>
            <a:prstGeom prst="round2SameRect">
              <a:avLst/>
            </a:prstGeom>
          </p:spPr>
          <p:style>
            <a:lnRef idx="2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lnRef>
            <a:fillRef idx="1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ángulo: esquinas superiores redondeadas 4">
              <a:extLst>
                <a:ext uri="{FF2B5EF4-FFF2-40B4-BE49-F238E27FC236}">
                  <a16:creationId xmlns:a16="http://schemas.microsoft.com/office/drawing/2014/main" id="{5AC5B038-19B6-7513-46B7-C864A9C1E82E}"/>
                </a:ext>
              </a:extLst>
            </p:cNvPr>
            <p:cNvSpPr txBox="1"/>
            <p:nvPr/>
          </p:nvSpPr>
          <p:spPr>
            <a:xfrm>
              <a:off x="1662552" y="2305674"/>
              <a:ext cx="2900625" cy="943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a-ES" sz="12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Alcohol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a-ES" sz="1200" dirty="0">
                  <a:latin typeface="Arial" panose="020B0604020202020204" pitchFamily="34" charset="0"/>
                  <a:cs typeface="Arial" panose="020B0604020202020204" pitchFamily="34" charset="0"/>
                </a:rPr>
                <a:t>Fàrmacs 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a-ES" sz="12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Nicotina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a-ES" sz="1200" dirty="0">
                  <a:latin typeface="Arial" panose="020B0604020202020204" pitchFamily="34" charset="0"/>
                  <a:cs typeface="Arial" panose="020B0604020202020204" pitchFamily="34" charset="0"/>
                </a:rPr>
                <a:t>Jocs d’atzar 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a-ES" sz="1200" dirty="0">
                  <a:latin typeface="Arial" panose="020B0604020202020204" pitchFamily="34" charset="0"/>
                  <a:cs typeface="Arial" panose="020B0604020202020204" pitchFamily="34" charset="0"/>
                </a:rPr>
                <a:t>i altres</a:t>
              </a:r>
              <a:r>
                <a:rPr lang="ca-ES" sz="12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159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5EC22C99-1122-B5BB-1621-5AABB321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621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16577">
            <a:off x="-723364" y="-1117276"/>
            <a:ext cx="4209850" cy="3228000"/>
          </a:xfrm>
          <a:prstGeom prst="rect">
            <a:avLst/>
          </a:prstGeom>
          <a:effectLst>
            <a:reflection blurRad="12700" endPos="0" dist="50800" dir="5400000" sy="-100000" algn="bl" rotWithShape="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AADA65C-83A3-2024-4704-2D40C86F3B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621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16577">
            <a:off x="9631554" y="4138670"/>
            <a:ext cx="4209850" cy="3228000"/>
          </a:xfrm>
          <a:prstGeom prst="rect">
            <a:avLst/>
          </a:prstGeom>
          <a:effectLst>
            <a:reflection blurRad="12700" endPos="0" dist="50800" dir="5400000" sy="-100000" algn="bl" rotWithShape="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9F85BE9-ACAF-52CB-0F1D-CD8A9F5825E0}"/>
              </a:ext>
            </a:extLst>
          </p:cNvPr>
          <p:cNvSpPr txBox="1"/>
          <p:nvPr/>
        </p:nvSpPr>
        <p:spPr>
          <a:xfrm>
            <a:off x="1966542" y="1863340"/>
            <a:ext cx="9347880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DETERMINANTS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QUE AFECTEN A LA SALUT MENTAL DE LES PERSONES GRANS:</a:t>
            </a:r>
          </a:p>
          <a:p>
            <a:endParaRPr lang="ca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○"/>
            </a:pP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No tenir un projecte de vida-jubilació</a:t>
            </a:r>
          </a:p>
          <a:p>
            <a:pPr>
              <a:buClr>
                <a:schemeClr val="accent2"/>
              </a:buClr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○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La situació física, dependència..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○"/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○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El deteriorament cognitiu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○"/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○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Canvi habitatge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○"/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○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Soletat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No Desitjada/ aïllament social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○"/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○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Les pèrdues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○"/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○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Els avanços tecnològics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○"/>
            </a:pPr>
            <a:endParaRPr lang="ca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ca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C7B490-2D45-50BA-F7DF-72C5284A7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526" y="339548"/>
            <a:ext cx="1517188" cy="4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5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5EC22C99-1122-B5BB-1621-5AABB321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621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16577">
            <a:off x="-723364" y="-1117276"/>
            <a:ext cx="4209850" cy="3228000"/>
          </a:xfrm>
          <a:prstGeom prst="rect">
            <a:avLst/>
          </a:prstGeom>
          <a:effectLst>
            <a:reflection blurRad="12700" endPos="0" dist="50800" dir="5400000" sy="-100000" algn="bl" rotWithShape="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AADA65C-83A3-2024-4704-2D40C86F3B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621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16577">
            <a:off x="9631554" y="4138670"/>
            <a:ext cx="4209850" cy="3228000"/>
          </a:xfrm>
          <a:prstGeom prst="rect">
            <a:avLst/>
          </a:prstGeom>
          <a:effectLst>
            <a:reflection blurRad="12700" endPos="0" dist="50800" dir="5400000" sy="-100000" algn="bl" rotWithShape="0"/>
          </a:effec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652587F-D0FC-5D2A-B9F0-BD9CD99C6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03815"/>
              </p:ext>
            </p:extLst>
          </p:nvPr>
        </p:nvGraphicFramePr>
        <p:xfrm>
          <a:off x="3401566" y="656289"/>
          <a:ext cx="5760472" cy="3642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9561">
                  <a:extLst>
                    <a:ext uri="{9D8B030D-6E8A-4147-A177-3AD203B41FA5}">
                      <a16:colId xmlns:a16="http://schemas.microsoft.com/office/drawing/2014/main" val="1408538644"/>
                    </a:ext>
                  </a:extLst>
                </a:gridCol>
                <a:gridCol w="2950911">
                  <a:extLst>
                    <a:ext uri="{9D8B030D-6E8A-4147-A177-3AD203B41FA5}">
                      <a16:colId xmlns:a16="http://schemas.microsoft.com/office/drawing/2014/main" val="1695299136"/>
                    </a:ext>
                  </a:extLst>
                </a:gridCol>
              </a:tblGrid>
              <a:tr h="521836">
                <a:tc>
                  <a:txBody>
                    <a:bodyPr/>
                    <a:lstStyle/>
                    <a:p>
                      <a:pPr algn="ctr"/>
                      <a:r>
                        <a:rPr lang="ca-ES" sz="1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FACTORS DE RISC</a:t>
                      </a:r>
                    </a:p>
                  </a:txBody>
                  <a:tcPr marL="115080" marR="115080" marT="57540" marB="575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FACTORS PROTECTORS</a:t>
                      </a:r>
                    </a:p>
                  </a:txBody>
                  <a:tcPr marL="115080" marR="115080" marT="57540" marB="575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505551"/>
                  </a:ext>
                </a:extLst>
              </a:tr>
              <a:tr h="634553">
                <a:tc>
                  <a:txBody>
                    <a:bodyPr/>
                    <a:lstStyle/>
                    <a:p>
                      <a:pPr algn="l"/>
                      <a:r>
                        <a:rPr lang="ca-ES" sz="18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Dependència, pèrdues y salut fràgil. SND</a:t>
                      </a:r>
                    </a:p>
                  </a:txBody>
                  <a:tcPr marL="115080" marR="115080" marT="57540" marB="57540" anchor="ctr">
                    <a:lnL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Autonomia i socialització amb entorn</a:t>
                      </a:r>
                      <a:endParaRPr lang="ca-ES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080" marR="115080" marT="57540" marB="57540" anchor="ctr">
                    <a:lnL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391567"/>
                  </a:ext>
                </a:extLst>
              </a:tr>
              <a:tr h="698730">
                <a:tc>
                  <a:txBody>
                    <a:bodyPr/>
                    <a:lstStyle/>
                    <a:p>
                      <a:pPr algn="l"/>
                      <a:r>
                        <a:rPr lang="ca-E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Barreres arquitectòniques i mobilitat, canvi habitatge</a:t>
                      </a:r>
                      <a:endParaRPr lang="ca-ES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080" marR="115080" marT="57540" marB="57540" anchor="ctr">
                    <a:lnL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ca-ES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a-E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Accessibilitat serveis i  espais comunitaris</a:t>
                      </a:r>
                      <a:endParaRPr lang="ca-ES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080" marR="115080" marT="57540" marB="57540" anchor="ctr">
                    <a:lnL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078822"/>
                  </a:ext>
                </a:extLst>
              </a:tr>
              <a:tr h="612680">
                <a:tc>
                  <a:txBody>
                    <a:bodyPr/>
                    <a:lstStyle/>
                    <a:p>
                      <a:pPr algn="l"/>
                      <a:r>
                        <a:rPr lang="ca-E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Fragilitat , inexistència de xarxa de suport social</a:t>
                      </a:r>
                      <a:endParaRPr lang="ca-ES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080" marR="115080" marT="57540" marB="57540" anchor="ctr">
                    <a:lnL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Xarxa de suport: satisfacció i proximitat</a:t>
                      </a:r>
                      <a:endParaRPr lang="ca-ES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080" marR="115080" marT="57540" marB="57540" anchor="ctr">
                    <a:lnL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222750"/>
                  </a:ext>
                </a:extLst>
              </a:tr>
              <a:tr h="713757">
                <a:tc>
                  <a:txBody>
                    <a:bodyPr/>
                    <a:lstStyle/>
                    <a:p>
                      <a:pPr algn="l"/>
                      <a:r>
                        <a:rPr lang="ca-E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Bretxa digital</a:t>
                      </a:r>
                      <a:endParaRPr lang="ca-ES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080" marR="115080" marT="57540" marB="57540" anchor="ctr">
                    <a:lnL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Tecnologia</a:t>
                      </a:r>
                    </a:p>
                  </a:txBody>
                  <a:tcPr marL="115080" marR="115080" marT="57540" marB="57540" anchor="ctr">
                    <a:lnL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451413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B02870A-2346-431F-4E84-5D2FDE232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68703"/>
              </p:ext>
            </p:extLst>
          </p:nvPr>
        </p:nvGraphicFramePr>
        <p:xfrm>
          <a:off x="3401566" y="4870489"/>
          <a:ext cx="5760472" cy="597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4651">
                  <a:extLst>
                    <a:ext uri="{9D8B030D-6E8A-4147-A177-3AD203B41FA5}">
                      <a16:colId xmlns:a16="http://schemas.microsoft.com/office/drawing/2014/main" val="236828154"/>
                    </a:ext>
                  </a:extLst>
                </a:gridCol>
                <a:gridCol w="2935821">
                  <a:extLst>
                    <a:ext uri="{9D8B030D-6E8A-4147-A177-3AD203B41FA5}">
                      <a16:colId xmlns:a16="http://schemas.microsoft.com/office/drawing/2014/main" val="2136851499"/>
                    </a:ext>
                  </a:extLst>
                </a:gridCol>
              </a:tblGrid>
              <a:tr h="597728">
                <a:tc>
                  <a:txBody>
                    <a:bodyPr/>
                    <a:lstStyle/>
                    <a:p>
                      <a:pPr algn="l"/>
                      <a:r>
                        <a:rPr lang="ca-E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Resignació</a:t>
                      </a:r>
                      <a:endParaRPr lang="ca-ES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080" marR="115080" marT="57540" marB="57540" anchor="ctr">
                    <a:lnL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Resiliència e introspecció</a:t>
                      </a:r>
                      <a:endParaRPr lang="ca-ES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080" marR="115080" marT="57540" marB="57540" anchor="ctr">
                    <a:lnL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89392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370DD79-4C69-B7FC-F016-02F21A0D9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807844"/>
              </p:ext>
            </p:extLst>
          </p:nvPr>
        </p:nvGraphicFramePr>
        <p:xfrm>
          <a:off x="3401567" y="4299246"/>
          <a:ext cx="5760472" cy="568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4651">
                  <a:extLst>
                    <a:ext uri="{9D8B030D-6E8A-4147-A177-3AD203B41FA5}">
                      <a16:colId xmlns:a16="http://schemas.microsoft.com/office/drawing/2014/main" val="3997814118"/>
                    </a:ext>
                  </a:extLst>
                </a:gridCol>
                <a:gridCol w="2935821">
                  <a:extLst>
                    <a:ext uri="{9D8B030D-6E8A-4147-A177-3AD203B41FA5}">
                      <a16:colId xmlns:a16="http://schemas.microsoft.com/office/drawing/2014/main" val="3353015687"/>
                    </a:ext>
                  </a:extLst>
                </a:gridCol>
              </a:tblGrid>
              <a:tr h="568845">
                <a:tc>
                  <a:txBody>
                    <a:bodyPr/>
                    <a:lstStyle/>
                    <a:p>
                      <a:pPr algn="l"/>
                      <a:r>
                        <a:rPr lang="ca-E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Vulnerabilitat nocturna</a:t>
                      </a:r>
                      <a:endParaRPr lang="ca-ES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080" marR="115080" marT="57540" marB="57540" anchor="ctr">
                    <a:lnL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Religió</a:t>
                      </a:r>
                      <a:endParaRPr lang="ca-ES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080" marR="115080" marT="57540" marB="57540" anchor="ctr">
                    <a:lnL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80920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5075956-1240-10D7-82CB-914A0A632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526" y="339548"/>
            <a:ext cx="1517188" cy="4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1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5EC22C99-1122-B5BB-1621-5AABB321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621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16577">
            <a:off x="-1262447" y="-1245292"/>
            <a:ext cx="4209850" cy="3228000"/>
          </a:xfrm>
          <a:prstGeom prst="rect">
            <a:avLst/>
          </a:prstGeom>
          <a:effectLst>
            <a:reflection blurRad="12700" endPos="0" dist="50800" dir="5400000" sy="-100000" algn="bl" rotWithShape="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AADA65C-83A3-2024-4704-2D40C86F3B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621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16577">
            <a:off x="9631554" y="4138670"/>
            <a:ext cx="4209850" cy="3228000"/>
          </a:xfrm>
          <a:prstGeom prst="rect">
            <a:avLst/>
          </a:prstGeom>
          <a:effectLst>
            <a:reflection blurRad="12700" endPos="0" dist="50800" dir="5400000" sy="-100000" algn="bl" rotWithShape="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BBCC975-17C3-69F1-C3AA-8D4E990AFF72}"/>
              </a:ext>
            </a:extLst>
          </p:cNvPr>
          <p:cNvSpPr txBox="1"/>
          <p:nvPr/>
        </p:nvSpPr>
        <p:spPr>
          <a:xfrm>
            <a:off x="2032372" y="521944"/>
            <a:ext cx="9770623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CONSIDERACIONS:</a:t>
            </a:r>
          </a:p>
          <a:p>
            <a:endParaRPr lang="ca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Persones grans NO diagnosticades</a:t>
            </a:r>
          </a:p>
          <a:p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Situació actual consum psicofàrmacs</a:t>
            </a:r>
          </a:p>
          <a:p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Manca recursos específics per atendre a les persones grans  amb problemes d’addiccions(experts </a:t>
            </a:r>
          </a:p>
          <a:p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    amb addiccions, experts amb gerontologia...)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Manca recursos per a persones grans amb discapacitat intel·lectual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Cal millorar la coordinació amb tots els agents implicats</a:t>
            </a:r>
          </a:p>
          <a:p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Manca de recursos y serveis per satisfer necessitats bàsiques (Habitatges adequat, Suport a domicili, </a:t>
            </a:r>
          </a:p>
          <a:p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     prevenció SND, Maltractaments, ...)</a:t>
            </a:r>
          </a:p>
          <a:p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Millorar atenció en els centres d’atenció primària. Detecció de símptomes/prevenció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Detectar i prevenir la SND i reduir la bretxa digital en les persones grans</a:t>
            </a:r>
          </a:p>
          <a:p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Utilitzar les noves tecnologies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Apostar per una política de “cures” abordatge des de físic, emocional, cognitiu i comunitari.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B9B80D-7A28-8D09-368B-D8BC29E9B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526" y="339548"/>
            <a:ext cx="1517188" cy="4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56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5EC22C99-1122-B5BB-1621-5AABB321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621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16577">
            <a:off x="-723364" y="-1117276"/>
            <a:ext cx="4209850" cy="3228000"/>
          </a:xfrm>
          <a:prstGeom prst="rect">
            <a:avLst/>
          </a:prstGeom>
          <a:effectLst>
            <a:reflection blurRad="12700" endPos="0" dist="50800" dir="5400000" sy="-100000" algn="bl" rotWithShape="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AADA65C-83A3-2024-4704-2D40C86F3B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621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16577">
            <a:off x="9631554" y="4138670"/>
            <a:ext cx="4209850" cy="3228000"/>
          </a:xfrm>
          <a:prstGeom prst="rect">
            <a:avLst/>
          </a:prstGeom>
          <a:effectLst>
            <a:reflection blurRad="12700" endPos="0" dist="50800" dir="5400000" sy="-100000" algn="bl" rotWithShape="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4090503-B3D7-AA51-0907-8757CF73030D}"/>
              </a:ext>
            </a:extLst>
          </p:cNvPr>
          <p:cNvSpPr txBox="1"/>
          <p:nvPr/>
        </p:nvSpPr>
        <p:spPr>
          <a:xfrm>
            <a:off x="2992555" y="474345"/>
            <a:ext cx="81108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CONCLUSIONS FINALS:</a:t>
            </a:r>
          </a:p>
          <a:p>
            <a:endParaRPr lang="ca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Canvi cultural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a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Necessitats canvis en els models d’atenció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a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Inversions econòmiques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a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Línies de desenvolupament segons la OMS:</a:t>
            </a:r>
          </a:p>
          <a:p>
            <a:endParaRPr lang="ca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     A)</a:t>
            </a:r>
            <a:r>
              <a:rPr lang="es-ES" dirty="0"/>
              <a:t>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Promoció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d’una vida activa saludable,  lluita contra l'estigmatització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desenvolupament d'entorns amigables</a:t>
            </a:r>
            <a:r>
              <a:rPr lang="ca-ES" dirty="0"/>
              <a:t>.</a:t>
            </a:r>
          </a:p>
          <a:p>
            <a:endParaRPr lang="ca-ES" dirty="0"/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     B)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Disminuir la soledat no volguda</a:t>
            </a:r>
          </a:p>
          <a:p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     C)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Desmedicalització i l’augment de l'atenció psicològica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dirty="0"/>
              <a:t>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     D)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Atenció integrada social i sanitària i el reforç de suports i d’actuacions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          i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seguiments adaptats a domicili i a residències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F5FA5D-2D8B-0965-D507-F4FEB59C9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526" y="339548"/>
            <a:ext cx="1517188" cy="4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2">
    <wetp:webextensionref xmlns:r="http://schemas.openxmlformats.org/officeDocument/2006/relationships" r:id="rId1"/>
  </wetp:taskpane>
  <wetp:taskpane dockstate="right" visibility="0" width="525" row="13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7060E995-365E-4BC6-93A2-59F40491F0F8}">
  <we:reference id="wa200000113" version="1.0.0.0" store="es-ES" storeType="OMEX"/>
  <we:alternateReferences>
    <we:reference id="WA200000113" version="1.0.0.0" store="WA200000113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3BAF6BA0-C33E-4162-94C0-A5642D472B46}">
  <we:reference id="wa104379997" version="3.0.0.0" store="es-ES" storeType="OMEX"/>
  <we:alternateReferences>
    <we:reference id="wa104379997" version="3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3819</TotalTime>
  <Words>490</Words>
  <Application>Microsoft Office PowerPoint</Application>
  <PresentationFormat>Panorámica</PresentationFormat>
  <Paragraphs>112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 Rodriguez Benito</dc:creator>
  <cp:lastModifiedBy>prodriguez</cp:lastModifiedBy>
  <cp:revision>71</cp:revision>
  <cp:lastPrinted>2024-02-01T08:10:24Z</cp:lastPrinted>
  <dcterms:created xsi:type="dcterms:W3CDTF">2024-01-13T18:54:19Z</dcterms:created>
  <dcterms:modified xsi:type="dcterms:W3CDTF">2024-02-01T13:35:36Z</dcterms:modified>
</cp:coreProperties>
</file>