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BB387-979C-CB47-BA0C-2948F0242283}" v="110" dt="2026-01-21T16:17:12.262"/>
    <p1510:client id="{4197A3BD-5CF9-BAD5-956A-335C64F55AEC}" v="2" dt="2026-01-22T10:52:16.059"/>
    <p1510:client id="{8FC7A8CB-5C2E-B0AF-E585-60B15BBA1FA8}" v="3" dt="2026-01-21T16:21:11.461"/>
    <p1510:client id="{DC3D870D-247E-7F36-B32B-16910A837CFB}" v="103" dt="2026-01-21T16:09:22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804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0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863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34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50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2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5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0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5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3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7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5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6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err="1"/>
              <a:t>Proposta</a:t>
            </a:r>
            <a:r>
              <a:t> de </a:t>
            </a:r>
            <a:r>
              <a:rPr err="1"/>
              <a:t>Servei</a:t>
            </a:r>
            <a:r>
              <a:t> </a:t>
            </a:r>
            <a:r>
              <a:rPr err="1"/>
              <a:t>d’Intervenció</a:t>
            </a:r>
            <a:r>
              <a:t> en </a:t>
            </a:r>
            <a:r>
              <a:rPr err="1"/>
              <a:t>Drogodependències</a:t>
            </a:r>
            <a:r>
              <a:t> i </a:t>
            </a:r>
            <a:r>
              <a:rPr err="1"/>
              <a:t>Justícia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t>Intervenció en el moment de la detenció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Punt de partida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a-ES" sz="2400"/>
              <a:t>C</a:t>
            </a:r>
            <a:r>
              <a:rPr sz="2400" err="1"/>
              <a:t>atalunya</a:t>
            </a:r>
            <a:r>
              <a:rPr sz="2400"/>
              <a:t> ha </a:t>
            </a:r>
            <a:r>
              <a:rPr sz="2400" err="1"/>
              <a:t>estat</a:t>
            </a:r>
            <a:r>
              <a:rPr sz="2400"/>
              <a:t> </a:t>
            </a:r>
            <a:r>
              <a:rPr sz="2400" err="1"/>
              <a:t>pionera</a:t>
            </a:r>
            <a:r>
              <a:rPr sz="2400"/>
              <a:t> en</a:t>
            </a:r>
            <a:r>
              <a:rPr lang="ca-ES" sz="2400"/>
              <a:t> </a:t>
            </a:r>
            <a:r>
              <a:rPr sz="2400" err="1"/>
              <a:t>drogodependències</a:t>
            </a:r>
            <a:r>
              <a:rPr sz="2400"/>
              <a:t> i </a:t>
            </a:r>
            <a:r>
              <a:rPr sz="2400" err="1"/>
              <a:t>justícia</a:t>
            </a:r>
            <a:r>
              <a:rPr sz="2400"/>
              <a:t>.</a:t>
            </a:r>
            <a:endParaRPr lang="es-ES" sz="2400"/>
          </a:p>
          <a:p>
            <a:pPr algn="just"/>
            <a:r>
              <a:rPr lang="es-ES" sz="2400" err="1"/>
              <a:t>Actualment</a:t>
            </a:r>
            <a:r>
              <a:rPr sz="2400"/>
              <a:t> </a:t>
            </a:r>
            <a:r>
              <a:rPr sz="2400" err="1"/>
              <a:t>existeix</a:t>
            </a:r>
            <a:r>
              <a:rPr sz="2400"/>
              <a:t> </a:t>
            </a:r>
            <a:r>
              <a:rPr sz="2400" err="1"/>
              <a:t>una</a:t>
            </a:r>
            <a:r>
              <a:rPr sz="2400"/>
              <a:t> </a:t>
            </a:r>
            <a:r>
              <a:rPr sz="2400" err="1"/>
              <a:t>desconnexió</a:t>
            </a:r>
            <a:r>
              <a:rPr sz="2400"/>
              <a:t> entre </a:t>
            </a:r>
            <a:r>
              <a:rPr sz="2400" err="1"/>
              <a:t>sistemes</a:t>
            </a:r>
            <a:r>
              <a:rPr sz="2400"/>
              <a:t>.</a:t>
            </a:r>
            <a:endParaRPr lang="es-ES" sz="2400">
              <a:ea typeface="Calibri"/>
              <a:cs typeface="Calibri"/>
            </a:endParaRPr>
          </a:p>
          <a:p>
            <a:pPr algn="just"/>
            <a:r>
              <a:rPr sz="2400"/>
              <a:t>La </a:t>
            </a:r>
            <a:r>
              <a:rPr sz="2400" err="1"/>
              <a:t>disminució</a:t>
            </a:r>
            <a:r>
              <a:rPr sz="2400"/>
              <a:t> de </a:t>
            </a:r>
            <a:r>
              <a:rPr lang="es-ES" sz="2400" err="1"/>
              <a:t>l’article</a:t>
            </a:r>
            <a:r>
              <a:rPr sz="2400"/>
              <a:t> 182</a:t>
            </a:r>
            <a:r>
              <a:rPr lang="es-ES" sz="2400"/>
              <a:t> es una </a:t>
            </a:r>
            <a:r>
              <a:rPr lang="es-ES" sz="2400" err="1"/>
              <a:t>prova</a:t>
            </a:r>
            <a:r>
              <a:rPr lang="es-ES" sz="2400"/>
              <a:t> de la falta de </a:t>
            </a:r>
            <a:r>
              <a:rPr lang="es-ES" sz="2400" err="1"/>
              <a:t>coordinaciò</a:t>
            </a:r>
            <a:r>
              <a:rPr lang="es-ES" sz="2400"/>
              <a:t>.</a:t>
            </a:r>
            <a:endParaRPr lang="es-ES" sz="2400">
              <a:ea typeface="Calibri"/>
              <a:cs typeface="Calibri"/>
            </a:endParaRPr>
          </a:p>
          <a:p>
            <a:pPr algn="just"/>
            <a:r>
              <a:rPr lang="es-ES" sz="2400"/>
              <a:t>Arribar</a:t>
            </a:r>
            <a:r>
              <a:rPr sz="2400"/>
              <a:t> tard </a:t>
            </a:r>
            <a:r>
              <a:rPr sz="2400" err="1"/>
              <a:t>implica</a:t>
            </a:r>
            <a:r>
              <a:rPr sz="2400"/>
              <a:t> </a:t>
            </a:r>
            <a:r>
              <a:rPr sz="2400" err="1"/>
              <a:t>més</a:t>
            </a:r>
            <a:r>
              <a:rPr sz="2400"/>
              <a:t> </a:t>
            </a:r>
            <a:r>
              <a:rPr sz="2400" err="1"/>
              <a:t>reincidència</a:t>
            </a:r>
            <a:r>
              <a:rPr sz="2400"/>
              <a:t>, </a:t>
            </a:r>
            <a:r>
              <a:rPr sz="2400" err="1"/>
              <a:t>víctimes</a:t>
            </a:r>
            <a:r>
              <a:rPr sz="2400"/>
              <a:t> </a:t>
            </a:r>
            <a:r>
              <a:rPr lang="es-ES" sz="2400"/>
              <a:t>i</a:t>
            </a:r>
            <a:r>
              <a:rPr sz="2400"/>
              <a:t> </a:t>
            </a:r>
            <a:r>
              <a:rPr sz="2400" err="1"/>
              <a:t>despesa</a:t>
            </a:r>
            <a:r>
              <a:rPr sz="2400"/>
              <a:t> </a:t>
            </a:r>
            <a:r>
              <a:rPr sz="2400" err="1"/>
              <a:t>pública</a:t>
            </a:r>
            <a:r>
              <a:rPr sz="2400"/>
              <a:t>.</a:t>
            </a:r>
            <a:endParaRPr lang="es-ES" sz="240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Dades clau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400"/>
              <a:t>Les </a:t>
            </a:r>
            <a:r>
              <a:rPr lang="es-ES" sz="2400"/>
              <a:t>persones</a:t>
            </a:r>
            <a:r>
              <a:rPr sz="2400"/>
              <a:t> en </a:t>
            </a:r>
            <a:r>
              <a:rPr lang="es-ES" sz="2400" err="1"/>
              <a:t>tractament</a:t>
            </a:r>
            <a:r>
              <a:rPr sz="2400"/>
              <a:t> </a:t>
            </a:r>
            <a:r>
              <a:rPr lang="es-ES" sz="2400" err="1"/>
              <a:t>reincideixen</a:t>
            </a:r>
            <a:r>
              <a:rPr sz="2400"/>
              <a:t> un 30–50% </a:t>
            </a:r>
            <a:r>
              <a:rPr lang="es-ES" sz="2400" err="1"/>
              <a:t>menys</a:t>
            </a:r>
            <a:r>
              <a:rPr sz="2400"/>
              <a:t>.</a:t>
            </a:r>
            <a:endParaRPr lang="es-ES" sz="2400"/>
          </a:p>
          <a:p>
            <a:pPr algn="just"/>
            <a:r>
              <a:rPr sz="2400"/>
              <a:t>El cost </a:t>
            </a:r>
            <a:r>
              <a:rPr lang="es-ES" sz="2400"/>
              <a:t>anual</a:t>
            </a:r>
            <a:r>
              <a:rPr sz="2400"/>
              <a:t> de la </a:t>
            </a:r>
            <a:r>
              <a:rPr lang="es-ES" sz="2400" err="1"/>
              <a:t>presó</a:t>
            </a:r>
            <a:r>
              <a:rPr sz="2400"/>
              <a:t> </a:t>
            </a:r>
            <a:r>
              <a:rPr lang="es-ES" sz="2400" err="1"/>
              <a:t>és</a:t>
            </a:r>
            <a:r>
              <a:rPr sz="2400"/>
              <a:t> molt superior al d’un </a:t>
            </a:r>
            <a:r>
              <a:rPr lang="es-ES" sz="2400" err="1"/>
              <a:t>tractament</a:t>
            </a:r>
            <a:r>
              <a:rPr sz="2400"/>
              <a:t>.</a:t>
            </a:r>
            <a:endParaRPr lang="es-ES" sz="2400"/>
          </a:p>
          <a:p>
            <a:pPr algn="just"/>
            <a:r>
              <a:rPr lang="es-ES" sz="2400" err="1"/>
              <a:t>Resultat</a:t>
            </a:r>
            <a:r>
              <a:rPr sz="2400"/>
              <a:t>: </a:t>
            </a:r>
            <a:r>
              <a:rPr lang="es-ES" sz="2400" err="1"/>
              <a:t>menys</a:t>
            </a:r>
            <a:r>
              <a:rPr sz="2400"/>
              <a:t> </a:t>
            </a:r>
            <a:r>
              <a:rPr lang="es-ES" sz="2400" err="1"/>
              <a:t>delictes</a:t>
            </a:r>
            <a:r>
              <a:rPr sz="2400"/>
              <a:t>, </a:t>
            </a:r>
            <a:r>
              <a:rPr lang="es-ES" sz="2400" err="1"/>
              <a:t>víctimes</a:t>
            </a:r>
            <a:r>
              <a:rPr sz="2400"/>
              <a:t> i </a:t>
            </a:r>
            <a:r>
              <a:rPr lang="es-ES" sz="2400" err="1"/>
              <a:t>despesa</a:t>
            </a:r>
            <a:r>
              <a:rPr sz="2400"/>
              <a:t>, </a:t>
            </a:r>
            <a:r>
              <a:rPr lang="es-ES" sz="2400" err="1"/>
              <a:t>més</a:t>
            </a:r>
            <a:r>
              <a:rPr sz="2400"/>
              <a:t> </a:t>
            </a:r>
            <a:r>
              <a:rPr lang="es-ES" sz="2400" err="1"/>
              <a:t>cohesió</a:t>
            </a:r>
            <a:r>
              <a:rPr sz="2400"/>
              <a:t> social.</a:t>
            </a:r>
            <a:endParaRPr lang="es-E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Objectiu de la proposta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sz="2400" dirty="0"/>
              <a:t>Intervenir en</a:t>
            </a:r>
            <a:r>
              <a:rPr lang="es-ES" sz="2400" dirty="0"/>
              <a:t> un</a:t>
            </a:r>
            <a:r>
              <a:rPr sz="2400" dirty="0"/>
              <a:t> </a:t>
            </a:r>
            <a:r>
              <a:rPr sz="2400" dirty="0" err="1"/>
              <a:t>moment</a:t>
            </a:r>
            <a:r>
              <a:rPr sz="2400" dirty="0"/>
              <a:t> </a:t>
            </a:r>
            <a:r>
              <a:rPr sz="2400" dirty="0" err="1"/>
              <a:t>oportú</a:t>
            </a:r>
            <a:r>
              <a:rPr sz="2400" dirty="0"/>
              <a:t>: el </a:t>
            </a:r>
            <a:r>
              <a:rPr sz="2400" dirty="0" err="1"/>
              <a:t>moment</a:t>
            </a:r>
            <a:r>
              <a:rPr sz="2400" dirty="0"/>
              <a:t> de la </a:t>
            </a:r>
            <a:r>
              <a:rPr sz="2400" dirty="0" err="1"/>
              <a:t>detenció</a:t>
            </a:r>
            <a:r>
              <a:rPr sz="2400" dirty="0"/>
              <a:t>.</a:t>
            </a:r>
            <a:endParaRPr lang="es-ES" sz="2400" dirty="0"/>
          </a:p>
          <a:p>
            <a:pPr algn="just"/>
            <a:r>
              <a:rPr sz="2400" dirty="0" err="1"/>
              <a:t>Detecció</a:t>
            </a:r>
            <a:r>
              <a:rPr sz="2400" dirty="0"/>
              <a:t> </a:t>
            </a:r>
            <a:r>
              <a:rPr sz="2400" dirty="0" err="1"/>
              <a:t>precoç</a:t>
            </a:r>
            <a:r>
              <a:rPr sz="2400" dirty="0"/>
              <a:t> de </a:t>
            </a:r>
            <a:r>
              <a:rPr sz="2400" dirty="0" err="1"/>
              <a:t>l’addicció</a:t>
            </a:r>
            <a:r>
              <a:rPr sz="2400" dirty="0"/>
              <a:t>.</a:t>
            </a:r>
            <a:endParaRPr lang="es-ES" sz="2400" dirty="0">
              <a:ea typeface="Calibri"/>
              <a:cs typeface="Calibri"/>
            </a:endParaRPr>
          </a:p>
          <a:p>
            <a:pPr algn="just"/>
            <a:r>
              <a:rPr sz="2400" dirty="0"/>
              <a:t>Evitar </a:t>
            </a:r>
            <a:r>
              <a:rPr sz="2400" dirty="0" err="1"/>
              <a:t>trajectòries</a:t>
            </a:r>
            <a:r>
              <a:rPr sz="2400" dirty="0"/>
              <a:t> </a:t>
            </a:r>
            <a:r>
              <a:rPr sz="2400" dirty="0" err="1"/>
              <a:t>delinqüència</a:t>
            </a:r>
            <a:r>
              <a:rPr sz="2400" dirty="0"/>
              <a:t>–presó–</a:t>
            </a:r>
            <a:r>
              <a:rPr sz="2400" dirty="0" err="1"/>
              <a:t>reincidència</a:t>
            </a:r>
            <a:r>
              <a:rPr lang="es-ES" sz="2400" dirty="0"/>
              <a:t>, repetitives.</a:t>
            </a:r>
            <a:endParaRPr lang="es-ES" sz="2400" dirty="0">
              <a:ea typeface="Calibri"/>
              <a:cs typeface="Calibri"/>
            </a:endParaRPr>
          </a:p>
          <a:p>
            <a:pPr algn="just"/>
            <a:r>
              <a:rPr lang="es-ES" sz="2400" dirty="0" err="1"/>
              <a:t>Compatibilitzar</a:t>
            </a:r>
            <a:r>
              <a:rPr sz="2400" dirty="0"/>
              <a:t> </a:t>
            </a:r>
            <a:r>
              <a:rPr sz="2400" dirty="0" err="1"/>
              <a:t>responsabilitat</a:t>
            </a:r>
            <a:r>
              <a:rPr sz="2400" dirty="0"/>
              <a:t> penal </a:t>
            </a:r>
            <a:r>
              <a:rPr lang="es-ES" sz="2400" dirty="0"/>
              <a:t>i</a:t>
            </a:r>
            <a:r>
              <a:rPr sz="2400" dirty="0"/>
              <a:t> </a:t>
            </a:r>
            <a:r>
              <a:rPr sz="2400" dirty="0" err="1"/>
              <a:t>recuperació</a:t>
            </a:r>
            <a:r>
              <a:rPr sz="2400" dirty="0"/>
              <a:t>.</a:t>
            </a:r>
            <a:endParaRPr lang="es-ES" sz="24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Proposta concreta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err="1"/>
              <a:t>Creació</a:t>
            </a:r>
            <a:r>
              <a:rPr sz="2400"/>
              <a:t> d’un </a:t>
            </a:r>
            <a:r>
              <a:rPr lang="es-ES" sz="2400" err="1"/>
              <a:t>Servei</a:t>
            </a:r>
            <a:r>
              <a:rPr sz="2400"/>
              <a:t> </a:t>
            </a:r>
            <a:r>
              <a:rPr lang="es-ES" sz="2400" err="1"/>
              <a:t>Especialitzat</a:t>
            </a:r>
            <a:r>
              <a:rPr sz="2400"/>
              <a:t> en </a:t>
            </a:r>
            <a:r>
              <a:rPr lang="es-ES" sz="2400" err="1"/>
              <a:t>Drogodependències</a:t>
            </a:r>
            <a:r>
              <a:rPr sz="2400"/>
              <a:t> i </a:t>
            </a:r>
            <a:r>
              <a:rPr lang="es-ES" sz="2400" err="1"/>
              <a:t>Justícia</a:t>
            </a:r>
            <a:r>
              <a:rPr sz="2400"/>
              <a:t>.</a:t>
            </a:r>
            <a:endParaRPr lang="es-ES" sz="2400"/>
          </a:p>
          <a:p>
            <a:pPr algn="just"/>
            <a:r>
              <a:rPr sz="2400"/>
              <a:t>Moment </a:t>
            </a:r>
            <a:r>
              <a:rPr lang="es-ES" sz="2400" err="1"/>
              <a:t>d’intervenció</a:t>
            </a:r>
            <a:r>
              <a:rPr sz="2400"/>
              <a:t>: </a:t>
            </a:r>
            <a:r>
              <a:rPr lang="es-ES" sz="2400" err="1"/>
              <a:t>immediat</a:t>
            </a:r>
            <a:r>
              <a:rPr sz="2400"/>
              <a:t> a la </a:t>
            </a:r>
            <a:r>
              <a:rPr lang="es-ES" sz="2400" err="1"/>
              <a:t>detenció</a:t>
            </a:r>
            <a:r>
              <a:rPr sz="2400"/>
              <a:t>.</a:t>
            </a:r>
            <a:endParaRPr lang="es-ES" sz="2400"/>
          </a:p>
          <a:p>
            <a:pPr algn="just"/>
            <a:r>
              <a:rPr lang="es-ES" sz="2400" err="1"/>
              <a:t>Coordinació</a:t>
            </a:r>
            <a:r>
              <a:rPr sz="2400"/>
              <a:t> </a:t>
            </a:r>
            <a:r>
              <a:rPr lang="es-ES" sz="2400" err="1"/>
              <a:t>amb</a:t>
            </a:r>
            <a:r>
              <a:rPr sz="2400"/>
              <a:t> </a:t>
            </a:r>
            <a:r>
              <a:rPr lang="es-ES" sz="2400" err="1"/>
              <a:t>jutjats</a:t>
            </a:r>
            <a:r>
              <a:rPr sz="2400"/>
              <a:t>, fiscals, </a:t>
            </a:r>
            <a:r>
              <a:rPr lang="es-ES" sz="2400" err="1"/>
              <a:t>advocats</a:t>
            </a:r>
            <a:r>
              <a:rPr sz="2400"/>
              <a:t>, salut mental i </a:t>
            </a:r>
            <a:r>
              <a:rPr lang="es-ES" sz="2400" err="1"/>
              <a:t>serveis</a:t>
            </a:r>
            <a:r>
              <a:rPr sz="2400"/>
              <a:t> socials.</a:t>
            </a:r>
            <a:endParaRPr lang="es-ES" sz="2400"/>
          </a:p>
          <a:p>
            <a:pPr algn="just"/>
            <a:r>
              <a:rPr sz="2400"/>
              <a:t>Equip </a:t>
            </a:r>
            <a:r>
              <a:rPr lang="es-ES" sz="2400" err="1"/>
              <a:t>multidisciplinari</a:t>
            </a:r>
            <a:r>
              <a:rPr sz="2400"/>
              <a:t>: </a:t>
            </a:r>
            <a:r>
              <a:rPr lang="es-ES" sz="2400" err="1"/>
              <a:t>psicòlogues</a:t>
            </a:r>
            <a:r>
              <a:rPr sz="2400"/>
              <a:t>, </a:t>
            </a:r>
            <a:r>
              <a:rPr lang="es-ES" sz="2400" err="1"/>
              <a:t>treballadors</a:t>
            </a:r>
            <a:r>
              <a:rPr sz="2400"/>
              <a:t> socials, </a:t>
            </a:r>
            <a:r>
              <a:rPr lang="es-ES" sz="2400" err="1"/>
              <a:t>juristes</a:t>
            </a:r>
            <a:r>
              <a:rPr sz="2400"/>
              <a:t>.</a:t>
            </a:r>
            <a:endParaRPr lang="es-E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Funcions del servei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40189"/>
            <a:ext cx="6591985" cy="37776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sz="2400" dirty="0" err="1"/>
              <a:t>Avaluació</a:t>
            </a:r>
            <a:r>
              <a:rPr sz="2400" dirty="0"/>
              <a:t> </a:t>
            </a:r>
            <a:r>
              <a:rPr sz="2400" dirty="0" err="1"/>
              <a:t>inicial</a:t>
            </a:r>
            <a:r>
              <a:rPr sz="2400" dirty="0"/>
              <a:t>.</a:t>
            </a:r>
          </a:p>
          <a:p>
            <a:r>
              <a:rPr sz="2400" dirty="0" err="1"/>
              <a:t>Contenció</a:t>
            </a:r>
            <a:r>
              <a:rPr sz="2400" dirty="0"/>
              <a:t> </a:t>
            </a:r>
            <a:r>
              <a:rPr sz="2400" dirty="0" err="1"/>
              <a:t>emocional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Acompanyament</a:t>
            </a:r>
            <a:r>
              <a:rPr sz="2400" dirty="0"/>
              <a:t> </a:t>
            </a:r>
            <a:r>
              <a:rPr sz="2400" dirty="0" err="1"/>
              <a:t>terapèutic</a:t>
            </a:r>
            <a:r>
              <a:rPr sz="2400" dirty="0"/>
              <a:t> </a:t>
            </a:r>
            <a:r>
              <a:rPr sz="2400" dirty="0" err="1"/>
              <a:t>i</a:t>
            </a:r>
            <a:r>
              <a:rPr sz="2400" dirty="0"/>
              <a:t> familiar.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Treball</a:t>
            </a:r>
            <a:r>
              <a:rPr sz="2400" dirty="0"/>
              <a:t> </a:t>
            </a:r>
            <a:r>
              <a:rPr sz="2400" dirty="0" err="1"/>
              <a:t>motivacional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Orientació</a:t>
            </a:r>
            <a:r>
              <a:rPr sz="2400" dirty="0"/>
              <a:t> </a:t>
            </a:r>
            <a:r>
              <a:rPr sz="2400" dirty="0" err="1"/>
              <a:t>jurídica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Coordinació</a:t>
            </a:r>
            <a:r>
              <a:rPr sz="2400" dirty="0"/>
              <a:t> entre </a:t>
            </a:r>
            <a:r>
              <a:rPr sz="2400" dirty="0" err="1"/>
              <a:t>recursos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lang="es-ES" sz="2400" dirty="0" err="1">
                <a:ea typeface="Calibri"/>
                <a:cs typeface="Calibri"/>
              </a:rPr>
              <a:t>Derivacions</a:t>
            </a:r>
            <a:r>
              <a:rPr lang="es-ES" sz="2400" dirty="0">
                <a:ea typeface="Calibri"/>
                <a:cs typeface="Calibri"/>
              </a:rPr>
              <a:t> </a:t>
            </a:r>
            <a:r>
              <a:rPr lang="es-ES" sz="2400" dirty="0" err="1">
                <a:ea typeface="Calibri"/>
                <a:cs typeface="Calibri"/>
              </a:rPr>
              <a:t>als</a:t>
            </a:r>
            <a:r>
              <a:rPr lang="es-ES" sz="2400" dirty="0">
                <a:ea typeface="Calibri"/>
                <a:cs typeface="Calibri"/>
              </a:rPr>
              <a:t> recursos </a:t>
            </a:r>
            <a:r>
              <a:rPr lang="es-ES" sz="2400" dirty="0" err="1">
                <a:ea typeface="Calibri"/>
                <a:cs typeface="Calibri"/>
              </a:rPr>
              <a:t>pertinents</a:t>
            </a:r>
            <a:r>
              <a:rPr lang="es-ES" sz="2400" dirty="0">
                <a:ea typeface="Calibri"/>
                <a:cs typeface="Calibri"/>
              </a:rPr>
              <a:t>.</a:t>
            </a:r>
            <a:endParaRPr lang="es-ES" sz="2400" dirty="0"/>
          </a:p>
          <a:p>
            <a:r>
              <a:rPr sz="2400" dirty="0" err="1"/>
              <a:t>Continuïtat</a:t>
            </a:r>
            <a:r>
              <a:rPr sz="2400" dirty="0"/>
              <a:t> de </a:t>
            </a:r>
            <a:r>
              <a:rPr sz="2400" dirty="0" err="1"/>
              <a:t>medicació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Analítiques</a:t>
            </a:r>
            <a:r>
              <a:rPr sz="2400" dirty="0"/>
              <a:t> de </a:t>
            </a:r>
            <a:r>
              <a:rPr sz="2400" dirty="0" err="1"/>
              <a:t>tòxics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  <a:p>
            <a:r>
              <a:rPr sz="2400" dirty="0" err="1"/>
              <a:t>Informes</a:t>
            </a:r>
            <a:r>
              <a:rPr sz="2400" dirty="0"/>
              <a:t> </a:t>
            </a:r>
            <a:r>
              <a:rPr sz="2400" dirty="0" err="1"/>
              <a:t>pericials</a:t>
            </a:r>
            <a:r>
              <a:rPr sz="2400" dirty="0"/>
              <a:t> </a:t>
            </a:r>
            <a:r>
              <a:rPr sz="2400" dirty="0" err="1"/>
              <a:t>rigorosos</a:t>
            </a:r>
            <a:r>
              <a:rPr sz="2400" dirty="0"/>
              <a:t>.</a:t>
            </a:r>
            <a:endParaRPr sz="240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Valor </a:t>
            </a:r>
            <a:r>
              <a:rPr err="1"/>
              <a:t>afegit</a:t>
            </a:r>
            <a:r>
              <a:t> </a:t>
            </a:r>
            <a:r>
              <a:rPr err="1"/>
              <a:t>clau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err="1"/>
              <a:t>Informes</a:t>
            </a:r>
            <a:r>
              <a:rPr lang="en-GB" sz="2400"/>
              <a:t> </a:t>
            </a:r>
            <a:r>
              <a:rPr lang="en-GB" sz="2400" err="1"/>
              <a:t>pericials</a:t>
            </a:r>
            <a:r>
              <a:rPr lang="en-GB" sz="2400"/>
              <a:t> </a:t>
            </a:r>
            <a:r>
              <a:rPr lang="en-GB" sz="2400" err="1"/>
              <a:t>que</a:t>
            </a:r>
            <a:r>
              <a:rPr lang="en-GB" sz="2400"/>
              <a:t> </a:t>
            </a:r>
            <a:r>
              <a:rPr lang="en-GB" sz="2400" err="1"/>
              <a:t>faciliten</a:t>
            </a:r>
            <a:r>
              <a:rPr lang="en-GB" sz="2400"/>
              <a:t> </a:t>
            </a:r>
            <a:r>
              <a:rPr lang="en-GB" sz="2400" err="1"/>
              <a:t>mesures</a:t>
            </a:r>
            <a:r>
              <a:rPr lang="en-GB" sz="2400"/>
              <a:t> </a:t>
            </a:r>
            <a:r>
              <a:rPr lang="en-GB" sz="2400" err="1"/>
              <a:t>penals</a:t>
            </a:r>
            <a:r>
              <a:rPr lang="en-GB" sz="2400"/>
              <a:t> alternatives.</a:t>
            </a:r>
          </a:p>
          <a:p>
            <a:r>
              <a:rPr lang="en-GB" sz="2400" err="1"/>
              <a:t>Millor</a:t>
            </a:r>
            <a:r>
              <a:rPr lang="en-GB" sz="2400"/>
              <a:t> </a:t>
            </a:r>
            <a:r>
              <a:rPr lang="en-GB" sz="2400" err="1"/>
              <a:t>ús</a:t>
            </a:r>
            <a:r>
              <a:rPr lang="en-GB" sz="2400"/>
              <a:t> de </a:t>
            </a:r>
            <a:r>
              <a:rPr lang="en-GB" sz="2400" err="1"/>
              <a:t>mesures</a:t>
            </a:r>
            <a:r>
              <a:rPr lang="en-GB" sz="2400"/>
              <a:t> existents.</a:t>
            </a:r>
          </a:p>
          <a:p>
            <a:r>
              <a:rPr lang="en-GB" sz="2400"/>
              <a:t>Catalunya </a:t>
            </a:r>
            <a:r>
              <a:rPr lang="en-GB" sz="2400" err="1"/>
              <a:t>té</a:t>
            </a:r>
            <a:r>
              <a:rPr lang="en-GB" sz="2400"/>
              <a:t> </a:t>
            </a:r>
            <a:r>
              <a:rPr lang="en-GB" sz="2400" err="1"/>
              <a:t>bons</a:t>
            </a:r>
            <a:r>
              <a:rPr lang="en-GB" sz="2400"/>
              <a:t> </a:t>
            </a:r>
            <a:r>
              <a:rPr lang="en-GB" sz="2400" err="1"/>
              <a:t>recursos</a:t>
            </a:r>
            <a:r>
              <a:rPr lang="en-GB" sz="2400"/>
              <a:t>; cal </a:t>
            </a:r>
            <a:r>
              <a:rPr lang="en-GB" sz="2400" err="1"/>
              <a:t>connectar-los</a:t>
            </a:r>
            <a:r>
              <a:rPr lang="en-GB" sz="240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Formació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err="1"/>
              <a:t>Formació</a:t>
            </a:r>
            <a:r>
              <a:rPr sz="2400"/>
              <a:t> </a:t>
            </a:r>
            <a:r>
              <a:rPr sz="2400" err="1"/>
              <a:t>especialitzada</a:t>
            </a:r>
            <a:r>
              <a:rPr sz="2400"/>
              <a:t> per a professionals de </a:t>
            </a:r>
            <a:r>
              <a:rPr sz="2400" err="1"/>
              <a:t>justícia</a:t>
            </a:r>
            <a:r>
              <a:rPr sz="2400"/>
              <a:t>, salut mental, </a:t>
            </a:r>
            <a:r>
              <a:rPr sz="2400" err="1"/>
              <a:t>serveis</a:t>
            </a:r>
            <a:r>
              <a:rPr sz="2400"/>
              <a:t> socials i </a:t>
            </a:r>
            <a:r>
              <a:rPr sz="2400" err="1"/>
              <a:t>drogodependències</a:t>
            </a:r>
            <a:r>
              <a:rPr sz="2400"/>
              <a:t>.</a:t>
            </a:r>
          </a:p>
          <a:p>
            <a:r>
              <a:rPr sz="2400"/>
              <a:t>El </a:t>
            </a:r>
            <a:r>
              <a:rPr sz="2400" err="1"/>
              <a:t>sistema</a:t>
            </a:r>
            <a:r>
              <a:rPr sz="2400"/>
              <a:t> ha d’entendre </a:t>
            </a:r>
            <a:r>
              <a:rPr sz="2400" err="1"/>
              <a:t>l’addicció</a:t>
            </a:r>
            <a:r>
              <a:rPr sz="2400"/>
              <a:t> i saber com </a:t>
            </a:r>
            <a:r>
              <a:rPr sz="2400" err="1"/>
              <a:t>actuar</a:t>
            </a:r>
            <a:r>
              <a:rPr sz="240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FDE0CDF0-B5DC-A17F-CFF1-E2B7F1637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ea typeface="Calibri"/>
                <a:cs typeface="Calibri"/>
              </a:rPr>
              <a:t>CONCLUSIONS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sz="2400"/>
              <a:t>✔ </a:t>
            </a:r>
            <a:r>
              <a:rPr sz="2400" err="1"/>
              <a:t>Menys</a:t>
            </a:r>
            <a:r>
              <a:rPr sz="2400"/>
              <a:t> </a:t>
            </a:r>
            <a:r>
              <a:rPr sz="2400" err="1"/>
              <a:t>reincidència</a:t>
            </a:r>
            <a:r>
              <a:rPr lang="es-ES" sz="2400"/>
              <a:t> delictiva</a:t>
            </a:r>
            <a:endParaRPr lang="es-ES" sz="2400">
              <a:ea typeface="Calibri"/>
              <a:cs typeface="Calibri"/>
            </a:endParaRPr>
          </a:p>
          <a:p>
            <a:r>
              <a:rPr sz="2400"/>
              <a:t>✔ </a:t>
            </a:r>
            <a:r>
              <a:rPr sz="2400" err="1"/>
              <a:t>Menys</a:t>
            </a:r>
            <a:r>
              <a:rPr sz="2400"/>
              <a:t> </a:t>
            </a:r>
            <a:r>
              <a:rPr sz="2400" err="1"/>
              <a:t>víctimes</a:t>
            </a:r>
            <a:endParaRPr sz="2400">
              <a:ea typeface="Calibri"/>
              <a:cs typeface="Calibri"/>
            </a:endParaRPr>
          </a:p>
          <a:p>
            <a:r>
              <a:rPr sz="2400"/>
              <a:t>✔</a:t>
            </a:r>
            <a:r>
              <a:rPr lang="es-ES" sz="2400" err="1"/>
              <a:t>Menys</a:t>
            </a:r>
            <a:r>
              <a:rPr lang="es-ES" sz="2400"/>
              <a:t>  </a:t>
            </a:r>
            <a:r>
              <a:rPr sz="2400" err="1"/>
              <a:t>despesa</a:t>
            </a:r>
            <a:r>
              <a:rPr sz="2400"/>
              <a:t> </a:t>
            </a:r>
            <a:r>
              <a:rPr sz="2400" err="1"/>
              <a:t>pública</a:t>
            </a:r>
            <a:endParaRPr sz="2400">
              <a:ea typeface="Calibri"/>
              <a:cs typeface="Calibri"/>
            </a:endParaRPr>
          </a:p>
          <a:p>
            <a:r>
              <a:rPr sz="2400"/>
              <a:t>✔ </a:t>
            </a:r>
            <a:r>
              <a:rPr sz="2400" err="1"/>
              <a:t>Més</a:t>
            </a:r>
            <a:r>
              <a:rPr sz="2400"/>
              <a:t> </a:t>
            </a:r>
            <a:r>
              <a:rPr sz="2400" err="1"/>
              <a:t>seguretat</a:t>
            </a:r>
            <a:r>
              <a:rPr sz="2400"/>
              <a:t> </a:t>
            </a:r>
            <a:r>
              <a:rPr sz="2400" err="1"/>
              <a:t>ciutadana</a:t>
            </a:r>
            <a:endParaRPr sz="2400">
              <a:ea typeface="Calibri"/>
              <a:cs typeface="Calibri"/>
            </a:endParaRPr>
          </a:p>
          <a:p>
            <a:r>
              <a:rPr sz="2400"/>
              <a:t>✔ </a:t>
            </a:r>
            <a:r>
              <a:rPr sz="2400" err="1"/>
              <a:t>Més</a:t>
            </a:r>
            <a:r>
              <a:rPr sz="2400"/>
              <a:t> </a:t>
            </a:r>
            <a:r>
              <a:rPr sz="2400" err="1"/>
              <a:t>cohesió</a:t>
            </a:r>
            <a:r>
              <a:rPr sz="2400"/>
              <a:t> </a:t>
            </a:r>
            <a:r>
              <a:rPr sz="2400" err="1"/>
              <a:t>socia</a:t>
            </a:r>
            <a:r>
              <a:rPr lang="ca-ES" sz="2400"/>
              <a:t>l</a:t>
            </a:r>
          </a:p>
          <a:p>
            <a:pPr marL="0" indent="0">
              <a:buNone/>
            </a:pPr>
            <a:endParaRPr lang="ca-ES" sz="2400"/>
          </a:p>
          <a:p>
            <a:pPr marL="0" indent="0" algn="ctr">
              <a:buNone/>
            </a:pPr>
            <a:r>
              <a:rPr sz="2400" b="1" err="1"/>
              <a:t>Això</a:t>
            </a:r>
            <a:r>
              <a:rPr sz="2400" b="1"/>
              <a:t> </a:t>
            </a:r>
            <a:r>
              <a:rPr sz="2400" b="1" err="1"/>
              <a:t>és</a:t>
            </a:r>
            <a:r>
              <a:rPr sz="2400" b="1"/>
              <a:t> </a:t>
            </a:r>
            <a:r>
              <a:rPr sz="2400" b="1" err="1"/>
              <a:t>eficàcia</a:t>
            </a:r>
            <a:r>
              <a:rPr sz="2400" b="1"/>
              <a:t> </a:t>
            </a:r>
            <a:r>
              <a:rPr sz="2400" b="1" err="1"/>
              <a:t>pública</a:t>
            </a:r>
            <a:r>
              <a:rPr sz="2400" b="1"/>
              <a:t> i </a:t>
            </a:r>
            <a:r>
              <a:rPr sz="2400" b="1" err="1"/>
              <a:t>responsabilitat</a:t>
            </a:r>
            <a:r>
              <a:rPr sz="2400" b="1"/>
              <a:t> </a:t>
            </a:r>
            <a:r>
              <a:rPr sz="2400" b="1" err="1"/>
              <a:t>institucional</a:t>
            </a:r>
            <a:r>
              <a:rPr sz="2400" b="1"/>
              <a:t>.</a:t>
            </a:r>
            <a:endParaRPr sz="2400" b="1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Presentación en pantalla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Proposta de Servei d’Intervenció en Drogodependències i Justícia</vt:lpstr>
      <vt:lpstr>1. Punt de partida</vt:lpstr>
      <vt:lpstr>2. Dades clau</vt:lpstr>
      <vt:lpstr>3. Objectiu de la proposta</vt:lpstr>
      <vt:lpstr>4. Proposta concreta</vt:lpstr>
      <vt:lpstr>5. Funcions del servei</vt:lpstr>
      <vt:lpstr>6. Valor afegit clau</vt:lpstr>
      <vt:lpstr>7. Formació</vt:lpstr>
      <vt:lpstr>CONCLUSIONS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Servei d’Intervenció en Drogodependències i Justícia</dc:title>
  <dc:subject/>
  <dc:creator>Oset López, Sílvia</dc:creator>
  <cp:keywords/>
  <dc:description>generated using python-pptx</dc:description>
  <cp:lastModifiedBy>Oset López, Sílvia</cp:lastModifiedBy>
  <cp:revision>7</cp:revision>
  <dcterms:created xsi:type="dcterms:W3CDTF">2013-01-27T09:14:16Z</dcterms:created>
  <dcterms:modified xsi:type="dcterms:W3CDTF">2026-01-22T14:49:24Z</dcterms:modified>
  <cp:category/>
</cp:coreProperties>
</file>