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91" r:id="rId3"/>
    <p:sldId id="293" r:id="rId4"/>
    <p:sldId id="294" r:id="rId5"/>
    <p:sldId id="290" r:id="rId6"/>
    <p:sldId id="295"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FFFFFF"/>
    <a:srgbClr val="C5E0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012" autoAdjust="0"/>
  </p:normalViewPr>
  <p:slideViewPr>
    <p:cSldViewPr snapToGrid="0">
      <p:cViewPr varScale="1">
        <p:scale>
          <a:sx n="104" d="100"/>
          <a:sy n="104" d="100"/>
        </p:scale>
        <p:origin x="81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7286A7-7D4B-4236-923F-866ED211D2CF}" type="datetimeFigureOut">
              <a:rPr lang="es-ES" smtClean="0"/>
              <a:t>22/01/2026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65019F-F39D-46A8-90F5-3384CD380C73}" type="slidenum">
              <a:rPr lang="es-ES" smtClean="0"/>
              <a:t>‹Nº›</a:t>
            </a:fld>
            <a:endParaRPr lang="es-ES"/>
          </a:p>
        </p:txBody>
      </p:sp>
    </p:spTree>
    <p:extLst>
      <p:ext uri="{BB962C8B-B14F-4D97-AF65-F5344CB8AC3E}">
        <p14:creationId xmlns:p14="http://schemas.microsoft.com/office/powerpoint/2010/main" val="2341767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BA65019F-F39D-46A8-90F5-3384CD380C73}" type="slidenum">
              <a:rPr lang="es-ES" smtClean="0"/>
              <a:t>1</a:t>
            </a:fld>
            <a:endParaRPr lang="es-ES"/>
          </a:p>
        </p:txBody>
      </p:sp>
    </p:spTree>
    <p:extLst>
      <p:ext uri="{BB962C8B-B14F-4D97-AF65-F5344CB8AC3E}">
        <p14:creationId xmlns:p14="http://schemas.microsoft.com/office/powerpoint/2010/main" val="1680753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noProof="0" dirty="0"/>
              <a:t>És cert que a nivell global i europeu s’ha obert un debat sobre la necessitat de superar el </a:t>
            </a:r>
            <a:r>
              <a:rPr lang="ca-ES" noProof="0" dirty="0" err="1"/>
              <a:t>punitivisme</a:t>
            </a:r>
            <a:r>
              <a:rPr lang="ca-ES" noProof="0" dirty="0"/>
              <a:t> en les polítiques de drogues, però també hem de dir que aquest gir no està garantit. De fet, una part important de la societat civil europea, com ha assenyalat recentment IDPC en una carta conjunta signada per 84 organitzacions, alerta que la nova Estratègia de Drogues de la UE corre el risc de reforçar enfocaments de control i seguretat en detriment de la salut pública, la reducció de danys i els drets humans.</a:t>
            </a:r>
          </a:p>
          <a:p>
            <a:endParaRPr lang="es-ES" dirty="0"/>
          </a:p>
        </p:txBody>
      </p:sp>
      <p:sp>
        <p:nvSpPr>
          <p:cNvPr id="4" name="Marcador de número de diapositiva 3"/>
          <p:cNvSpPr>
            <a:spLocks noGrp="1"/>
          </p:cNvSpPr>
          <p:nvPr>
            <p:ph type="sldNum" sz="quarter" idx="5"/>
          </p:nvPr>
        </p:nvSpPr>
        <p:spPr/>
        <p:txBody>
          <a:bodyPr/>
          <a:lstStyle/>
          <a:p>
            <a:fld id="{BA65019F-F39D-46A8-90F5-3384CD380C73}" type="slidenum">
              <a:rPr lang="es-ES" smtClean="0"/>
              <a:t>2</a:t>
            </a:fld>
            <a:endParaRPr lang="es-ES"/>
          </a:p>
        </p:txBody>
      </p:sp>
    </p:spTree>
    <p:extLst>
      <p:ext uri="{BB962C8B-B14F-4D97-AF65-F5344CB8AC3E}">
        <p14:creationId xmlns:p14="http://schemas.microsoft.com/office/powerpoint/2010/main" val="1376395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a:t>
            </a:r>
            <a:r>
              <a:rPr lang="es-ES" dirty="0" err="1"/>
              <a:t>Aquesta</a:t>
            </a:r>
            <a:r>
              <a:rPr lang="es-ES" dirty="0"/>
              <a:t> taula </a:t>
            </a:r>
            <a:r>
              <a:rPr lang="es-ES" dirty="0" err="1"/>
              <a:t>mostra</a:t>
            </a:r>
            <a:r>
              <a:rPr lang="es-ES" dirty="0"/>
              <a:t> que </a:t>
            </a:r>
            <a:r>
              <a:rPr lang="es-ES" dirty="0" err="1"/>
              <a:t>l’estigma</a:t>
            </a:r>
            <a:r>
              <a:rPr lang="es-ES" dirty="0"/>
              <a:t> no </a:t>
            </a:r>
            <a:r>
              <a:rPr lang="es-ES" dirty="0" err="1"/>
              <a:t>depèn</a:t>
            </a:r>
            <a:r>
              <a:rPr lang="es-ES" dirty="0"/>
              <a:t> </a:t>
            </a:r>
            <a:r>
              <a:rPr lang="es-ES" dirty="0" err="1"/>
              <a:t>tant</a:t>
            </a:r>
            <a:r>
              <a:rPr lang="es-ES" dirty="0"/>
              <a:t> de la </a:t>
            </a:r>
            <a:r>
              <a:rPr lang="es-ES" dirty="0" err="1"/>
              <a:t>gravetat</a:t>
            </a:r>
            <a:r>
              <a:rPr lang="es-ES" dirty="0"/>
              <a:t> </a:t>
            </a:r>
            <a:r>
              <a:rPr lang="es-ES" dirty="0" err="1"/>
              <a:t>d’un</a:t>
            </a:r>
            <a:r>
              <a:rPr lang="es-ES" dirty="0"/>
              <a:t> problema de </a:t>
            </a:r>
            <a:r>
              <a:rPr lang="es-ES" dirty="0" err="1"/>
              <a:t>salut</a:t>
            </a:r>
            <a:r>
              <a:rPr lang="es-ES" dirty="0"/>
              <a:t>, </a:t>
            </a:r>
            <a:r>
              <a:rPr lang="es-ES" dirty="0" err="1"/>
              <a:t>sinó</a:t>
            </a:r>
            <a:r>
              <a:rPr lang="es-ES" dirty="0"/>
              <a:t> del </a:t>
            </a:r>
            <a:r>
              <a:rPr lang="es-ES" dirty="0" err="1"/>
              <a:t>grau</a:t>
            </a:r>
            <a:r>
              <a:rPr lang="es-ES" dirty="0"/>
              <a:t> de </a:t>
            </a:r>
            <a:r>
              <a:rPr lang="es-ES" dirty="0" err="1"/>
              <a:t>responsabilitat</a:t>
            </a:r>
            <a:r>
              <a:rPr lang="es-ES" dirty="0"/>
              <a:t> individual que </a:t>
            </a:r>
            <a:r>
              <a:rPr lang="es-ES" dirty="0" err="1"/>
              <a:t>li</a:t>
            </a:r>
            <a:r>
              <a:rPr lang="es-ES" dirty="0"/>
              <a:t> </a:t>
            </a:r>
            <a:r>
              <a:rPr lang="es-ES" dirty="0" err="1"/>
              <a:t>atribuïm</a:t>
            </a:r>
            <a:r>
              <a:rPr lang="es-ES" dirty="0"/>
              <a:t>. Les </a:t>
            </a:r>
            <a:r>
              <a:rPr lang="es-ES" dirty="0" err="1"/>
              <a:t>drogodependències</a:t>
            </a:r>
            <a:r>
              <a:rPr lang="es-ES" dirty="0"/>
              <a:t> se </a:t>
            </a:r>
            <a:r>
              <a:rPr lang="es-ES" dirty="0" err="1"/>
              <a:t>situen</a:t>
            </a:r>
            <a:r>
              <a:rPr lang="es-ES" dirty="0"/>
              <a:t> en el </a:t>
            </a:r>
            <a:r>
              <a:rPr lang="es-ES" dirty="0" err="1"/>
              <a:t>quadrant</a:t>
            </a:r>
            <a:r>
              <a:rPr lang="es-ES" dirty="0"/>
              <a:t> </a:t>
            </a:r>
            <a:r>
              <a:rPr lang="es-ES" dirty="0" err="1"/>
              <a:t>on</a:t>
            </a:r>
            <a:r>
              <a:rPr lang="es-ES" dirty="0"/>
              <a:t> es concentra el </a:t>
            </a:r>
            <a:r>
              <a:rPr lang="es-ES" dirty="0" err="1"/>
              <a:t>màxim</a:t>
            </a:r>
            <a:r>
              <a:rPr lang="es-ES" dirty="0"/>
              <a:t> estigma i </a:t>
            </a:r>
            <a:r>
              <a:rPr lang="es-ES" dirty="0" err="1"/>
              <a:t>exclusió</a:t>
            </a:r>
            <a:r>
              <a:rPr lang="es-ES" dirty="0"/>
              <a:t>.”</a:t>
            </a:r>
          </a:p>
          <a:p>
            <a:endParaRPr lang="es-ES" dirty="0"/>
          </a:p>
          <a:p>
            <a:r>
              <a:rPr lang="es-ES" dirty="0"/>
              <a:t>“No </a:t>
            </a:r>
            <a:r>
              <a:rPr lang="es-ES" dirty="0" err="1"/>
              <a:t>és</a:t>
            </a:r>
            <a:r>
              <a:rPr lang="es-ES" dirty="0"/>
              <a:t> casual que les drogues </a:t>
            </a:r>
            <a:r>
              <a:rPr lang="es-ES" dirty="0" err="1"/>
              <a:t>siguin</a:t>
            </a:r>
            <a:r>
              <a:rPr lang="es-ES" dirty="0"/>
              <a:t> una de les </a:t>
            </a:r>
            <a:r>
              <a:rPr lang="es-ES" dirty="0" err="1"/>
              <a:t>problemàtiques</a:t>
            </a:r>
            <a:r>
              <a:rPr lang="es-ES" dirty="0"/>
              <a:t> </a:t>
            </a:r>
            <a:r>
              <a:rPr lang="es-ES" dirty="0" err="1"/>
              <a:t>més</a:t>
            </a:r>
            <a:r>
              <a:rPr lang="es-ES" dirty="0"/>
              <a:t> </a:t>
            </a:r>
            <a:r>
              <a:rPr lang="es-ES" dirty="0" err="1"/>
              <a:t>estigmatitzades</a:t>
            </a:r>
            <a:r>
              <a:rPr lang="es-ES" dirty="0"/>
              <a:t>: </a:t>
            </a:r>
            <a:r>
              <a:rPr lang="es-ES" dirty="0" err="1"/>
              <a:t>són</a:t>
            </a:r>
            <a:r>
              <a:rPr lang="es-ES" dirty="0"/>
              <a:t> aquelles a les </a:t>
            </a:r>
            <a:r>
              <a:rPr lang="es-ES" dirty="0" err="1"/>
              <a:t>quals</a:t>
            </a:r>
            <a:r>
              <a:rPr lang="es-ES" dirty="0"/>
              <a:t> </a:t>
            </a:r>
            <a:r>
              <a:rPr lang="es-ES" dirty="0" err="1"/>
              <a:t>atribuïm</a:t>
            </a:r>
            <a:r>
              <a:rPr lang="es-ES" dirty="0"/>
              <a:t> </a:t>
            </a:r>
            <a:r>
              <a:rPr lang="es-ES" dirty="0" err="1"/>
              <a:t>més</a:t>
            </a:r>
            <a:r>
              <a:rPr lang="es-ES" dirty="0"/>
              <a:t> culpa individual i </a:t>
            </a:r>
            <a:r>
              <a:rPr lang="es-ES" dirty="0" err="1"/>
              <a:t>menys</a:t>
            </a:r>
            <a:r>
              <a:rPr lang="es-ES" dirty="0"/>
              <a:t> </a:t>
            </a:r>
            <a:r>
              <a:rPr lang="es-ES" dirty="0" err="1"/>
              <a:t>responsabilitat</a:t>
            </a:r>
            <a:r>
              <a:rPr lang="es-ES" dirty="0"/>
              <a:t> </a:t>
            </a:r>
            <a:r>
              <a:rPr lang="es-ES" dirty="0" err="1"/>
              <a:t>col·lectiva</a:t>
            </a:r>
            <a:r>
              <a:rPr lang="es-ES" dirty="0"/>
              <a:t>.”</a:t>
            </a:r>
          </a:p>
        </p:txBody>
      </p:sp>
      <p:sp>
        <p:nvSpPr>
          <p:cNvPr id="4" name="Marcador de número de diapositiva 3"/>
          <p:cNvSpPr>
            <a:spLocks noGrp="1"/>
          </p:cNvSpPr>
          <p:nvPr>
            <p:ph type="sldNum" sz="quarter" idx="5"/>
          </p:nvPr>
        </p:nvSpPr>
        <p:spPr/>
        <p:txBody>
          <a:bodyPr/>
          <a:lstStyle/>
          <a:p>
            <a:fld id="{BA65019F-F39D-46A8-90F5-3384CD380C73}" type="slidenum">
              <a:rPr lang="es-ES" smtClean="0"/>
              <a:t>4</a:t>
            </a:fld>
            <a:endParaRPr lang="es-ES"/>
          </a:p>
        </p:txBody>
      </p:sp>
    </p:spTree>
    <p:extLst>
      <p:ext uri="{BB962C8B-B14F-4D97-AF65-F5344CB8AC3E}">
        <p14:creationId xmlns:p14="http://schemas.microsoft.com/office/powerpoint/2010/main" val="4043607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E3519B-0193-C4AA-9DA6-72C3AB816BE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178426DB-087A-F168-6CA6-62BC9190A1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036548F6-FB81-1228-6E64-126EE42433A2}"/>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5" name="Marcador de pie de página 4">
            <a:extLst>
              <a:ext uri="{FF2B5EF4-FFF2-40B4-BE49-F238E27FC236}">
                <a16:creationId xmlns:a16="http://schemas.microsoft.com/office/drawing/2014/main" id="{D57900A0-2B49-6A80-FA2B-E07DDC11AA0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7640571-BE49-CACB-4D80-DEF20409BC29}"/>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1536721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E18685-73BD-8AFC-3281-9C92A8B7A22B}"/>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E0B3055B-7A12-DB22-3095-0845815AB2E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5803D0D-B523-CBCC-935D-B78AE3687A78}"/>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5" name="Marcador de pie de página 4">
            <a:extLst>
              <a:ext uri="{FF2B5EF4-FFF2-40B4-BE49-F238E27FC236}">
                <a16:creationId xmlns:a16="http://schemas.microsoft.com/office/drawing/2014/main" id="{BF5A0EBA-8197-9475-3420-A1A49C38534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95D0C54E-804D-8EB3-B258-03914A2A91BE}"/>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2460712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E46D6B4-5172-7E66-0A8B-74FBA29FE60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76D179D8-CA16-19F7-EABC-096C3B51D99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728881E-19A7-F420-4829-5F7561C97330}"/>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5" name="Marcador de pie de página 4">
            <a:extLst>
              <a:ext uri="{FF2B5EF4-FFF2-40B4-BE49-F238E27FC236}">
                <a16:creationId xmlns:a16="http://schemas.microsoft.com/office/drawing/2014/main" id="{3152BF51-4C44-67DE-A7D8-E2BBDADDAB5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5296194-048B-70D8-62A5-D8F286AA92FF}"/>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1990639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01C556-77F8-4A67-1CAB-789EB223E2E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C931070A-10E4-E4D9-AFBE-D8C8FDC51E8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21B99A7-57EA-7429-5EC7-B43470F83B1A}"/>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5" name="Marcador de pie de página 4">
            <a:extLst>
              <a:ext uri="{FF2B5EF4-FFF2-40B4-BE49-F238E27FC236}">
                <a16:creationId xmlns:a16="http://schemas.microsoft.com/office/drawing/2014/main" id="{570966B4-9DD9-01FD-EF9C-1C8B3B536E6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7B74826-0CC0-5A4A-D3A6-BC4C8C1D0D8F}"/>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305105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6E0F10-05A9-F3EF-6F19-13E959837DE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CFC6535E-44BD-8E94-C29F-23E05524A7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209DD0A-9052-3E1E-544F-CAC926092A0B}"/>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5" name="Marcador de pie de página 4">
            <a:extLst>
              <a:ext uri="{FF2B5EF4-FFF2-40B4-BE49-F238E27FC236}">
                <a16:creationId xmlns:a16="http://schemas.microsoft.com/office/drawing/2014/main" id="{4D26ABB3-928A-8F41-B306-0DF3F1EC326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112C960-7BEA-A1E9-444F-839842F16BC9}"/>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283188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12BC12-BA76-0432-7206-D0DF71981421}"/>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B4E93491-AB4F-556F-94A0-D15427D75B0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90A00A28-A2E9-8DAB-7713-AF2915B4127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8D47C4F4-9A87-B607-9BAF-986DFCB0AFDD}"/>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6" name="Marcador de pie de página 5">
            <a:extLst>
              <a:ext uri="{FF2B5EF4-FFF2-40B4-BE49-F238E27FC236}">
                <a16:creationId xmlns:a16="http://schemas.microsoft.com/office/drawing/2014/main" id="{32790E9C-1E59-5299-E7BB-50D24AA94C8A}"/>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9FEBB22-01E0-DA55-79B4-72D1A6A11493}"/>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974309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6FF18F-CDB1-84E0-AF43-AF44C109D557}"/>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C2D46376-E3DD-9508-E884-116E9558A2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0649D0C-688A-DE76-32EA-2C670384288F}"/>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D42AB15C-E055-5492-81DB-BD19016817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FAB5EB6-9545-6C80-375C-56FCDD2AC98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1FFDA811-2D1E-CE2A-1066-B185E3C6E979}"/>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8" name="Marcador de pie de página 7">
            <a:extLst>
              <a:ext uri="{FF2B5EF4-FFF2-40B4-BE49-F238E27FC236}">
                <a16:creationId xmlns:a16="http://schemas.microsoft.com/office/drawing/2014/main" id="{85DF1460-3F5D-B7D0-FA41-1D790A035B18}"/>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4038D7C4-F601-00E6-F6DF-90A41D7702B4}"/>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1112479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0CC975-41AC-5314-DAE5-A618A5BB15AF}"/>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036F5299-AC14-7EB4-2A04-828F1A8D4CF5}"/>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4" name="Marcador de pie de página 3">
            <a:extLst>
              <a:ext uri="{FF2B5EF4-FFF2-40B4-BE49-F238E27FC236}">
                <a16:creationId xmlns:a16="http://schemas.microsoft.com/office/drawing/2014/main" id="{2BAF7526-977F-F6BA-2652-EB397D70B816}"/>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5C0D823C-FC71-EE9A-3D7F-9E18DF6F32C6}"/>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578311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7B87C06-C0FC-A449-1E1A-248186FADC7A}"/>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3" name="Marcador de pie de página 2">
            <a:extLst>
              <a:ext uri="{FF2B5EF4-FFF2-40B4-BE49-F238E27FC236}">
                <a16:creationId xmlns:a16="http://schemas.microsoft.com/office/drawing/2014/main" id="{A9AE5CAC-F924-69EF-B337-D3232EC5BEB2}"/>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80906F06-AADA-6DF5-EDE6-F07BF084A7DA}"/>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212197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B22046-AA22-511A-EAD6-AC69130D855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BDA6C023-A81B-F750-6D40-A22F2AEEDB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39D36325-3B41-54C2-13F4-14AB652484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1001CC2-7B62-28D7-3647-8E44CC3743A3}"/>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6" name="Marcador de pie de página 5">
            <a:extLst>
              <a:ext uri="{FF2B5EF4-FFF2-40B4-BE49-F238E27FC236}">
                <a16:creationId xmlns:a16="http://schemas.microsoft.com/office/drawing/2014/main" id="{2A5FBBB4-334E-7E4A-7033-7323C4FAA22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70BFAF63-0A1E-62B6-746D-5FE71C6C0802}"/>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3845446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21C672-AFCD-6FD4-4651-6A64B7B9CA2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50CF64E1-A752-2EE7-8DA6-E6C7D5EEF9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FF549D27-B483-0FF7-D45B-D3454475DF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567B443-2A92-C81A-B705-D6C593528C0B}"/>
              </a:ext>
            </a:extLst>
          </p:cNvPr>
          <p:cNvSpPr>
            <a:spLocks noGrp="1"/>
          </p:cNvSpPr>
          <p:nvPr>
            <p:ph type="dt" sz="half" idx="10"/>
          </p:nvPr>
        </p:nvSpPr>
        <p:spPr/>
        <p:txBody>
          <a:bodyPr/>
          <a:lstStyle/>
          <a:p>
            <a:fld id="{1182DEF0-57FF-438B-97F3-A328AB01844B}" type="datetimeFigureOut">
              <a:rPr lang="es-ES" smtClean="0"/>
              <a:t>22/01/2026</a:t>
            </a:fld>
            <a:endParaRPr lang="es-ES"/>
          </a:p>
        </p:txBody>
      </p:sp>
      <p:sp>
        <p:nvSpPr>
          <p:cNvPr id="6" name="Marcador de pie de página 5">
            <a:extLst>
              <a:ext uri="{FF2B5EF4-FFF2-40B4-BE49-F238E27FC236}">
                <a16:creationId xmlns:a16="http://schemas.microsoft.com/office/drawing/2014/main" id="{D47158F0-0802-C2F6-AA97-39BCAF13260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6876A360-8181-9D97-9B20-85A01BF6E54B}"/>
              </a:ext>
            </a:extLst>
          </p:cNvPr>
          <p:cNvSpPr>
            <a:spLocks noGrp="1"/>
          </p:cNvSpPr>
          <p:nvPr>
            <p:ph type="sldNum" sz="quarter" idx="12"/>
          </p:nvPr>
        </p:nvSpPr>
        <p:spPr/>
        <p:txBody>
          <a:bodyPr/>
          <a:lstStyle/>
          <a:p>
            <a:fld id="{E5CE5477-BA38-44D9-BDA4-28356D64BDDE}" type="slidenum">
              <a:rPr lang="es-ES" smtClean="0"/>
              <a:t>‹Nº›</a:t>
            </a:fld>
            <a:endParaRPr lang="es-ES"/>
          </a:p>
        </p:txBody>
      </p:sp>
    </p:spTree>
    <p:extLst>
      <p:ext uri="{BB962C8B-B14F-4D97-AF65-F5344CB8AC3E}">
        <p14:creationId xmlns:p14="http://schemas.microsoft.com/office/powerpoint/2010/main" val="2525616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B3812CE-B78C-5917-B0A2-FBAEFC6624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AF1A01ED-6D42-41A2-0F6C-0A33283688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A0458EC-C1FB-F316-14DE-2D04529338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2DEF0-57FF-438B-97F3-A328AB01844B}" type="datetimeFigureOut">
              <a:rPr lang="es-ES" smtClean="0"/>
              <a:t>22/01/2026</a:t>
            </a:fld>
            <a:endParaRPr lang="es-ES"/>
          </a:p>
        </p:txBody>
      </p:sp>
      <p:sp>
        <p:nvSpPr>
          <p:cNvPr id="5" name="Marcador de pie de página 4">
            <a:extLst>
              <a:ext uri="{FF2B5EF4-FFF2-40B4-BE49-F238E27FC236}">
                <a16:creationId xmlns:a16="http://schemas.microsoft.com/office/drawing/2014/main" id="{31DE2117-B690-1FD0-C338-366DC25E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CEE76E39-C5C2-5FAC-3B8A-D88BE798E0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E5477-BA38-44D9-BDA4-28356D64BDDE}" type="slidenum">
              <a:rPr lang="es-ES" smtClean="0"/>
              <a:t>‹Nº›</a:t>
            </a:fld>
            <a:endParaRPr lang="es-ES"/>
          </a:p>
        </p:txBody>
      </p:sp>
    </p:spTree>
    <p:extLst>
      <p:ext uri="{BB962C8B-B14F-4D97-AF65-F5344CB8AC3E}">
        <p14:creationId xmlns:p14="http://schemas.microsoft.com/office/powerpoint/2010/main" val="1097813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AEE1A2-EF95-B457-BC3E-53350DD629A9}"/>
              </a:ext>
            </a:extLst>
          </p:cNvPr>
          <p:cNvSpPr>
            <a:spLocks noGrp="1"/>
          </p:cNvSpPr>
          <p:nvPr>
            <p:ph type="ctrTitle"/>
          </p:nvPr>
        </p:nvSpPr>
        <p:spPr>
          <a:xfrm>
            <a:off x="1958007" y="983673"/>
            <a:ext cx="8617227" cy="1649192"/>
          </a:xfrm>
        </p:spPr>
        <p:txBody>
          <a:bodyPr>
            <a:normAutofit/>
          </a:bodyPr>
          <a:lstStyle/>
          <a:p>
            <a:pPr>
              <a:lnSpc>
                <a:spcPct val="100000"/>
              </a:lnSpc>
            </a:pPr>
            <a:r>
              <a:rPr lang="ca-ES" sz="4800" dirty="0"/>
              <a:t>Comissió d'Estudi sobre la Salut Mental i les Addiccions</a:t>
            </a:r>
          </a:p>
        </p:txBody>
      </p:sp>
      <p:sp>
        <p:nvSpPr>
          <p:cNvPr id="3" name="Subtítulo 2">
            <a:extLst>
              <a:ext uri="{FF2B5EF4-FFF2-40B4-BE49-F238E27FC236}">
                <a16:creationId xmlns:a16="http://schemas.microsoft.com/office/drawing/2014/main" id="{0C7D9A5B-A150-36A8-CDD1-7E5EF28841FF}"/>
              </a:ext>
            </a:extLst>
          </p:cNvPr>
          <p:cNvSpPr>
            <a:spLocks noGrp="1"/>
          </p:cNvSpPr>
          <p:nvPr>
            <p:ph type="subTitle" idx="1"/>
          </p:nvPr>
        </p:nvSpPr>
        <p:spPr>
          <a:xfrm>
            <a:off x="2050773" y="4429060"/>
            <a:ext cx="9144000" cy="998329"/>
          </a:xfrm>
        </p:spPr>
        <p:txBody>
          <a:bodyPr>
            <a:normAutofit/>
          </a:bodyPr>
          <a:lstStyle/>
          <a:p>
            <a:pPr algn="r">
              <a:lnSpc>
                <a:spcPct val="100000"/>
              </a:lnSpc>
              <a:spcBef>
                <a:spcPts val="0"/>
              </a:spcBef>
            </a:pPr>
            <a:r>
              <a:rPr lang="ca-ES" sz="2000" dirty="0"/>
              <a:t>Josep Rovira Guardiola</a:t>
            </a:r>
          </a:p>
          <a:p>
            <a:pPr algn="r">
              <a:lnSpc>
                <a:spcPct val="100000"/>
              </a:lnSpc>
              <a:spcBef>
                <a:spcPts val="0"/>
              </a:spcBef>
            </a:pPr>
            <a:r>
              <a:rPr lang="ca-ES" sz="2000" dirty="0"/>
              <a:t>Direcció Àrea de drogues i salut ABD</a:t>
            </a:r>
          </a:p>
        </p:txBody>
      </p:sp>
      <p:sp>
        <p:nvSpPr>
          <p:cNvPr id="4" name="CuadroTexto 3">
            <a:extLst>
              <a:ext uri="{FF2B5EF4-FFF2-40B4-BE49-F238E27FC236}">
                <a16:creationId xmlns:a16="http://schemas.microsoft.com/office/drawing/2014/main" id="{8A131E42-D0DB-7364-1178-6BE348B9FBB2}"/>
              </a:ext>
            </a:extLst>
          </p:cNvPr>
          <p:cNvSpPr txBox="1"/>
          <p:nvPr/>
        </p:nvSpPr>
        <p:spPr>
          <a:xfrm>
            <a:off x="8109527" y="5846618"/>
            <a:ext cx="338050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a-ES" sz="1800" b="0" i="0" u="none" strike="noStrike" kern="1200" cap="none" spc="0" normalizeH="0" baseline="0" noProof="0" dirty="0">
                <a:ln>
                  <a:noFill/>
                </a:ln>
                <a:solidFill>
                  <a:prstClr val="black"/>
                </a:solidFill>
                <a:effectLst/>
                <a:uLnTx/>
                <a:uFillTx/>
                <a:latin typeface="Calibri" panose="020F0502020204030204"/>
                <a:ea typeface="+mn-ea"/>
                <a:cs typeface="+mn-cs"/>
              </a:rPr>
              <a:t>Barcelona </a:t>
            </a:r>
            <a:r>
              <a:rPr kumimoji="0" lang="ca-E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26 de gener de 2026</a:t>
            </a:r>
            <a:endParaRPr kumimoji="0" lang="ca-E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Imagen 6">
            <a:extLst>
              <a:ext uri="{FF2B5EF4-FFF2-40B4-BE49-F238E27FC236}">
                <a16:creationId xmlns:a16="http://schemas.microsoft.com/office/drawing/2014/main" id="{B6AB4B03-83D1-FF22-7E6E-99AE653881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362" y="5963467"/>
            <a:ext cx="1269638" cy="400489"/>
          </a:xfrm>
          <a:prstGeom prst="rect">
            <a:avLst/>
          </a:prstGeom>
        </p:spPr>
      </p:pic>
      <p:sp>
        <p:nvSpPr>
          <p:cNvPr id="5" name="CuadroTexto 4">
            <a:extLst>
              <a:ext uri="{FF2B5EF4-FFF2-40B4-BE49-F238E27FC236}">
                <a16:creationId xmlns:a16="http://schemas.microsoft.com/office/drawing/2014/main" id="{56799997-30F2-D542-37DA-FCF38E30239F}"/>
              </a:ext>
            </a:extLst>
          </p:cNvPr>
          <p:cNvSpPr txBox="1"/>
          <p:nvPr/>
        </p:nvSpPr>
        <p:spPr>
          <a:xfrm>
            <a:off x="1958007" y="2991680"/>
            <a:ext cx="8746436" cy="1077218"/>
          </a:xfrm>
          <a:prstGeom prst="rect">
            <a:avLst/>
          </a:prstGeom>
          <a:noFill/>
        </p:spPr>
        <p:txBody>
          <a:bodyPr wrap="square" rtlCol="0">
            <a:spAutoFit/>
          </a:bodyPr>
          <a:lstStyle/>
          <a:p>
            <a:pPr algn="ctr"/>
            <a:r>
              <a:rPr lang="ca-ES" sz="3200" noProof="0" dirty="0">
                <a:solidFill>
                  <a:schemeClr val="accent1">
                    <a:lumMod val="75000"/>
                  </a:schemeClr>
                </a:solidFill>
                <a:latin typeface="+mj-lt"/>
              </a:rPr>
              <a:t>Justícia, estigma i drets: repensar l’abordatge de les drogodependències</a:t>
            </a:r>
          </a:p>
        </p:txBody>
      </p:sp>
    </p:spTree>
    <p:extLst>
      <p:ext uri="{BB962C8B-B14F-4D97-AF65-F5344CB8AC3E}">
        <p14:creationId xmlns:p14="http://schemas.microsoft.com/office/powerpoint/2010/main" val="1014093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CuadroTexto 40">
            <a:extLst>
              <a:ext uri="{FF2B5EF4-FFF2-40B4-BE49-F238E27FC236}">
                <a16:creationId xmlns:a16="http://schemas.microsoft.com/office/drawing/2014/main" id="{8928DF7B-98E4-476F-A8BF-FFBF7DD55891}"/>
              </a:ext>
            </a:extLst>
          </p:cNvPr>
          <p:cNvSpPr txBox="1"/>
          <p:nvPr/>
        </p:nvSpPr>
        <p:spPr>
          <a:xfrm>
            <a:off x="6579117" y="1585240"/>
            <a:ext cx="5351813" cy="3111335"/>
          </a:xfrm>
          <a:prstGeom prst="rect">
            <a:avLst/>
          </a:prstGeom>
          <a:gradFill flip="none" rotWithShape="1">
            <a:gsLst>
              <a:gs pos="23000">
                <a:schemeClr val="accent1">
                  <a:lumMod val="0"/>
                  <a:lumOff val="100000"/>
                </a:schemeClr>
              </a:gs>
              <a:gs pos="54000">
                <a:srgbClr val="D3DDF1"/>
              </a:gs>
              <a:gs pos="39000">
                <a:srgbClr val="A9BEE4"/>
              </a:gs>
              <a:gs pos="48000">
                <a:schemeClr val="accent1">
                  <a:lumMod val="0"/>
                  <a:lumOff val="100000"/>
                </a:schemeClr>
              </a:gs>
              <a:gs pos="92000">
                <a:schemeClr val="accent1">
                  <a:lumMod val="100000"/>
                </a:schemeClr>
              </a:gs>
            </a:gsLst>
            <a:lin ang="2700000" scaled="1"/>
            <a:tileRect/>
          </a:gradFill>
        </p:spPr>
        <p:txBody>
          <a:bodyPr wrap="square" rtlCol="0">
            <a:spAutoFit/>
          </a:bodyPr>
          <a:lstStyle/>
          <a:p>
            <a:endParaRPr lang="es-ES" dirty="0"/>
          </a:p>
        </p:txBody>
      </p:sp>
      <p:sp>
        <p:nvSpPr>
          <p:cNvPr id="3" name="CuadroTexto 2">
            <a:extLst>
              <a:ext uri="{FF2B5EF4-FFF2-40B4-BE49-F238E27FC236}">
                <a16:creationId xmlns:a16="http://schemas.microsoft.com/office/drawing/2014/main" id="{8802415F-9BC6-B22A-4194-6BAD8C49872A}"/>
              </a:ext>
            </a:extLst>
          </p:cNvPr>
          <p:cNvSpPr txBox="1"/>
          <p:nvPr/>
        </p:nvSpPr>
        <p:spPr>
          <a:xfrm>
            <a:off x="285135" y="178616"/>
            <a:ext cx="8812683" cy="568259"/>
          </a:xfrm>
          <a:prstGeom prst="rect">
            <a:avLst/>
          </a:prstGeom>
          <a:solidFill>
            <a:schemeClr val="accent1"/>
          </a:solidFill>
          <a:ln>
            <a:noFill/>
          </a:ln>
        </p:spPr>
        <p:txBody>
          <a:bodyPr vert="horz" lIns="91440" tIns="45720" rIns="91440" bIns="45720" rtlCol="0" anchor="ctr">
            <a:normAutofit fontScale="77500" lnSpcReduction="20000"/>
          </a:bodyPr>
          <a:lstStyle>
            <a:lvl1pPr>
              <a:lnSpc>
                <a:spcPct val="90000"/>
              </a:lnSpc>
              <a:spcBef>
                <a:spcPct val="0"/>
              </a:spcBef>
              <a:buNone/>
              <a:defRPr sz="2800">
                <a:solidFill>
                  <a:schemeClr val="bg1"/>
                </a:solidFill>
                <a:latin typeface="Arial" panose="020B0604020202020204" pitchFamily="34" charset="0"/>
                <a:ea typeface="+mj-ea"/>
                <a:cs typeface="Arial" panose="020B0604020202020204" pitchFamily="34" charset="0"/>
              </a:defRPr>
            </a:lvl1pPr>
          </a:lstStyle>
          <a:p>
            <a:r>
              <a:rPr lang="es-ES"/>
              <a:t>La fragmentació en les polítiques de drogues: origen i desafiament</a:t>
            </a:r>
            <a:endParaRPr lang="ca-ES" dirty="0"/>
          </a:p>
        </p:txBody>
      </p:sp>
      <p:sp>
        <p:nvSpPr>
          <p:cNvPr id="28" name="TextBox 7">
            <a:extLst>
              <a:ext uri="{FF2B5EF4-FFF2-40B4-BE49-F238E27FC236}">
                <a16:creationId xmlns:a16="http://schemas.microsoft.com/office/drawing/2014/main" id="{0514D3A6-A012-4C39-ADA6-1780E5B7178E}"/>
              </a:ext>
            </a:extLst>
          </p:cNvPr>
          <p:cNvSpPr txBox="1"/>
          <p:nvPr/>
        </p:nvSpPr>
        <p:spPr>
          <a:xfrm>
            <a:off x="696086" y="1249976"/>
            <a:ext cx="5813565" cy="4618444"/>
          </a:xfrm>
          <a:prstGeom prst="rect">
            <a:avLst/>
          </a:prstGeom>
        </p:spPr>
        <p:txBody>
          <a:bodyPr wrap="square" lIns="0" tIns="0" rIns="0" bIns="0" rtlCol="0" anchor="t">
            <a:spAutoFit/>
          </a:bodyPr>
          <a:lstStyle/>
          <a:p>
            <a:pPr marL="228611" indent="-228611" defTabSz="609630">
              <a:lnSpc>
                <a:spcPts val="2239"/>
              </a:lnSpc>
              <a:spcAft>
                <a:spcPts val="800"/>
              </a:spcAft>
              <a:buFont typeface="Arial" panose="020B0604020202020204" pitchFamily="34" charset="0"/>
              <a:buChar char="•"/>
            </a:pPr>
            <a:r>
              <a:rPr lang="ca-ES" sz="1600" dirty="0">
                <a:latin typeface="Arial" panose="020B0604020202020204" pitchFamily="34" charset="0"/>
                <a:ea typeface="Montserrat Classic"/>
                <a:cs typeface="Arial" panose="020B0604020202020204" pitchFamily="34" charset="0"/>
                <a:sym typeface="Montserrat Classic"/>
              </a:rPr>
              <a:t>La </a:t>
            </a:r>
            <a:r>
              <a:rPr lang="ca-ES" sz="1600" dirty="0">
                <a:solidFill>
                  <a:schemeClr val="accent1">
                    <a:lumMod val="50000"/>
                  </a:schemeClr>
                </a:solidFill>
                <a:latin typeface="Arial" panose="020B0604020202020204" pitchFamily="34" charset="0"/>
                <a:ea typeface="Montserrat Classic"/>
                <a:cs typeface="Arial" panose="020B0604020202020204" pitchFamily="34" charset="0"/>
                <a:sym typeface="Montserrat Classic"/>
              </a:rPr>
              <a:t>fragmentació no és casual</a:t>
            </a:r>
            <a:r>
              <a:rPr lang="ca-ES" sz="1600" dirty="0">
                <a:latin typeface="Arial" panose="020B0604020202020204" pitchFamily="34" charset="0"/>
                <a:ea typeface="Montserrat Classic"/>
                <a:cs typeface="Arial" panose="020B0604020202020204" pitchFamily="34" charset="0"/>
                <a:sym typeface="Montserrat Classic"/>
              </a:rPr>
              <a:t>: és un producte històric del model prohibicionista i de sanció social.
Els </a:t>
            </a:r>
            <a:r>
              <a:rPr lang="ca-ES" sz="1600" dirty="0">
                <a:solidFill>
                  <a:schemeClr val="accent1">
                    <a:lumMod val="50000"/>
                  </a:schemeClr>
                </a:solidFill>
                <a:latin typeface="Arial" panose="020B0604020202020204" pitchFamily="34" charset="0"/>
                <a:cs typeface="Arial" panose="020B0604020202020204" pitchFamily="34" charset="0"/>
                <a:sym typeface="Montserrat Classic"/>
              </a:rPr>
              <a:t>diferents àmbits de les polítiques de drogues </a:t>
            </a:r>
            <a:r>
              <a:rPr lang="ca-ES" sz="1600" dirty="0">
                <a:latin typeface="Arial" panose="020B0604020202020204" pitchFamily="34" charset="0"/>
                <a:ea typeface="Montserrat Classic"/>
                <a:cs typeface="Arial" panose="020B0604020202020204" pitchFamily="34" charset="0"/>
                <a:sym typeface="Montserrat Classic"/>
              </a:rPr>
              <a:t>s’han </a:t>
            </a:r>
            <a:r>
              <a:rPr lang="ca-ES" sz="1600" dirty="0">
                <a:solidFill>
                  <a:schemeClr val="accent1">
                    <a:lumMod val="50000"/>
                  </a:schemeClr>
                </a:solidFill>
                <a:latin typeface="Arial" panose="020B0604020202020204" pitchFamily="34" charset="0"/>
                <a:cs typeface="Arial" panose="020B0604020202020204" pitchFamily="34" charset="0"/>
                <a:sym typeface="Montserrat Classic"/>
              </a:rPr>
              <a:t>desenvolupat en moments històrics i sota marcs conceptuals diferents</a:t>
            </a:r>
            <a:r>
              <a:rPr lang="ca-ES" sz="1600" dirty="0">
                <a:latin typeface="Arial" panose="020B0604020202020204" pitchFamily="34" charset="0"/>
                <a:ea typeface="Montserrat Classic"/>
                <a:cs typeface="Arial" panose="020B0604020202020204" pitchFamily="34" charset="0"/>
                <a:sym typeface="Montserrat Classic"/>
              </a:rPr>
              <a:t>, fet que ha generat respostes fragmentades i desconnexions estructurals</a:t>
            </a:r>
          </a:p>
          <a:p>
            <a:pPr marL="228611" indent="-228611" defTabSz="609630">
              <a:lnSpc>
                <a:spcPts val="2239"/>
              </a:lnSpc>
              <a:spcAft>
                <a:spcPts val="800"/>
              </a:spcAft>
              <a:buFont typeface="Arial" panose="020B0604020202020204" pitchFamily="34" charset="0"/>
              <a:buChar char="•"/>
            </a:pPr>
            <a:r>
              <a:rPr lang="ca-ES" sz="1600" dirty="0">
                <a:solidFill>
                  <a:schemeClr val="accent1">
                    <a:lumMod val="50000"/>
                  </a:schemeClr>
                </a:solidFill>
                <a:latin typeface="Arial" panose="020B0604020202020204" pitchFamily="34" charset="0"/>
                <a:cs typeface="Arial" panose="020B0604020202020204" pitchFamily="34" charset="0"/>
                <a:sym typeface="Montserrat Classic"/>
              </a:rPr>
              <a:t>Les polítiques de seguretat</a:t>
            </a:r>
            <a:r>
              <a:rPr lang="ca-ES" sz="1600" dirty="0">
                <a:latin typeface="Arial" panose="020B0604020202020204" pitchFamily="34" charset="0"/>
                <a:ea typeface="Montserrat Classic"/>
                <a:cs typeface="Arial" panose="020B0604020202020204" pitchFamily="34" charset="0"/>
                <a:sym typeface="Montserrat Classic"/>
              </a:rPr>
              <a:t>, </a:t>
            </a:r>
            <a:r>
              <a:rPr lang="ca-ES" sz="1600" dirty="0">
                <a:solidFill>
                  <a:schemeClr val="accent1">
                    <a:lumMod val="50000"/>
                  </a:schemeClr>
                </a:solidFill>
                <a:latin typeface="Arial" panose="020B0604020202020204" pitchFamily="34" charset="0"/>
                <a:cs typeface="Arial" panose="020B0604020202020204" pitchFamily="34" charset="0"/>
                <a:sym typeface="Montserrat Classic"/>
              </a:rPr>
              <a:t>control policial o persecució del tràfic no son neutres</a:t>
            </a:r>
            <a:r>
              <a:rPr lang="ca-ES" sz="1600" dirty="0">
                <a:latin typeface="Arial" panose="020B0604020202020204" pitchFamily="34" charset="0"/>
                <a:ea typeface="Montserrat Classic"/>
                <a:cs typeface="Arial" panose="020B0604020202020204" pitchFamily="34" charset="0"/>
                <a:sym typeface="Montserrat Classic"/>
              </a:rPr>
              <a:t>, tenen efectes directes sobre la salut, els riscos, l’estigma, l’accés als serveis i la seguretat de les persones i de les comunitats.
</a:t>
            </a:r>
            <a:r>
              <a:rPr lang="ca-ES" sz="1600" dirty="0">
                <a:solidFill>
                  <a:schemeClr val="accent1">
                    <a:lumMod val="50000"/>
                  </a:schemeClr>
                </a:solidFill>
                <a:latin typeface="Arial" panose="020B0604020202020204" pitchFamily="34" charset="0"/>
                <a:cs typeface="Arial" panose="020B0604020202020204" pitchFamily="34" charset="0"/>
                <a:sym typeface="Montserrat Classic"/>
              </a:rPr>
              <a:t>La separació entre "prevenció", "tractament", "reducció de danys" i "inserció" </a:t>
            </a:r>
            <a:r>
              <a:rPr lang="ca-ES" sz="1600" dirty="0">
                <a:latin typeface="Arial" panose="020B0604020202020204" pitchFamily="34" charset="0"/>
                <a:ea typeface="Montserrat Classic"/>
                <a:cs typeface="Arial" panose="020B0604020202020204" pitchFamily="34" charset="0"/>
                <a:sym typeface="Montserrat Classic"/>
              </a:rPr>
              <a:t>és administrativa, </a:t>
            </a:r>
            <a:r>
              <a:rPr lang="ca-ES" sz="1600" dirty="0">
                <a:solidFill>
                  <a:schemeClr val="accent1">
                    <a:lumMod val="50000"/>
                  </a:schemeClr>
                </a:solidFill>
                <a:latin typeface="Arial" panose="020B0604020202020204" pitchFamily="34" charset="0"/>
                <a:cs typeface="Arial" panose="020B0604020202020204" pitchFamily="34" charset="0"/>
                <a:sym typeface="Montserrat Classic"/>
              </a:rPr>
              <a:t>no és real en la vida de les persones.</a:t>
            </a:r>
          </a:p>
          <a:p>
            <a:pPr marL="228611" indent="-228611" defTabSz="609630">
              <a:lnSpc>
                <a:spcPts val="2239"/>
              </a:lnSpc>
              <a:spcAft>
                <a:spcPts val="800"/>
              </a:spcAft>
              <a:buFont typeface="Arial" panose="020B0604020202020204" pitchFamily="34" charset="0"/>
              <a:buChar char="•"/>
            </a:pPr>
            <a:r>
              <a:rPr lang="ca-ES" sz="1600" dirty="0">
                <a:solidFill>
                  <a:schemeClr val="accent1">
                    <a:lumMod val="50000"/>
                  </a:schemeClr>
                </a:solidFill>
                <a:latin typeface="Arial" panose="020B0604020202020204" pitchFamily="34" charset="0"/>
                <a:cs typeface="Arial" panose="020B0604020202020204" pitchFamily="34" charset="0"/>
                <a:sym typeface="Montserrat Classic"/>
              </a:rPr>
              <a:t>No podem parlar de seguretat sense parlar de salut</a:t>
            </a:r>
            <a:r>
              <a:rPr lang="ca-ES" sz="1600" dirty="0">
                <a:latin typeface="Arial" panose="020B0604020202020204" pitchFamily="34" charset="0"/>
                <a:ea typeface="Montserrat Classic"/>
                <a:cs typeface="Arial" panose="020B0604020202020204" pitchFamily="34" charset="0"/>
                <a:sym typeface="Montserrat Classic"/>
              </a:rPr>
              <a:t>, ni de </a:t>
            </a:r>
            <a:r>
              <a:rPr lang="ca-ES" sz="1600" dirty="0">
                <a:solidFill>
                  <a:schemeClr val="accent1">
                    <a:lumMod val="50000"/>
                  </a:schemeClr>
                </a:solidFill>
                <a:latin typeface="Arial" panose="020B0604020202020204" pitchFamily="34" charset="0"/>
                <a:cs typeface="Arial" panose="020B0604020202020204" pitchFamily="34" charset="0"/>
                <a:sym typeface="Montserrat Classic"/>
              </a:rPr>
              <a:t>control sense parlar de drets</a:t>
            </a:r>
            <a:r>
              <a:rPr lang="ca-ES" sz="1600" dirty="0">
                <a:latin typeface="Arial" panose="020B0604020202020204" pitchFamily="34" charset="0"/>
                <a:ea typeface="Montserrat Classic"/>
                <a:cs typeface="Arial" panose="020B0604020202020204" pitchFamily="34" charset="0"/>
                <a:sym typeface="Montserrat Classic"/>
              </a:rPr>
              <a:t>.</a:t>
            </a:r>
          </a:p>
        </p:txBody>
      </p:sp>
      <p:sp>
        <p:nvSpPr>
          <p:cNvPr id="29" name="Google Shape;93;p2">
            <a:extLst>
              <a:ext uri="{FF2B5EF4-FFF2-40B4-BE49-F238E27FC236}">
                <a16:creationId xmlns:a16="http://schemas.microsoft.com/office/drawing/2014/main" id="{95659EC6-0CCE-440D-988E-E9754DEB5EE7}"/>
              </a:ext>
            </a:extLst>
          </p:cNvPr>
          <p:cNvSpPr txBox="1"/>
          <p:nvPr/>
        </p:nvSpPr>
        <p:spPr>
          <a:xfrm>
            <a:off x="8931592" y="2880573"/>
            <a:ext cx="1207925" cy="384694"/>
          </a:xfrm>
          <a:prstGeom prst="rect">
            <a:avLst/>
          </a:prstGeom>
          <a:noFill/>
          <a:ln w="38100" cap="flat" cmpd="sng">
            <a:solidFill>
              <a:srgbClr val="C55A11"/>
            </a:solidFill>
            <a:prstDash val="solid"/>
            <a:round/>
            <a:headEnd type="none" w="sm" len="sm"/>
            <a:tailEnd type="none" w="sm" len="sm"/>
          </a:ln>
        </p:spPr>
        <p:txBody>
          <a:bodyPr spcFirstLastPara="1" wrap="square" lIns="60950" tIns="30467" rIns="60950" bIns="30467" anchor="ctr" anchorCtr="1">
            <a:spAutoFit/>
          </a:bodyPr>
          <a:lstStyle/>
          <a:p>
            <a:pPr algn="ctr" defTabSz="609630">
              <a:spcBef>
                <a:spcPts val="600"/>
              </a:spcBef>
              <a:spcAft>
                <a:spcPts val="600"/>
              </a:spcAft>
              <a:buClr>
                <a:srgbClr val="000000"/>
              </a:buClr>
              <a:defRPr/>
            </a:pPr>
            <a:r>
              <a:rPr lang="es-ES" sz="1100" b="1" kern="0" dirty="0">
                <a:solidFill>
                  <a:srgbClr val="000000"/>
                </a:solidFill>
                <a:latin typeface="Montserrat" panose="00000500000000000000" pitchFamily="2" charset="0"/>
                <a:ea typeface="Calibri"/>
                <a:cs typeface="Calibri"/>
                <a:sym typeface="Calibri"/>
              </a:rPr>
              <a:t>PREVENCIÓ</a:t>
            </a:r>
            <a:endParaRPr sz="1100" b="1" kern="0" dirty="0">
              <a:solidFill>
                <a:srgbClr val="000000"/>
              </a:solidFill>
              <a:latin typeface="Montserrat" panose="00000500000000000000" pitchFamily="2" charset="0"/>
              <a:ea typeface="Calibri"/>
              <a:cs typeface="Calibri"/>
              <a:sym typeface="Arial"/>
            </a:endParaRPr>
          </a:p>
        </p:txBody>
      </p:sp>
      <p:sp>
        <p:nvSpPr>
          <p:cNvPr id="30" name="Google Shape;94;p2">
            <a:extLst>
              <a:ext uri="{FF2B5EF4-FFF2-40B4-BE49-F238E27FC236}">
                <a16:creationId xmlns:a16="http://schemas.microsoft.com/office/drawing/2014/main" id="{EADF69A1-0541-4BED-A9C0-E75C93710192}"/>
              </a:ext>
            </a:extLst>
          </p:cNvPr>
          <p:cNvSpPr txBox="1"/>
          <p:nvPr/>
        </p:nvSpPr>
        <p:spPr>
          <a:xfrm>
            <a:off x="10630079" y="2887010"/>
            <a:ext cx="1237272" cy="384694"/>
          </a:xfrm>
          <a:prstGeom prst="rect">
            <a:avLst/>
          </a:prstGeom>
          <a:noFill/>
          <a:ln w="38100" cap="flat" cmpd="sng">
            <a:solidFill>
              <a:srgbClr val="548135"/>
            </a:solidFill>
            <a:prstDash val="solid"/>
            <a:round/>
            <a:headEnd type="none" w="sm" len="sm"/>
            <a:tailEnd type="none" w="sm" len="sm"/>
          </a:ln>
        </p:spPr>
        <p:txBody>
          <a:bodyPr spcFirstLastPara="1" wrap="square" lIns="60950" tIns="30467" rIns="60950" bIns="30467" anchor="ctr" anchorCtr="1">
            <a:spAutoFit/>
          </a:bodyPr>
          <a:lstStyle/>
          <a:p>
            <a:pPr algn="ctr" defTabSz="609630">
              <a:spcBef>
                <a:spcPts val="600"/>
              </a:spcBef>
              <a:spcAft>
                <a:spcPts val="600"/>
              </a:spcAft>
              <a:buClr>
                <a:srgbClr val="000000"/>
              </a:buClr>
            </a:pPr>
            <a:r>
              <a:rPr lang="es-ES" sz="1100" b="1" kern="0" dirty="0">
                <a:solidFill>
                  <a:srgbClr val="000000"/>
                </a:solidFill>
                <a:latin typeface="Montserrat" panose="00000500000000000000" pitchFamily="2" charset="0"/>
                <a:ea typeface="Calibri"/>
                <a:cs typeface="Calibri"/>
                <a:sym typeface="Calibri"/>
              </a:rPr>
              <a:t>TRACTAMENT</a:t>
            </a:r>
            <a:endParaRPr sz="1100" b="1" kern="0" dirty="0">
              <a:solidFill>
                <a:srgbClr val="000000"/>
              </a:solidFill>
              <a:latin typeface="Montserrat" panose="00000500000000000000" pitchFamily="2" charset="0"/>
              <a:ea typeface="Calibri"/>
              <a:cs typeface="Calibri"/>
              <a:sym typeface="Arial"/>
            </a:endParaRPr>
          </a:p>
        </p:txBody>
      </p:sp>
      <p:sp>
        <p:nvSpPr>
          <p:cNvPr id="31" name="Google Shape;95;p2">
            <a:extLst>
              <a:ext uri="{FF2B5EF4-FFF2-40B4-BE49-F238E27FC236}">
                <a16:creationId xmlns:a16="http://schemas.microsoft.com/office/drawing/2014/main" id="{92EE1CF6-F8CC-4B91-A352-9B05031FD2D5}"/>
              </a:ext>
            </a:extLst>
          </p:cNvPr>
          <p:cNvSpPr txBox="1"/>
          <p:nvPr/>
        </p:nvSpPr>
        <p:spPr>
          <a:xfrm>
            <a:off x="8946595" y="3671662"/>
            <a:ext cx="1243823" cy="553972"/>
          </a:xfrm>
          <a:prstGeom prst="rect">
            <a:avLst/>
          </a:prstGeom>
          <a:noFill/>
          <a:ln w="38100" cap="flat" cmpd="sng">
            <a:solidFill>
              <a:srgbClr val="1E4E79"/>
            </a:solidFill>
            <a:prstDash val="solid"/>
            <a:round/>
            <a:headEnd type="none" w="sm" len="sm"/>
            <a:tailEnd type="none" w="sm" len="sm"/>
          </a:ln>
        </p:spPr>
        <p:txBody>
          <a:bodyPr spcFirstLastPara="1" wrap="square" lIns="60950" tIns="30467" rIns="60950" bIns="30467" anchor="ctr" anchorCtr="1">
            <a:spAutoFit/>
          </a:bodyPr>
          <a:lstStyle/>
          <a:p>
            <a:pPr algn="ctr" defTabSz="609630">
              <a:spcBef>
                <a:spcPts val="600"/>
              </a:spcBef>
              <a:spcAft>
                <a:spcPts val="600"/>
              </a:spcAft>
              <a:buClr>
                <a:srgbClr val="000000"/>
              </a:buClr>
              <a:defRPr/>
            </a:pPr>
            <a:r>
              <a:rPr lang="es-ES" sz="1100" b="1" kern="0" dirty="0">
                <a:solidFill>
                  <a:srgbClr val="000000"/>
                </a:solidFill>
                <a:latin typeface="Montserrat" panose="00000500000000000000" pitchFamily="2" charset="0"/>
                <a:ea typeface="Calibri"/>
                <a:cs typeface="Calibri"/>
                <a:sym typeface="Calibri"/>
              </a:rPr>
              <a:t>REDUCCIÓ DE DANYS</a:t>
            </a:r>
            <a:endParaRPr sz="1100" b="1" kern="0" dirty="0">
              <a:solidFill>
                <a:srgbClr val="000000"/>
              </a:solidFill>
              <a:latin typeface="Montserrat" panose="00000500000000000000" pitchFamily="2" charset="0"/>
              <a:ea typeface="Calibri"/>
              <a:cs typeface="Calibri"/>
              <a:sym typeface="Arial"/>
            </a:endParaRPr>
          </a:p>
        </p:txBody>
      </p:sp>
      <p:sp>
        <p:nvSpPr>
          <p:cNvPr id="32" name="Google Shape;96;p2">
            <a:extLst>
              <a:ext uri="{FF2B5EF4-FFF2-40B4-BE49-F238E27FC236}">
                <a16:creationId xmlns:a16="http://schemas.microsoft.com/office/drawing/2014/main" id="{4FFC1F60-6595-4CBE-A06B-520575A9E325}"/>
              </a:ext>
            </a:extLst>
          </p:cNvPr>
          <p:cNvSpPr txBox="1"/>
          <p:nvPr/>
        </p:nvSpPr>
        <p:spPr>
          <a:xfrm>
            <a:off x="10624193" y="3709941"/>
            <a:ext cx="1243158" cy="384694"/>
          </a:xfrm>
          <a:prstGeom prst="rect">
            <a:avLst/>
          </a:prstGeom>
          <a:noFill/>
          <a:ln w="38100" cap="flat" cmpd="sng">
            <a:solidFill>
              <a:srgbClr val="FFC000"/>
            </a:solidFill>
            <a:prstDash val="solid"/>
            <a:round/>
            <a:headEnd type="none" w="sm" len="sm"/>
            <a:tailEnd type="none" w="sm" len="sm"/>
          </a:ln>
        </p:spPr>
        <p:txBody>
          <a:bodyPr spcFirstLastPara="1" wrap="square" lIns="60950" tIns="30467" rIns="60950" bIns="30467" anchor="ctr" anchorCtr="1">
            <a:spAutoFit/>
          </a:bodyPr>
          <a:lstStyle/>
          <a:p>
            <a:pPr algn="ctr" defTabSz="609630">
              <a:spcBef>
                <a:spcPts val="600"/>
              </a:spcBef>
              <a:spcAft>
                <a:spcPts val="600"/>
              </a:spcAft>
              <a:buClr>
                <a:srgbClr val="000000"/>
              </a:buClr>
              <a:defRPr/>
            </a:pPr>
            <a:r>
              <a:rPr lang="es-ES" sz="1100" b="1" kern="0" dirty="0">
                <a:solidFill>
                  <a:srgbClr val="000000"/>
                </a:solidFill>
                <a:latin typeface="Montserrat" panose="00000500000000000000" pitchFamily="2" charset="0"/>
                <a:ea typeface="Calibri"/>
                <a:cs typeface="Calibri"/>
                <a:sym typeface="Calibri"/>
              </a:rPr>
              <a:t>INSERCIÓ</a:t>
            </a:r>
            <a:endParaRPr sz="1100" b="1" kern="0" dirty="0">
              <a:solidFill>
                <a:srgbClr val="000000"/>
              </a:solidFill>
              <a:latin typeface="Montserrat" panose="00000500000000000000" pitchFamily="2" charset="0"/>
              <a:ea typeface="Calibri"/>
              <a:cs typeface="Calibri"/>
              <a:sym typeface="Arial"/>
            </a:endParaRPr>
          </a:p>
        </p:txBody>
      </p:sp>
      <p:cxnSp>
        <p:nvCxnSpPr>
          <p:cNvPr id="33" name="Google Shape;97;p2">
            <a:extLst>
              <a:ext uri="{FF2B5EF4-FFF2-40B4-BE49-F238E27FC236}">
                <a16:creationId xmlns:a16="http://schemas.microsoft.com/office/drawing/2014/main" id="{79F67BBB-DB4F-4B0E-BE74-0C62BD233B81}"/>
              </a:ext>
            </a:extLst>
          </p:cNvPr>
          <p:cNvCxnSpPr>
            <a:cxnSpLocks/>
          </p:cNvCxnSpPr>
          <p:nvPr/>
        </p:nvCxnSpPr>
        <p:spPr>
          <a:xfrm>
            <a:off x="9190715" y="3464178"/>
            <a:ext cx="2740215" cy="0"/>
          </a:xfrm>
          <a:prstGeom prst="straightConnector1">
            <a:avLst/>
          </a:prstGeom>
          <a:noFill/>
          <a:ln w="38100" cap="flat" cmpd="sng">
            <a:solidFill>
              <a:srgbClr val="2F5496"/>
            </a:solidFill>
            <a:prstDash val="dash"/>
            <a:miter lim="800000"/>
            <a:headEnd type="none" w="sm" len="sm"/>
            <a:tailEnd type="none" w="sm" len="sm"/>
          </a:ln>
        </p:spPr>
      </p:cxnSp>
      <p:cxnSp>
        <p:nvCxnSpPr>
          <p:cNvPr id="34" name="Google Shape;98;p2">
            <a:extLst>
              <a:ext uri="{FF2B5EF4-FFF2-40B4-BE49-F238E27FC236}">
                <a16:creationId xmlns:a16="http://schemas.microsoft.com/office/drawing/2014/main" id="{D69446A4-D147-46D7-A4CA-76099FD502F3}"/>
              </a:ext>
            </a:extLst>
          </p:cNvPr>
          <p:cNvCxnSpPr>
            <a:cxnSpLocks/>
          </p:cNvCxnSpPr>
          <p:nvPr/>
        </p:nvCxnSpPr>
        <p:spPr>
          <a:xfrm flipV="1">
            <a:off x="10465793" y="2783306"/>
            <a:ext cx="0" cy="1457717"/>
          </a:xfrm>
          <a:prstGeom prst="straightConnector1">
            <a:avLst/>
          </a:prstGeom>
          <a:noFill/>
          <a:ln w="38100" cap="flat" cmpd="sng">
            <a:solidFill>
              <a:srgbClr val="2F5496"/>
            </a:solidFill>
            <a:prstDash val="dash"/>
            <a:miter lim="800000"/>
            <a:headEnd type="none" w="sm" len="sm"/>
            <a:tailEnd type="none" w="sm" len="sm"/>
          </a:ln>
        </p:spPr>
      </p:cxnSp>
      <p:sp>
        <p:nvSpPr>
          <p:cNvPr id="35" name="Google Shape;93;p2">
            <a:extLst>
              <a:ext uri="{FF2B5EF4-FFF2-40B4-BE49-F238E27FC236}">
                <a16:creationId xmlns:a16="http://schemas.microsoft.com/office/drawing/2014/main" id="{F209A1EF-AF4D-44BA-B245-01171A1E826B}"/>
              </a:ext>
            </a:extLst>
          </p:cNvPr>
          <p:cNvSpPr txBox="1"/>
          <p:nvPr/>
        </p:nvSpPr>
        <p:spPr>
          <a:xfrm>
            <a:off x="7208360" y="2220305"/>
            <a:ext cx="1275969" cy="430861"/>
          </a:xfrm>
          <a:prstGeom prst="rect">
            <a:avLst/>
          </a:prstGeom>
          <a:solidFill>
            <a:schemeClr val="accent6">
              <a:lumMod val="40000"/>
              <a:lumOff val="60000"/>
            </a:schemeClr>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spcFirstLastPara="1" wrap="square" lIns="60950" tIns="30467" rIns="60950" bIns="30467" anchor="ctr" anchorCtr="1">
            <a:spAutoFit/>
          </a:bodyPr>
          <a:lstStyle>
            <a:defPPr>
              <a:defRPr lang="es-ES"/>
            </a:defPPr>
            <a:lvl1pPr algn="ctr" defTabSz="609630">
              <a:defRPr sz="1200" b="1">
                <a:solidFill>
                  <a:prstClr val="black"/>
                </a:solidFill>
                <a:latin typeface="Montserrat" panose="00000500000000000000" pitchFamily="2" charset="0"/>
                <a:ea typeface="Calibri"/>
                <a:cs typeface="Calibri"/>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dirty="0">
                <a:sym typeface="Calibri"/>
              </a:rPr>
              <a:t>REDUCCIÓ DE LA OFERTA</a:t>
            </a:r>
            <a:endParaRPr dirty="0"/>
          </a:p>
        </p:txBody>
      </p:sp>
      <p:sp>
        <p:nvSpPr>
          <p:cNvPr id="36" name="Google Shape;94;p2">
            <a:extLst>
              <a:ext uri="{FF2B5EF4-FFF2-40B4-BE49-F238E27FC236}">
                <a16:creationId xmlns:a16="http://schemas.microsoft.com/office/drawing/2014/main" id="{D10A19A0-CC9C-4BE2-B6F0-271F5D13DF02}"/>
              </a:ext>
            </a:extLst>
          </p:cNvPr>
          <p:cNvSpPr txBox="1"/>
          <p:nvPr/>
        </p:nvSpPr>
        <p:spPr>
          <a:xfrm>
            <a:off x="9641202" y="2229110"/>
            <a:ext cx="1375377" cy="430861"/>
          </a:xfrm>
          <a:prstGeom prst="rect">
            <a:avLst/>
          </a:prstGeom>
          <a:solidFill>
            <a:schemeClr val="accent6">
              <a:lumMod val="40000"/>
              <a:lumOff val="60000"/>
            </a:schemeClr>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spcFirstLastPara="1" wrap="square" lIns="60950" tIns="30467" rIns="60950" bIns="30467" anchor="ctr" anchorCtr="1">
            <a:spAutoFit/>
          </a:bodyPr>
          <a:lstStyle/>
          <a:p>
            <a:pPr algn="ctr" defTabSz="609630"/>
            <a:r>
              <a:rPr lang="es-ES" sz="1200" b="1" dirty="0">
                <a:solidFill>
                  <a:prstClr val="black"/>
                </a:solidFill>
                <a:latin typeface="Montserrat" panose="00000500000000000000" pitchFamily="2" charset="0"/>
                <a:ea typeface="Calibri"/>
                <a:cs typeface="Calibri"/>
                <a:sym typeface="Calibri"/>
              </a:rPr>
              <a:t>REDUCCIÓ DE LA DEMANDA</a:t>
            </a:r>
            <a:endParaRPr sz="1200" b="1" dirty="0">
              <a:solidFill>
                <a:prstClr val="black"/>
              </a:solidFill>
              <a:latin typeface="Montserrat" panose="00000500000000000000" pitchFamily="2" charset="0"/>
              <a:ea typeface="Calibri"/>
              <a:cs typeface="Calibri"/>
            </a:endParaRPr>
          </a:p>
        </p:txBody>
      </p:sp>
      <p:sp>
        <p:nvSpPr>
          <p:cNvPr id="37" name="Google Shape;94;p2">
            <a:extLst>
              <a:ext uri="{FF2B5EF4-FFF2-40B4-BE49-F238E27FC236}">
                <a16:creationId xmlns:a16="http://schemas.microsoft.com/office/drawing/2014/main" id="{CBA1308E-C0CF-4FA5-8C1D-4D20C11E3271}"/>
              </a:ext>
            </a:extLst>
          </p:cNvPr>
          <p:cNvSpPr txBox="1"/>
          <p:nvPr/>
        </p:nvSpPr>
        <p:spPr>
          <a:xfrm>
            <a:off x="7203922" y="2791222"/>
            <a:ext cx="1275969" cy="384694"/>
          </a:xfrm>
          <a:prstGeom prst="rect">
            <a:avLst/>
          </a:prstGeom>
          <a:noFill/>
          <a:ln w="38100" cap="flat" cmpd="sng">
            <a:solidFill>
              <a:srgbClr val="548135"/>
            </a:solidFill>
            <a:prstDash val="solid"/>
            <a:round/>
            <a:headEnd type="none" w="sm" len="sm"/>
            <a:tailEnd type="none" w="sm" len="sm"/>
          </a:ln>
        </p:spPr>
        <p:txBody>
          <a:bodyPr spcFirstLastPara="1" wrap="square" lIns="60950" tIns="30467" rIns="60950" bIns="30467" anchor="ctr" anchorCtr="1">
            <a:spAutoFit/>
          </a:bodyPr>
          <a:lstStyle/>
          <a:p>
            <a:pPr algn="ctr" defTabSz="609630">
              <a:spcBef>
                <a:spcPts val="600"/>
              </a:spcBef>
              <a:spcAft>
                <a:spcPts val="600"/>
              </a:spcAft>
              <a:buClr>
                <a:srgbClr val="000000"/>
              </a:buClr>
            </a:pPr>
            <a:r>
              <a:rPr lang="es-ES" sz="1100" b="1" kern="0" dirty="0">
                <a:solidFill>
                  <a:srgbClr val="000000"/>
                </a:solidFill>
                <a:latin typeface="Montserrat" panose="00000500000000000000" pitchFamily="2" charset="0"/>
                <a:ea typeface="Calibri"/>
                <a:cs typeface="Calibri"/>
                <a:sym typeface="Calibri"/>
              </a:rPr>
              <a:t>CONTROL</a:t>
            </a:r>
            <a:endParaRPr sz="1100" b="1" kern="0" dirty="0">
              <a:solidFill>
                <a:srgbClr val="000000"/>
              </a:solidFill>
              <a:latin typeface="Montserrat" panose="00000500000000000000" pitchFamily="2" charset="0"/>
              <a:ea typeface="Calibri"/>
              <a:cs typeface="Calibri"/>
              <a:sym typeface="Arial"/>
            </a:endParaRPr>
          </a:p>
        </p:txBody>
      </p:sp>
      <p:sp>
        <p:nvSpPr>
          <p:cNvPr id="38" name="Google Shape;96;p2">
            <a:extLst>
              <a:ext uri="{FF2B5EF4-FFF2-40B4-BE49-F238E27FC236}">
                <a16:creationId xmlns:a16="http://schemas.microsoft.com/office/drawing/2014/main" id="{90C5390B-84E0-49F1-9618-2E41A4765F40}"/>
              </a:ext>
            </a:extLst>
          </p:cNvPr>
          <p:cNvSpPr txBox="1"/>
          <p:nvPr/>
        </p:nvSpPr>
        <p:spPr>
          <a:xfrm>
            <a:off x="7219996" y="3379154"/>
            <a:ext cx="1243823" cy="384694"/>
          </a:xfrm>
          <a:prstGeom prst="rect">
            <a:avLst/>
          </a:prstGeom>
          <a:noFill/>
          <a:ln w="38100" cap="flat" cmpd="sng">
            <a:solidFill>
              <a:srgbClr val="FFC000"/>
            </a:solidFill>
            <a:prstDash val="solid"/>
            <a:round/>
            <a:headEnd type="none" w="sm" len="sm"/>
            <a:tailEnd type="none" w="sm" len="sm"/>
          </a:ln>
        </p:spPr>
        <p:txBody>
          <a:bodyPr spcFirstLastPara="1" wrap="square" lIns="60950" tIns="30467" rIns="60950" bIns="30467" anchor="ctr" anchorCtr="1">
            <a:spAutoFit/>
          </a:bodyPr>
          <a:lstStyle/>
          <a:p>
            <a:pPr algn="ctr" defTabSz="609630">
              <a:spcBef>
                <a:spcPts val="600"/>
              </a:spcBef>
              <a:spcAft>
                <a:spcPts val="600"/>
              </a:spcAft>
              <a:buClr>
                <a:srgbClr val="000000"/>
              </a:buClr>
              <a:defRPr/>
            </a:pPr>
            <a:r>
              <a:rPr lang="es-ES" sz="1100" b="1" kern="0" dirty="0">
                <a:solidFill>
                  <a:srgbClr val="000000"/>
                </a:solidFill>
                <a:latin typeface="Montserrat" panose="00000500000000000000" pitchFamily="2" charset="0"/>
                <a:cs typeface="Calibri"/>
                <a:sym typeface="Calibri"/>
              </a:rPr>
              <a:t>SANCIONS</a:t>
            </a:r>
            <a:endParaRPr sz="1100" b="1" kern="0" dirty="0">
              <a:solidFill>
                <a:srgbClr val="000000"/>
              </a:solidFill>
              <a:latin typeface="Montserrat" panose="00000500000000000000" pitchFamily="2" charset="0"/>
              <a:cs typeface="Arial"/>
              <a:sym typeface="Arial"/>
            </a:endParaRPr>
          </a:p>
        </p:txBody>
      </p:sp>
      <p:sp>
        <p:nvSpPr>
          <p:cNvPr id="39" name="Google Shape;95;p2">
            <a:extLst>
              <a:ext uri="{FF2B5EF4-FFF2-40B4-BE49-F238E27FC236}">
                <a16:creationId xmlns:a16="http://schemas.microsoft.com/office/drawing/2014/main" id="{3494EF91-2F12-41BA-B6F0-F196FC8A1228}"/>
              </a:ext>
            </a:extLst>
          </p:cNvPr>
          <p:cNvSpPr txBox="1"/>
          <p:nvPr/>
        </p:nvSpPr>
        <p:spPr>
          <a:xfrm>
            <a:off x="7236068" y="3979232"/>
            <a:ext cx="1243823" cy="384694"/>
          </a:xfrm>
          <a:prstGeom prst="rect">
            <a:avLst/>
          </a:prstGeom>
          <a:noFill/>
          <a:ln w="38100" cap="flat" cmpd="sng">
            <a:solidFill>
              <a:srgbClr val="1E4E79"/>
            </a:solidFill>
            <a:prstDash val="solid"/>
            <a:round/>
            <a:headEnd type="none" w="sm" len="sm"/>
            <a:tailEnd type="none" w="sm" len="sm"/>
          </a:ln>
        </p:spPr>
        <p:txBody>
          <a:bodyPr spcFirstLastPara="1" wrap="square" lIns="60950" tIns="30467" rIns="60950" bIns="30467" anchor="ctr" anchorCtr="1">
            <a:spAutoFit/>
          </a:bodyPr>
          <a:lstStyle/>
          <a:p>
            <a:pPr algn="ctr" defTabSz="609630">
              <a:spcBef>
                <a:spcPts val="600"/>
              </a:spcBef>
              <a:spcAft>
                <a:spcPts val="600"/>
              </a:spcAft>
              <a:buClr>
                <a:srgbClr val="000000"/>
              </a:buClr>
            </a:pPr>
            <a:r>
              <a:rPr lang="es-ES" sz="1100" b="1" kern="0" dirty="0">
                <a:solidFill>
                  <a:srgbClr val="000000"/>
                </a:solidFill>
                <a:latin typeface="Montserrat" panose="00000500000000000000" pitchFamily="2" charset="0"/>
                <a:ea typeface="Calibri"/>
                <a:cs typeface="Calibri"/>
                <a:sym typeface="Calibri"/>
              </a:rPr>
              <a:t>PROHIBICIÓ</a:t>
            </a:r>
            <a:endParaRPr sz="1100" b="1" kern="0" dirty="0">
              <a:solidFill>
                <a:srgbClr val="000000"/>
              </a:solidFill>
              <a:latin typeface="Montserrat" panose="00000500000000000000" pitchFamily="2" charset="0"/>
              <a:ea typeface="Calibri"/>
              <a:cs typeface="Calibri"/>
              <a:sym typeface="Arial"/>
            </a:endParaRPr>
          </a:p>
        </p:txBody>
      </p:sp>
      <p:sp>
        <p:nvSpPr>
          <p:cNvPr id="42" name="CuadroTexto 41">
            <a:extLst>
              <a:ext uri="{FF2B5EF4-FFF2-40B4-BE49-F238E27FC236}">
                <a16:creationId xmlns:a16="http://schemas.microsoft.com/office/drawing/2014/main" id="{FF70473C-AC79-4145-A18B-8EBF050F9CEA}"/>
              </a:ext>
            </a:extLst>
          </p:cNvPr>
          <p:cNvSpPr txBox="1"/>
          <p:nvPr/>
        </p:nvSpPr>
        <p:spPr>
          <a:xfrm>
            <a:off x="6991851" y="1136733"/>
            <a:ext cx="4805754" cy="646331"/>
          </a:xfrm>
          <a:prstGeom prst="rect">
            <a:avLst/>
          </a:prstGeom>
          <a:noFill/>
        </p:spPr>
        <p:txBody>
          <a:bodyPr wrap="square" rtlCol="0">
            <a:spAutoFit/>
          </a:bodyPr>
          <a:lstStyle/>
          <a:p>
            <a:pPr algn="ctr"/>
            <a:r>
              <a:rPr lang="ca-ES" b="1" dirty="0">
                <a:solidFill>
                  <a:schemeClr val="tx2">
                    <a:lumMod val="50000"/>
                  </a:schemeClr>
                </a:solidFill>
              </a:rPr>
              <a:t>Dues columnes desequilibrades, desconnectades, massa sovint en tensió</a:t>
            </a:r>
          </a:p>
        </p:txBody>
      </p:sp>
      <p:sp>
        <p:nvSpPr>
          <p:cNvPr id="2" name="CuadroTexto 1">
            <a:extLst>
              <a:ext uri="{FF2B5EF4-FFF2-40B4-BE49-F238E27FC236}">
                <a16:creationId xmlns:a16="http://schemas.microsoft.com/office/drawing/2014/main" id="{AED04434-B76C-C410-82D0-B42582E3AC8F}"/>
              </a:ext>
            </a:extLst>
          </p:cNvPr>
          <p:cNvSpPr txBox="1"/>
          <p:nvPr/>
        </p:nvSpPr>
        <p:spPr>
          <a:xfrm>
            <a:off x="7036210" y="4812064"/>
            <a:ext cx="4894720" cy="1200329"/>
          </a:xfrm>
          <a:prstGeom prst="rect">
            <a:avLst/>
          </a:prstGeom>
          <a:noFill/>
        </p:spPr>
        <p:txBody>
          <a:bodyPr wrap="square" rtlCol="0">
            <a:spAutoFit/>
          </a:bodyPr>
          <a:lstStyle/>
          <a:p>
            <a:pPr algn="ctr"/>
            <a:r>
              <a:rPr lang="ca-ES" b="1" noProof="0" dirty="0">
                <a:solidFill>
                  <a:schemeClr val="tx2">
                    <a:lumMod val="50000"/>
                  </a:schemeClr>
                </a:solidFill>
              </a:rPr>
              <a:t>Superar la fragmentació actual mitjançant un model de </a:t>
            </a:r>
            <a:r>
              <a:rPr lang="ca-ES" b="1" noProof="0" dirty="0" err="1">
                <a:solidFill>
                  <a:schemeClr val="tx2">
                    <a:lumMod val="50000"/>
                  </a:schemeClr>
                </a:solidFill>
              </a:rPr>
              <a:t>governança</a:t>
            </a:r>
            <a:r>
              <a:rPr lang="ca-ES" b="1" noProof="0" dirty="0">
                <a:solidFill>
                  <a:schemeClr val="tx2">
                    <a:lumMod val="50000"/>
                  </a:schemeClr>
                </a:solidFill>
              </a:rPr>
              <a:t> integral que alineï seguretat, salut i drets, posant la persona al centre de la resposta pública</a:t>
            </a:r>
            <a:r>
              <a:rPr lang="es-ES" dirty="0"/>
              <a:t>.</a:t>
            </a:r>
          </a:p>
        </p:txBody>
      </p:sp>
    </p:spTree>
    <p:extLst>
      <p:ext uri="{BB962C8B-B14F-4D97-AF65-F5344CB8AC3E}">
        <p14:creationId xmlns:p14="http://schemas.microsoft.com/office/powerpoint/2010/main" val="2709342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2" grpId="0" animBg="1"/>
      <p:bldP spid="37" grpId="0" animBg="1"/>
      <p:bldP spid="38" grpId="0" animBg="1"/>
      <p:bldP spid="3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CBC05-9F9D-2228-2C4F-45E15AAD3D27}"/>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ECDCFD89-6DCA-C144-E2A6-BD14AFD94A6A}"/>
              </a:ext>
            </a:extLst>
          </p:cNvPr>
          <p:cNvSpPr txBox="1"/>
          <p:nvPr/>
        </p:nvSpPr>
        <p:spPr>
          <a:xfrm>
            <a:off x="2016231" y="1114314"/>
            <a:ext cx="8467041" cy="1836400"/>
          </a:xfrm>
          <a:prstGeom prst="rect">
            <a:avLst/>
          </a:prstGeom>
          <a:noFill/>
          <a:ln w="57150">
            <a:solidFill>
              <a:schemeClr val="accent1">
                <a:lumMod val="75000"/>
              </a:schemeClr>
            </a:solidFill>
          </a:ln>
        </p:spPr>
        <p:txBody>
          <a:bodyPr wrap="square" rtlCol="0">
            <a:spAutoFit/>
          </a:bodyPr>
          <a:lstStyle/>
          <a:p>
            <a:pPr marL="720725" indent="-185738">
              <a:buFont typeface="Arial" panose="020B0604020202020204" pitchFamily="34" charset="0"/>
              <a:buChar char="•"/>
            </a:pPr>
            <a:r>
              <a:rPr lang="ca-ES" sz="1600" noProof="0" dirty="0">
                <a:latin typeface="Arial" panose="020B0604020202020204" pitchFamily="34" charset="0"/>
                <a:cs typeface="Arial" panose="020B0604020202020204" pitchFamily="34" charset="0"/>
              </a:rPr>
              <a:t>Històricament, el consum de drogues s’ha abordat des de la sanció moral i penal</a:t>
            </a:r>
          </a:p>
          <a:p>
            <a:pPr marL="720725" indent="-185738">
              <a:spcBef>
                <a:spcPts val="800"/>
              </a:spcBef>
              <a:buFont typeface="Arial" panose="020B0604020202020204" pitchFamily="34" charset="0"/>
              <a:buChar char="•"/>
            </a:pPr>
            <a:r>
              <a:rPr lang="ca-ES" sz="1600" noProof="0" dirty="0">
                <a:latin typeface="Arial" panose="020B0604020202020204" pitchFamily="34" charset="0"/>
                <a:cs typeface="Arial" panose="020B0604020202020204" pitchFamily="34" charset="0"/>
              </a:rPr>
              <a:t>Això ha construït una idea persistent:</a:t>
            </a:r>
          </a:p>
          <a:p>
            <a:pPr marL="534987"/>
            <a:r>
              <a:rPr lang="ca-ES" sz="1600" noProof="0" dirty="0">
                <a:latin typeface="Arial" panose="020B0604020202020204" pitchFamily="34" charset="0"/>
                <a:cs typeface="Arial" panose="020B0604020202020204" pitchFamily="34" charset="0"/>
              </a:rPr>
              <a:t>  👉 la persona que consumeix és irresponsable, culpable o perillosa.</a:t>
            </a:r>
          </a:p>
          <a:p>
            <a:pPr marL="720725" indent="-185738">
              <a:spcBef>
                <a:spcPts val="800"/>
              </a:spcBef>
              <a:buFont typeface="Arial" panose="020B0604020202020204" pitchFamily="34" charset="0"/>
              <a:buChar char="•"/>
            </a:pPr>
            <a:r>
              <a:rPr lang="ca-ES" sz="1600" noProof="0" dirty="0">
                <a:latin typeface="Arial" panose="020B0604020202020204" pitchFamily="34" charset="0"/>
                <a:cs typeface="Arial" panose="020B0604020202020204" pitchFamily="34" charset="0"/>
              </a:rPr>
              <a:t>Aquesta mirada no només és social:</a:t>
            </a:r>
          </a:p>
          <a:p>
            <a:pPr marL="720725"/>
            <a:r>
              <a:rPr lang="ca-ES" sz="1600" noProof="0" dirty="0">
                <a:latin typeface="Arial" panose="020B0604020202020204" pitchFamily="34" charset="0"/>
                <a:cs typeface="Arial" panose="020B0604020202020204" pitchFamily="34" charset="0"/>
              </a:rPr>
              <a:t>està incrustada en lleis, procediments administratius, pràctiques professionals i discursos públics.</a:t>
            </a:r>
          </a:p>
        </p:txBody>
      </p:sp>
      <p:sp>
        <p:nvSpPr>
          <p:cNvPr id="29" name="Forma libre: forma 28">
            <a:extLst>
              <a:ext uri="{FF2B5EF4-FFF2-40B4-BE49-F238E27FC236}">
                <a16:creationId xmlns:a16="http://schemas.microsoft.com/office/drawing/2014/main" id="{2A974267-8BA0-D023-E2F5-9C113015F748}"/>
              </a:ext>
            </a:extLst>
          </p:cNvPr>
          <p:cNvSpPr/>
          <p:nvPr/>
        </p:nvSpPr>
        <p:spPr>
          <a:xfrm>
            <a:off x="92364" y="1112428"/>
            <a:ext cx="2477117" cy="2498990"/>
          </a:xfrm>
          <a:custGeom>
            <a:avLst/>
            <a:gdLst>
              <a:gd name="connsiteX0" fmla="*/ 0 w 2496312"/>
              <a:gd name="connsiteY0" fmla="*/ 1248156 h 2496312"/>
              <a:gd name="connsiteX1" fmla="*/ 1248156 w 2496312"/>
              <a:gd name="connsiteY1" fmla="*/ 0 h 2496312"/>
              <a:gd name="connsiteX2" fmla="*/ 2496312 w 2496312"/>
              <a:gd name="connsiteY2" fmla="*/ 1248156 h 2496312"/>
              <a:gd name="connsiteX3" fmla="*/ 1248156 w 2496312"/>
              <a:gd name="connsiteY3" fmla="*/ 2496312 h 2496312"/>
              <a:gd name="connsiteX4" fmla="*/ 0 w 2496312"/>
              <a:gd name="connsiteY4" fmla="*/ 1248156 h 24963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96312" h="2496312">
                <a:moveTo>
                  <a:pt x="0" y="1248156"/>
                </a:moveTo>
                <a:cubicBezTo>
                  <a:pt x="0" y="558818"/>
                  <a:pt x="558818" y="0"/>
                  <a:pt x="1248156" y="0"/>
                </a:cubicBezTo>
                <a:cubicBezTo>
                  <a:pt x="1937494" y="0"/>
                  <a:pt x="2496312" y="558818"/>
                  <a:pt x="2496312" y="1248156"/>
                </a:cubicBezTo>
                <a:cubicBezTo>
                  <a:pt x="2496312" y="1937494"/>
                  <a:pt x="1937494" y="2496312"/>
                  <a:pt x="1248156" y="2496312"/>
                </a:cubicBezTo>
                <a:cubicBezTo>
                  <a:pt x="558818" y="2496312"/>
                  <a:pt x="0" y="1937494"/>
                  <a:pt x="0" y="1248156"/>
                </a:cubicBezTo>
                <a:close/>
              </a:path>
            </a:pathLst>
          </a:custGeom>
          <a:solidFill>
            <a:srgbClr val="C5E0B4"/>
          </a:solidFill>
        </p:spPr>
        <p:style>
          <a:lnRef idx="2">
            <a:schemeClr val="lt1">
              <a:hueOff val="0"/>
              <a:satOff val="0"/>
              <a:lumOff val="0"/>
              <a:alphaOff val="0"/>
            </a:schemeClr>
          </a:lnRef>
          <a:fillRef idx="1">
            <a:schemeClr val="accent2">
              <a:alpha val="50000"/>
              <a:hueOff val="0"/>
              <a:satOff val="0"/>
              <a:lumOff val="0"/>
              <a:alphaOff val="0"/>
            </a:schemeClr>
          </a:fillRef>
          <a:effectRef idx="0">
            <a:schemeClr val="accent2">
              <a:alpha val="50000"/>
              <a:hueOff val="0"/>
              <a:satOff val="0"/>
              <a:lumOff val="0"/>
              <a:alphaOff val="0"/>
            </a:schemeClr>
          </a:effectRef>
          <a:fontRef idx="minor">
            <a:schemeClr val="tx1"/>
          </a:fontRef>
        </p:style>
        <p:txBody>
          <a:bodyPr spcFirstLastPara="0" vert="horz" wrap="square" lIns="288036" tIns="1368171" rIns="288036" bIns="336042" numCol="1" spcCol="1270" anchor="ctr" anchorCtr="0">
            <a:noAutofit/>
          </a:bodyPr>
          <a:lstStyle/>
          <a:p>
            <a:pPr marL="0" lvl="0" indent="0" algn="ctr" defTabSz="800100">
              <a:lnSpc>
                <a:spcPct val="90000"/>
              </a:lnSpc>
              <a:spcBef>
                <a:spcPct val="0"/>
              </a:spcBef>
              <a:spcAft>
                <a:spcPct val="35000"/>
              </a:spcAft>
              <a:buNone/>
            </a:pPr>
            <a:endParaRPr lang="ca-ES" sz="1600" b="1" kern="1200" noProof="0" dirty="0">
              <a:latin typeface="Helvetica" panose="020B0604020202030204" pitchFamily="34" charset="0"/>
              <a:ea typeface="ＭＳ Ｐゴシック" panose="020B0600070205080204" pitchFamily="34" charset="-128"/>
              <a:cs typeface="+mn-cs"/>
            </a:endParaRPr>
          </a:p>
        </p:txBody>
      </p:sp>
      <p:sp>
        <p:nvSpPr>
          <p:cNvPr id="28" name="CuadroTexto 27">
            <a:extLst>
              <a:ext uri="{FF2B5EF4-FFF2-40B4-BE49-F238E27FC236}">
                <a16:creationId xmlns:a16="http://schemas.microsoft.com/office/drawing/2014/main" id="{BA2420D6-0177-DF67-949A-3841241290C6}"/>
              </a:ext>
            </a:extLst>
          </p:cNvPr>
          <p:cNvSpPr txBox="1"/>
          <p:nvPr/>
        </p:nvSpPr>
        <p:spPr>
          <a:xfrm>
            <a:off x="404945" y="1697131"/>
            <a:ext cx="2164536" cy="1323439"/>
          </a:xfrm>
          <a:prstGeom prst="rect">
            <a:avLst/>
          </a:prstGeom>
          <a:noFill/>
        </p:spPr>
        <p:txBody>
          <a:bodyPr wrap="square" rtlCol="0">
            <a:spAutoFit/>
          </a:bodyPr>
          <a:lstStyle/>
          <a:p>
            <a:r>
              <a:rPr lang="ca-ES" sz="1600" b="1" dirty="0">
                <a:solidFill>
                  <a:srgbClr val="000000"/>
                </a:solidFill>
                <a:latin typeface="Arial" panose="020B0604020202020204" pitchFamily="34" charset="0"/>
                <a:cs typeface="Arial" panose="020B0604020202020204" pitchFamily="34" charset="0"/>
              </a:rPr>
              <a:t>L’estigma en drogues no és accidental: té arrels socials, legals i institucionals</a:t>
            </a:r>
            <a:endParaRPr lang="es-ES" sz="1600" b="1" dirty="0">
              <a:solidFill>
                <a:srgbClr val="000000"/>
              </a:solidFill>
              <a:latin typeface="Arial" panose="020B0604020202020204" pitchFamily="34" charset="0"/>
              <a:cs typeface="Arial" panose="020B0604020202020204" pitchFamily="34" charset="0"/>
            </a:endParaRPr>
          </a:p>
        </p:txBody>
      </p:sp>
      <p:sp>
        <p:nvSpPr>
          <p:cNvPr id="30" name="CuadroTexto 29">
            <a:extLst>
              <a:ext uri="{FF2B5EF4-FFF2-40B4-BE49-F238E27FC236}">
                <a16:creationId xmlns:a16="http://schemas.microsoft.com/office/drawing/2014/main" id="{B55EEEC5-C80A-B2F3-CEFB-7E2DFC24BE8B}"/>
              </a:ext>
            </a:extLst>
          </p:cNvPr>
          <p:cNvSpPr txBox="1"/>
          <p:nvPr/>
        </p:nvSpPr>
        <p:spPr>
          <a:xfrm>
            <a:off x="331054" y="163566"/>
            <a:ext cx="8812683" cy="568259"/>
          </a:xfrm>
          <a:prstGeom prst="rect">
            <a:avLst/>
          </a:prstGeom>
          <a:solidFill>
            <a:schemeClr val="accent1"/>
          </a:solidFill>
          <a:ln>
            <a:noFill/>
          </a:ln>
        </p:spPr>
        <p:txBody>
          <a:bodyPr vert="horz" lIns="91440" tIns="45720" rIns="91440" bIns="45720" rtlCol="0" anchor="ctr">
            <a:normAutofit fontScale="77500" lnSpcReduction="20000"/>
          </a:bodyPr>
          <a:lstStyle>
            <a:lvl1pPr>
              <a:lnSpc>
                <a:spcPct val="90000"/>
              </a:lnSpc>
              <a:spcBef>
                <a:spcPct val="0"/>
              </a:spcBef>
              <a:buNone/>
              <a:defRPr sz="2800">
                <a:solidFill>
                  <a:schemeClr val="bg1"/>
                </a:solidFill>
                <a:latin typeface="Arial" panose="020B0604020202020204" pitchFamily="34" charset="0"/>
                <a:ea typeface="+mj-ea"/>
                <a:cs typeface="Arial" panose="020B0604020202020204" pitchFamily="34" charset="0"/>
              </a:defRPr>
            </a:lvl1pPr>
          </a:lstStyle>
          <a:p>
            <a:r>
              <a:rPr lang="ca-ES" dirty="0"/>
              <a:t>L’estigma, les drogues i el seu consum (alguns elements diferencials)</a:t>
            </a:r>
          </a:p>
        </p:txBody>
      </p:sp>
      <p:sp>
        <p:nvSpPr>
          <p:cNvPr id="3" name="CuadroTexto 2">
            <a:extLst>
              <a:ext uri="{FF2B5EF4-FFF2-40B4-BE49-F238E27FC236}">
                <a16:creationId xmlns:a16="http://schemas.microsoft.com/office/drawing/2014/main" id="{5E2DE81F-944B-3934-4D88-D8A3C54C71B3}"/>
              </a:ext>
            </a:extLst>
          </p:cNvPr>
          <p:cNvSpPr txBox="1"/>
          <p:nvPr/>
        </p:nvSpPr>
        <p:spPr>
          <a:xfrm>
            <a:off x="2016231" y="3058145"/>
            <a:ext cx="8635559" cy="584775"/>
          </a:xfrm>
          <a:prstGeom prst="rect">
            <a:avLst/>
          </a:prstGeom>
          <a:noFill/>
        </p:spPr>
        <p:txBody>
          <a:bodyPr wrap="square" rtlCol="0">
            <a:spAutoFit/>
          </a:bodyPr>
          <a:lstStyle/>
          <a:p>
            <a:r>
              <a:rPr lang="ca-ES" sz="1600" b="1" dirty="0">
                <a:latin typeface="Arial" panose="020B0604020202020204" pitchFamily="34" charset="0"/>
                <a:cs typeface="Arial" panose="020B0604020202020204" pitchFamily="34" charset="0"/>
              </a:rPr>
              <a:t>Resultat: </a:t>
            </a:r>
            <a:r>
              <a:rPr lang="ca-ES" sz="1600" dirty="0">
                <a:latin typeface="Arial" panose="020B0604020202020204" pitchFamily="34" charset="0"/>
                <a:cs typeface="Arial" panose="020B0604020202020204" pitchFamily="34" charset="0"/>
              </a:rPr>
              <a:t>un estigma estructural que genera dany </a:t>
            </a:r>
            <a:r>
              <a:rPr lang="ca-ES" sz="1600" b="1" dirty="0">
                <a:solidFill>
                  <a:schemeClr val="accent1">
                    <a:lumMod val="75000"/>
                  </a:schemeClr>
                </a:solidFill>
                <a:latin typeface="Arial" panose="020B0604020202020204" pitchFamily="34" charset="0"/>
                <a:cs typeface="Arial" panose="020B0604020202020204" pitchFamily="34" charset="0"/>
              </a:rPr>
              <a:t>abans, durant i després </a:t>
            </a:r>
            <a:r>
              <a:rPr lang="ca-ES" sz="1600" dirty="0">
                <a:latin typeface="Arial" panose="020B0604020202020204" pitchFamily="34" charset="0"/>
                <a:cs typeface="Arial" panose="020B0604020202020204" pitchFamily="34" charset="0"/>
              </a:rPr>
              <a:t>de qualsevol problemàtica de consum.</a:t>
            </a:r>
            <a:endParaRPr lang="es-ES" sz="1600" dirty="0">
              <a:latin typeface="Arial" panose="020B0604020202020204" pitchFamily="34" charset="0"/>
              <a:cs typeface="Arial" panose="020B0604020202020204" pitchFamily="34" charset="0"/>
            </a:endParaRPr>
          </a:p>
        </p:txBody>
      </p:sp>
      <p:sp>
        <p:nvSpPr>
          <p:cNvPr id="31" name="CuadroTexto 30">
            <a:extLst>
              <a:ext uri="{FF2B5EF4-FFF2-40B4-BE49-F238E27FC236}">
                <a16:creationId xmlns:a16="http://schemas.microsoft.com/office/drawing/2014/main" id="{E82AD769-2E68-1B28-CD37-38D4A5BFF685}"/>
              </a:ext>
            </a:extLst>
          </p:cNvPr>
          <p:cNvSpPr txBox="1"/>
          <p:nvPr/>
        </p:nvSpPr>
        <p:spPr>
          <a:xfrm>
            <a:off x="1348509" y="6149370"/>
            <a:ext cx="9402618" cy="486142"/>
          </a:xfrm>
          <a:prstGeom prst="rect">
            <a:avLst/>
          </a:prstGeom>
          <a:solidFill>
            <a:schemeClr val="accent1">
              <a:lumMod val="20000"/>
              <a:lumOff val="80000"/>
            </a:schemeClr>
          </a:solidFill>
          <a:ln w="28575">
            <a:solidFill>
              <a:schemeClr val="accent1">
                <a:lumMod val="75000"/>
              </a:schemeClr>
            </a:solidFill>
          </a:ln>
        </p:spPr>
        <p:txBody>
          <a:bodyPr wrap="square" tIns="118800" rIns="90000" bIns="118800" rtlCol="0" anchor="ctr" anchorCtr="0">
            <a:spAutoFit/>
          </a:bodyPr>
          <a:lstStyle/>
          <a:p>
            <a:pPr marL="88900" algn="ctr">
              <a:spcBef>
                <a:spcPts val="600"/>
              </a:spcBef>
              <a:spcAft>
                <a:spcPts val="600"/>
              </a:spcAft>
            </a:pPr>
            <a:r>
              <a:rPr lang="ca-ES" sz="1500" noProof="0" dirty="0">
                <a:latin typeface="Arial" panose="020B0604020202020204" pitchFamily="34" charset="0"/>
                <a:cs typeface="Arial" panose="020B0604020202020204" pitchFamily="34" charset="0"/>
              </a:rPr>
              <a:t>Quan els 3 tipus d’estigma s’alineen</a:t>
            </a:r>
            <a:r>
              <a:rPr lang="ca-ES" sz="1500" b="1" noProof="0" dirty="0">
                <a:latin typeface="Arial" panose="020B0604020202020204" pitchFamily="34" charset="0"/>
                <a:cs typeface="Arial" panose="020B0604020202020204" pitchFamily="34" charset="0"/>
              </a:rPr>
              <a:t>, </a:t>
            </a:r>
            <a:r>
              <a:rPr lang="ca-ES" sz="1500" noProof="0" dirty="0">
                <a:latin typeface="Arial" panose="020B0604020202020204" pitchFamily="34" charset="0"/>
                <a:cs typeface="Arial" panose="020B0604020202020204" pitchFamily="34" charset="0"/>
              </a:rPr>
              <a:t>el sistema </a:t>
            </a:r>
            <a:r>
              <a:rPr lang="ca-ES" sz="1500" b="1" noProof="0" dirty="0">
                <a:solidFill>
                  <a:schemeClr val="accent1">
                    <a:lumMod val="50000"/>
                  </a:schemeClr>
                </a:solidFill>
                <a:latin typeface="Arial" panose="020B0604020202020204" pitchFamily="34" charset="0"/>
                <a:cs typeface="Arial" panose="020B0604020202020204" pitchFamily="34" charset="0"/>
              </a:rPr>
              <a:t>deixa de protegir i legitima la vulneració de drets</a:t>
            </a:r>
            <a:endParaRPr lang="ca-ES" sz="1500" noProof="0" dirty="0">
              <a:solidFill>
                <a:schemeClr val="accent1">
                  <a:lumMod val="50000"/>
                </a:schemeClr>
              </a:solidFill>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C08E2A49-5A0D-C0E6-8F88-F7C6A1ED06CD}"/>
              </a:ext>
            </a:extLst>
          </p:cNvPr>
          <p:cNvSpPr txBox="1"/>
          <p:nvPr/>
        </p:nvSpPr>
        <p:spPr>
          <a:xfrm>
            <a:off x="3578373" y="3870710"/>
            <a:ext cx="6997263" cy="523220"/>
          </a:xfrm>
          <a:prstGeom prst="rect">
            <a:avLst/>
          </a:prstGeom>
          <a:solidFill>
            <a:schemeClr val="accent6">
              <a:lumMod val="20000"/>
              <a:lumOff val="80000"/>
            </a:schemeClr>
          </a:solidFill>
        </p:spPr>
        <p:txBody>
          <a:bodyPr wrap="square">
            <a:spAutoFit/>
          </a:bodyPr>
          <a:lstStyle/>
          <a:p>
            <a:r>
              <a:rPr lang="ca-ES" sz="1400" b="0" i="0" dirty="0">
                <a:solidFill>
                  <a:srgbClr val="000000"/>
                </a:solidFill>
                <a:effectLst/>
                <a:latin typeface="Arial" panose="020B0604020202020204" pitchFamily="34" charset="0"/>
                <a:cs typeface="Arial" panose="020B0604020202020204" pitchFamily="34" charset="0"/>
              </a:rPr>
              <a:t>Lleis sancionadores o penals (criminalització),  </a:t>
            </a:r>
            <a:r>
              <a:rPr lang="ca-ES" sz="1400" dirty="0">
                <a:solidFill>
                  <a:srgbClr val="000000"/>
                </a:solidFill>
                <a:latin typeface="Arial" panose="020B0604020202020204" pitchFamily="34" charset="0"/>
                <a:cs typeface="Arial" panose="020B0604020202020204" pitchFamily="34" charset="0"/>
              </a:rPr>
              <a:t>com també</a:t>
            </a:r>
            <a:r>
              <a:rPr lang="ca-ES" sz="1400" b="0" i="0" dirty="0">
                <a:solidFill>
                  <a:srgbClr val="000000"/>
                </a:solidFill>
                <a:effectLst/>
                <a:latin typeface="Arial" panose="020B0604020202020204" pitchFamily="34" charset="0"/>
                <a:cs typeface="Arial" panose="020B0604020202020204" pitchFamily="34" charset="0"/>
              </a:rPr>
              <a:t> normatives o procediments</a:t>
            </a:r>
            <a:r>
              <a:rPr lang="ca-ES" sz="1400" dirty="0">
                <a:solidFill>
                  <a:srgbClr val="000000"/>
                </a:solidFill>
                <a:latin typeface="Arial" panose="020B0604020202020204" pitchFamily="34" charset="0"/>
                <a:cs typeface="Arial" panose="020B0604020202020204" pitchFamily="34" charset="0"/>
              </a:rPr>
              <a:t> d’atenció</a:t>
            </a:r>
            <a:r>
              <a:rPr lang="ca-ES" sz="1400" b="0" i="0" dirty="0">
                <a:solidFill>
                  <a:srgbClr val="000000"/>
                </a:solidFill>
                <a:effectLst/>
                <a:latin typeface="Arial" panose="020B0604020202020204" pitchFamily="34" charset="0"/>
                <a:cs typeface="Arial" panose="020B0604020202020204" pitchFamily="34" charset="0"/>
              </a:rPr>
              <a:t> que restringeix els drets i oportunitats de les persones estigmatitzades</a:t>
            </a:r>
            <a:endParaRPr lang="ca-ES" sz="1400" dirty="0">
              <a:latin typeface="Arial" panose="020B0604020202020204" pitchFamily="34" charset="0"/>
              <a:cs typeface="Arial" panose="020B0604020202020204" pitchFamily="34" charset="0"/>
            </a:endParaRPr>
          </a:p>
        </p:txBody>
      </p:sp>
      <p:sp>
        <p:nvSpPr>
          <p:cNvPr id="5" name="29 Rectángulo redondeado">
            <a:extLst>
              <a:ext uri="{FF2B5EF4-FFF2-40B4-BE49-F238E27FC236}">
                <a16:creationId xmlns:a16="http://schemas.microsoft.com/office/drawing/2014/main" id="{54939125-D5F6-100A-EA2D-63C61FDD1259}"/>
              </a:ext>
            </a:extLst>
          </p:cNvPr>
          <p:cNvSpPr/>
          <p:nvPr/>
        </p:nvSpPr>
        <p:spPr bwMode="auto">
          <a:xfrm>
            <a:off x="2265610" y="3826925"/>
            <a:ext cx="1312763" cy="607152"/>
          </a:xfrm>
          <a:prstGeom prst="roundRect">
            <a:avLst>
              <a:gd name="adj" fmla="val 10000"/>
            </a:avLst>
          </a:prstGeom>
          <a:solidFill>
            <a:schemeClr val="accent6">
              <a:lumMod val="40000"/>
              <a:lumOff val="60000"/>
            </a:schemeClr>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sp>
      <p:sp>
        <p:nvSpPr>
          <p:cNvPr id="6" name="30 Rectángulo">
            <a:extLst>
              <a:ext uri="{FF2B5EF4-FFF2-40B4-BE49-F238E27FC236}">
                <a16:creationId xmlns:a16="http://schemas.microsoft.com/office/drawing/2014/main" id="{6EE53618-FE27-73F0-6C37-3782F2AFCA4F}"/>
              </a:ext>
            </a:extLst>
          </p:cNvPr>
          <p:cNvSpPr/>
          <p:nvPr/>
        </p:nvSpPr>
        <p:spPr bwMode="auto">
          <a:xfrm>
            <a:off x="2334982" y="3859250"/>
            <a:ext cx="1086311" cy="553215"/>
          </a:xfrm>
          <a:prstGeom prst="rect">
            <a:avLst/>
          </a:prstGeom>
          <a:ln w="28575"/>
        </p:spPr>
        <p:style>
          <a:lnRef idx="0">
            <a:scrgbClr r="0" g="0" b="0"/>
          </a:lnRef>
          <a:fillRef idx="0">
            <a:scrgbClr r="0" g="0" b="0"/>
          </a:fillRef>
          <a:effectRef idx="0">
            <a:scrgbClr r="0" g="0" b="0"/>
          </a:effectRef>
          <a:fontRef idx="minor">
            <a:schemeClr val="dk1"/>
          </a:fontRef>
        </p:style>
        <p:txBody>
          <a:bodyPr lIns="45720" rIns="45720" spcCol="1270" anchor="ctr"/>
          <a:lstStyle/>
          <a:p>
            <a:pPr algn="ctr" defTabSz="533400" eaLnBrk="1" fontAlgn="auto" hangingPunct="1">
              <a:lnSpc>
                <a:spcPct val="90000"/>
              </a:lnSpc>
              <a:spcAft>
                <a:spcPct val="35000"/>
              </a:spcAft>
              <a:defRPr/>
            </a:pPr>
            <a:r>
              <a:rPr lang="ca-ES" sz="1400" dirty="0">
                <a:effectLst/>
                <a:latin typeface="Arial" panose="020B0604020202020204" pitchFamily="34" charset="0"/>
                <a:ea typeface="Calibri" panose="020F0502020204030204" pitchFamily="34" charset="0"/>
              </a:rPr>
              <a:t>Estigma estructural o institucional</a:t>
            </a:r>
            <a:endParaRPr lang="ca-ES" sz="1400" b="1" dirty="0"/>
          </a:p>
        </p:txBody>
      </p:sp>
      <p:sp>
        <p:nvSpPr>
          <p:cNvPr id="8" name="CuadroTexto 7">
            <a:extLst>
              <a:ext uri="{FF2B5EF4-FFF2-40B4-BE49-F238E27FC236}">
                <a16:creationId xmlns:a16="http://schemas.microsoft.com/office/drawing/2014/main" id="{A92CB8DC-BEEF-6877-86D1-6CA889D40BB4}"/>
              </a:ext>
            </a:extLst>
          </p:cNvPr>
          <p:cNvSpPr txBox="1"/>
          <p:nvPr/>
        </p:nvSpPr>
        <p:spPr>
          <a:xfrm>
            <a:off x="3539913" y="4619634"/>
            <a:ext cx="6997263" cy="523220"/>
          </a:xfrm>
          <a:prstGeom prst="rect">
            <a:avLst/>
          </a:prstGeom>
          <a:solidFill>
            <a:schemeClr val="accent1">
              <a:lumMod val="20000"/>
              <a:lumOff val="80000"/>
            </a:schemeClr>
          </a:solidFill>
        </p:spPr>
        <p:txBody>
          <a:bodyPr wrap="square">
            <a:spAutoFit/>
          </a:bodyPr>
          <a:lstStyle/>
          <a:p>
            <a:r>
              <a:rPr lang="ca-ES" sz="1400" dirty="0">
                <a:solidFill>
                  <a:srgbClr val="000000"/>
                </a:solidFill>
                <a:latin typeface="Arial" panose="020B0604020202020204" pitchFamily="34" charset="0"/>
                <a:cs typeface="Arial" panose="020B0604020202020204" pitchFamily="34" charset="0"/>
              </a:rPr>
              <a:t>Prejudicis i estereotips, participats de vegades des de les institucions en l’objectiu que les persones es distanciïn del consum i dels consumidors.</a:t>
            </a:r>
            <a:endParaRPr lang="ca-ES" sz="1400" dirty="0">
              <a:latin typeface="Arial" panose="020B0604020202020204" pitchFamily="34" charset="0"/>
              <a:cs typeface="Arial" panose="020B0604020202020204" pitchFamily="34" charset="0"/>
            </a:endParaRPr>
          </a:p>
        </p:txBody>
      </p:sp>
      <p:sp>
        <p:nvSpPr>
          <p:cNvPr id="9" name="29 Rectángulo redondeado">
            <a:extLst>
              <a:ext uri="{FF2B5EF4-FFF2-40B4-BE49-F238E27FC236}">
                <a16:creationId xmlns:a16="http://schemas.microsoft.com/office/drawing/2014/main" id="{B0FF7185-99A8-62D9-8F08-598E63397453}"/>
              </a:ext>
            </a:extLst>
          </p:cNvPr>
          <p:cNvSpPr/>
          <p:nvPr/>
        </p:nvSpPr>
        <p:spPr bwMode="auto">
          <a:xfrm>
            <a:off x="2265611" y="4572358"/>
            <a:ext cx="1312763" cy="617773"/>
          </a:xfrm>
          <a:prstGeom prst="roundRect">
            <a:avLst>
              <a:gd name="adj" fmla="val 10000"/>
            </a:avLst>
          </a:prstGeom>
          <a:solidFill>
            <a:schemeClr val="accent1">
              <a:lumMod val="40000"/>
              <a:lumOff val="60000"/>
            </a:schemeClr>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sp>
      <p:sp>
        <p:nvSpPr>
          <p:cNvPr id="10" name="30 Rectángulo">
            <a:extLst>
              <a:ext uri="{FF2B5EF4-FFF2-40B4-BE49-F238E27FC236}">
                <a16:creationId xmlns:a16="http://schemas.microsoft.com/office/drawing/2014/main" id="{F79A8B87-B100-CFFB-452E-C6B4B05E85B5}"/>
              </a:ext>
            </a:extLst>
          </p:cNvPr>
          <p:cNvSpPr/>
          <p:nvPr/>
        </p:nvSpPr>
        <p:spPr bwMode="auto">
          <a:xfrm>
            <a:off x="2265610" y="4610638"/>
            <a:ext cx="1274304" cy="579493"/>
          </a:xfrm>
          <a:prstGeom prst="rect">
            <a:avLst/>
          </a:prstGeom>
          <a:ln w="28575"/>
        </p:spPr>
        <p:style>
          <a:lnRef idx="0">
            <a:scrgbClr r="0" g="0" b="0"/>
          </a:lnRef>
          <a:fillRef idx="0">
            <a:scrgbClr r="0" g="0" b="0"/>
          </a:fillRef>
          <a:effectRef idx="0">
            <a:scrgbClr r="0" g="0" b="0"/>
          </a:effectRef>
          <a:fontRef idx="minor">
            <a:schemeClr val="dk1"/>
          </a:fontRef>
        </p:style>
        <p:txBody>
          <a:bodyPr lIns="45720" rIns="45720" spcCol="1270" anchor="ctr"/>
          <a:lstStyle/>
          <a:p>
            <a:pPr algn="ctr" defTabSz="533400">
              <a:lnSpc>
                <a:spcPct val="90000"/>
              </a:lnSpc>
              <a:spcAft>
                <a:spcPct val="35000"/>
              </a:spcAft>
            </a:pPr>
            <a:r>
              <a:rPr lang="ca-ES" sz="1400" dirty="0">
                <a:latin typeface="Arial" panose="020B0604020202020204" pitchFamily="34" charset="0"/>
              </a:rPr>
              <a:t>Estigma social o públic</a:t>
            </a:r>
          </a:p>
        </p:txBody>
      </p:sp>
      <p:sp>
        <p:nvSpPr>
          <p:cNvPr id="11" name="CuadroTexto 10">
            <a:extLst>
              <a:ext uri="{FF2B5EF4-FFF2-40B4-BE49-F238E27FC236}">
                <a16:creationId xmlns:a16="http://schemas.microsoft.com/office/drawing/2014/main" id="{8138A653-0329-35F5-85D0-35587CB6BFBB}"/>
              </a:ext>
            </a:extLst>
          </p:cNvPr>
          <p:cNvSpPr txBox="1"/>
          <p:nvPr/>
        </p:nvSpPr>
        <p:spPr>
          <a:xfrm>
            <a:off x="3547185" y="5368558"/>
            <a:ext cx="6997262" cy="523220"/>
          </a:xfrm>
          <a:prstGeom prst="rect">
            <a:avLst/>
          </a:prstGeom>
          <a:solidFill>
            <a:schemeClr val="accent4">
              <a:lumMod val="20000"/>
              <a:lumOff val="80000"/>
            </a:schemeClr>
          </a:solidFill>
        </p:spPr>
        <p:txBody>
          <a:bodyPr wrap="square">
            <a:spAutoFit/>
          </a:bodyPr>
          <a:lstStyle/>
          <a:p>
            <a:r>
              <a:rPr lang="ca-ES" sz="1400" b="0" i="0" dirty="0">
                <a:solidFill>
                  <a:srgbClr val="000000"/>
                </a:solidFill>
                <a:effectLst/>
                <a:latin typeface="Arial" panose="020B0604020202020204" pitchFamily="34" charset="0"/>
                <a:cs typeface="Arial" panose="020B0604020202020204" pitchFamily="34" charset="0"/>
              </a:rPr>
              <a:t>L’estigma que experimenta la pròpia persona en un procés de diferents subtipus: Percebut, experimentat, i per últim </a:t>
            </a:r>
            <a:r>
              <a:rPr lang="ca-ES" sz="1300" b="1" dirty="0">
                <a:solidFill>
                  <a:schemeClr val="accent6">
                    <a:lumMod val="50000"/>
                  </a:schemeClr>
                </a:solidFill>
                <a:latin typeface="Arial" panose="020B0604020202020204" pitchFamily="34" charset="0"/>
              </a:rPr>
              <a:t>internalitzat</a:t>
            </a:r>
            <a:r>
              <a:rPr lang="ca-ES" sz="1400" b="0" i="0" dirty="0">
                <a:solidFill>
                  <a:srgbClr val="000000"/>
                </a:solidFill>
                <a:effectLst/>
                <a:latin typeface="Arial" panose="020B0604020202020204" pitchFamily="34" charset="0"/>
                <a:cs typeface="Arial" panose="020B0604020202020204" pitchFamily="34" charset="0"/>
              </a:rPr>
              <a:t>.</a:t>
            </a:r>
          </a:p>
        </p:txBody>
      </p:sp>
      <p:sp>
        <p:nvSpPr>
          <p:cNvPr id="16" name="29 Rectángulo redondeado">
            <a:extLst>
              <a:ext uri="{FF2B5EF4-FFF2-40B4-BE49-F238E27FC236}">
                <a16:creationId xmlns:a16="http://schemas.microsoft.com/office/drawing/2014/main" id="{EBC11041-5CC1-E517-D778-7E88013F3E24}"/>
              </a:ext>
            </a:extLst>
          </p:cNvPr>
          <p:cNvSpPr/>
          <p:nvPr/>
        </p:nvSpPr>
        <p:spPr bwMode="auto">
          <a:xfrm>
            <a:off x="2273377" y="5316932"/>
            <a:ext cx="1274304" cy="579493"/>
          </a:xfrm>
          <a:prstGeom prst="roundRect">
            <a:avLst>
              <a:gd name="adj" fmla="val 10000"/>
            </a:avLst>
          </a:prstGeom>
          <a:solidFill>
            <a:schemeClr val="accent4">
              <a:lumMod val="60000"/>
              <a:lumOff val="40000"/>
            </a:schemeClr>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sp>
      <p:sp>
        <p:nvSpPr>
          <p:cNvPr id="17" name="30 Rectángulo">
            <a:extLst>
              <a:ext uri="{FF2B5EF4-FFF2-40B4-BE49-F238E27FC236}">
                <a16:creationId xmlns:a16="http://schemas.microsoft.com/office/drawing/2014/main" id="{D2A55A6B-1708-93B1-B2AF-26BA00FA76E6}"/>
              </a:ext>
            </a:extLst>
          </p:cNvPr>
          <p:cNvSpPr/>
          <p:nvPr/>
        </p:nvSpPr>
        <p:spPr bwMode="auto">
          <a:xfrm>
            <a:off x="2334982" y="5253135"/>
            <a:ext cx="1151093" cy="617773"/>
          </a:xfrm>
          <a:prstGeom prst="rect">
            <a:avLst/>
          </a:prstGeom>
          <a:ln w="28575"/>
        </p:spPr>
        <p:style>
          <a:lnRef idx="0">
            <a:scrgbClr r="0" g="0" b="0"/>
          </a:lnRef>
          <a:fillRef idx="0">
            <a:scrgbClr r="0" g="0" b="0"/>
          </a:fillRef>
          <a:effectRef idx="0">
            <a:scrgbClr r="0" g="0" b="0"/>
          </a:effectRef>
          <a:fontRef idx="minor">
            <a:schemeClr val="dk1"/>
          </a:fontRef>
        </p:style>
        <p:txBody>
          <a:bodyPr lIns="45720" rIns="45720" spcCol="1270" anchor="ctr"/>
          <a:lstStyle/>
          <a:p>
            <a:pPr algn="ctr" defTabSz="533400" eaLnBrk="1" fontAlgn="auto" hangingPunct="1">
              <a:lnSpc>
                <a:spcPct val="90000"/>
              </a:lnSpc>
              <a:spcAft>
                <a:spcPct val="35000"/>
              </a:spcAft>
              <a:defRPr/>
            </a:pPr>
            <a:r>
              <a:rPr lang="ca-ES" sz="1400" dirty="0">
                <a:effectLst/>
                <a:latin typeface="Arial" panose="020B0604020202020204" pitchFamily="34" charset="0"/>
                <a:ea typeface="Calibri" panose="020F0502020204030204" pitchFamily="34" charset="0"/>
              </a:rPr>
              <a:t>Estigma personal</a:t>
            </a:r>
            <a:endParaRPr lang="ca-ES" sz="1400" b="1" dirty="0"/>
          </a:p>
        </p:txBody>
      </p:sp>
    </p:spTree>
    <p:extLst>
      <p:ext uri="{BB962C8B-B14F-4D97-AF65-F5344CB8AC3E}">
        <p14:creationId xmlns:p14="http://schemas.microsoft.com/office/powerpoint/2010/main" val="364565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AE317-82BB-5E3E-1CB4-EA233547B6F0}"/>
            </a:ext>
          </a:extLst>
        </p:cNvPr>
        <p:cNvGrpSpPr/>
        <p:nvPr/>
      </p:nvGrpSpPr>
      <p:grpSpPr>
        <a:xfrm>
          <a:off x="0" y="0"/>
          <a:ext cx="0" cy="0"/>
          <a:chOff x="0" y="0"/>
          <a:chExt cx="0" cy="0"/>
        </a:xfrm>
      </p:grpSpPr>
      <p:sp>
        <p:nvSpPr>
          <p:cNvPr id="14" name="Forma libre: forma 13">
            <a:extLst>
              <a:ext uri="{FF2B5EF4-FFF2-40B4-BE49-F238E27FC236}">
                <a16:creationId xmlns:a16="http://schemas.microsoft.com/office/drawing/2014/main" id="{8099FBE4-93FD-9F0B-7402-706CDA2C76BE}"/>
              </a:ext>
            </a:extLst>
          </p:cNvPr>
          <p:cNvSpPr/>
          <p:nvPr/>
        </p:nvSpPr>
        <p:spPr>
          <a:xfrm>
            <a:off x="155864" y="829225"/>
            <a:ext cx="2507673" cy="2256872"/>
          </a:xfrm>
          <a:custGeom>
            <a:avLst/>
            <a:gdLst>
              <a:gd name="connsiteX0" fmla="*/ 0 w 2496312"/>
              <a:gd name="connsiteY0" fmla="*/ 1248156 h 2496312"/>
              <a:gd name="connsiteX1" fmla="*/ 1248156 w 2496312"/>
              <a:gd name="connsiteY1" fmla="*/ 0 h 2496312"/>
              <a:gd name="connsiteX2" fmla="*/ 2496312 w 2496312"/>
              <a:gd name="connsiteY2" fmla="*/ 1248156 h 2496312"/>
              <a:gd name="connsiteX3" fmla="*/ 1248156 w 2496312"/>
              <a:gd name="connsiteY3" fmla="*/ 2496312 h 2496312"/>
              <a:gd name="connsiteX4" fmla="*/ 0 w 2496312"/>
              <a:gd name="connsiteY4" fmla="*/ 1248156 h 24963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96312" h="2496312">
                <a:moveTo>
                  <a:pt x="0" y="1248156"/>
                </a:moveTo>
                <a:cubicBezTo>
                  <a:pt x="0" y="558818"/>
                  <a:pt x="558818" y="0"/>
                  <a:pt x="1248156" y="0"/>
                </a:cubicBezTo>
                <a:cubicBezTo>
                  <a:pt x="1937494" y="0"/>
                  <a:pt x="2496312" y="558818"/>
                  <a:pt x="2496312" y="1248156"/>
                </a:cubicBezTo>
                <a:cubicBezTo>
                  <a:pt x="2496312" y="1937494"/>
                  <a:pt x="1937494" y="2496312"/>
                  <a:pt x="1248156" y="2496312"/>
                </a:cubicBezTo>
                <a:cubicBezTo>
                  <a:pt x="558818" y="2496312"/>
                  <a:pt x="0" y="1937494"/>
                  <a:pt x="0" y="1248156"/>
                </a:cubicBezTo>
                <a:close/>
              </a:path>
            </a:pathLst>
          </a:custGeom>
          <a:solidFill>
            <a:schemeClr val="accent6">
              <a:lumMod val="40000"/>
              <a:lumOff val="60000"/>
              <a:alpha val="50000"/>
            </a:schemeClr>
          </a:solidFill>
        </p:spPr>
        <p:style>
          <a:lnRef idx="2">
            <a:schemeClr val="lt1">
              <a:hueOff val="0"/>
              <a:satOff val="0"/>
              <a:lumOff val="0"/>
              <a:alphaOff val="0"/>
            </a:schemeClr>
          </a:lnRef>
          <a:fillRef idx="1">
            <a:schemeClr val="accent2">
              <a:alpha val="50000"/>
              <a:hueOff val="0"/>
              <a:satOff val="0"/>
              <a:lumOff val="0"/>
              <a:alphaOff val="0"/>
            </a:schemeClr>
          </a:fillRef>
          <a:effectRef idx="0">
            <a:schemeClr val="accent2">
              <a:alpha val="50000"/>
              <a:hueOff val="0"/>
              <a:satOff val="0"/>
              <a:lumOff val="0"/>
              <a:alphaOff val="0"/>
            </a:schemeClr>
          </a:effectRef>
          <a:fontRef idx="minor">
            <a:schemeClr val="tx1"/>
          </a:fontRef>
        </p:style>
        <p:txBody>
          <a:bodyPr spcFirstLastPara="0" vert="horz" wrap="square" lIns="288036" tIns="1368171" rIns="288036" bIns="336042" numCol="1" spcCol="1270" anchor="ctr" anchorCtr="0">
            <a:noAutofit/>
          </a:bodyPr>
          <a:lstStyle/>
          <a:p>
            <a:pPr marL="0" lvl="0" indent="0" algn="ctr" defTabSz="800100">
              <a:lnSpc>
                <a:spcPct val="90000"/>
              </a:lnSpc>
              <a:spcBef>
                <a:spcPct val="0"/>
              </a:spcBef>
              <a:spcAft>
                <a:spcPct val="35000"/>
              </a:spcAft>
              <a:buNone/>
            </a:pPr>
            <a:endParaRPr lang="ca-ES" sz="1600" b="1" kern="1200" noProof="0" dirty="0">
              <a:latin typeface="Helvetica" panose="020B0604020202030204" pitchFamily="34" charset="0"/>
              <a:ea typeface="ＭＳ Ｐゴシック" panose="020B0600070205080204" pitchFamily="34" charset="-128"/>
              <a:cs typeface="+mn-cs"/>
            </a:endParaRPr>
          </a:p>
        </p:txBody>
      </p:sp>
      <p:sp>
        <p:nvSpPr>
          <p:cNvPr id="3" name="CuadroTexto 2">
            <a:extLst>
              <a:ext uri="{FF2B5EF4-FFF2-40B4-BE49-F238E27FC236}">
                <a16:creationId xmlns:a16="http://schemas.microsoft.com/office/drawing/2014/main" id="{C2A2B75C-2CED-90ED-23BC-4EA0F4010909}"/>
              </a:ext>
            </a:extLst>
          </p:cNvPr>
          <p:cNvSpPr txBox="1"/>
          <p:nvPr/>
        </p:nvSpPr>
        <p:spPr>
          <a:xfrm>
            <a:off x="285135" y="178616"/>
            <a:ext cx="8812683" cy="568259"/>
          </a:xfrm>
          <a:prstGeom prst="rect">
            <a:avLst/>
          </a:prstGeom>
          <a:solidFill>
            <a:schemeClr val="accent1"/>
          </a:solidFill>
          <a:ln>
            <a:noFill/>
          </a:ln>
        </p:spPr>
        <p:txBody>
          <a:bodyPr vert="horz" lIns="91440" tIns="45720" rIns="91440" bIns="45720" rtlCol="0" anchor="ctr">
            <a:normAutofit/>
          </a:bodyPr>
          <a:lstStyle>
            <a:lvl1pPr>
              <a:lnSpc>
                <a:spcPct val="90000"/>
              </a:lnSpc>
              <a:spcBef>
                <a:spcPct val="0"/>
              </a:spcBef>
              <a:buNone/>
              <a:defRPr sz="2800">
                <a:solidFill>
                  <a:schemeClr val="bg1"/>
                </a:solidFill>
                <a:latin typeface="Arial" panose="020B0604020202020204" pitchFamily="34" charset="0"/>
                <a:ea typeface="+mj-ea"/>
                <a:cs typeface="Arial" panose="020B0604020202020204" pitchFamily="34" charset="0"/>
              </a:defRPr>
            </a:lvl1pPr>
          </a:lstStyle>
          <a:p>
            <a:r>
              <a:rPr lang="ca-ES" noProof="0"/>
              <a:t>Atribució de responsabilitat i impacte de l’estigma</a:t>
            </a:r>
          </a:p>
        </p:txBody>
      </p:sp>
      <p:pic>
        <p:nvPicPr>
          <p:cNvPr id="13" name="Imagen 12">
            <a:extLst>
              <a:ext uri="{FF2B5EF4-FFF2-40B4-BE49-F238E27FC236}">
                <a16:creationId xmlns:a16="http://schemas.microsoft.com/office/drawing/2014/main" id="{5E0158FE-61F4-291D-7020-0239A0D5BD62}"/>
              </a:ext>
            </a:extLst>
          </p:cNvPr>
          <p:cNvPicPr>
            <a:picLocks noChangeAspect="1"/>
          </p:cNvPicPr>
          <p:nvPr/>
        </p:nvPicPr>
        <p:blipFill>
          <a:blip r:embed="rId3"/>
          <a:stretch>
            <a:fillRect/>
          </a:stretch>
        </p:blipFill>
        <p:spPr>
          <a:xfrm>
            <a:off x="342330" y="2870102"/>
            <a:ext cx="4488873" cy="3078084"/>
          </a:xfrm>
          <a:prstGeom prst="rect">
            <a:avLst/>
          </a:prstGeom>
        </p:spPr>
      </p:pic>
      <p:sp>
        <p:nvSpPr>
          <p:cNvPr id="15" name="CuadroTexto 14">
            <a:extLst>
              <a:ext uri="{FF2B5EF4-FFF2-40B4-BE49-F238E27FC236}">
                <a16:creationId xmlns:a16="http://schemas.microsoft.com/office/drawing/2014/main" id="{74203BA5-49AF-B969-C702-7D8FFD12C57F}"/>
              </a:ext>
            </a:extLst>
          </p:cNvPr>
          <p:cNvSpPr txBox="1"/>
          <p:nvPr/>
        </p:nvSpPr>
        <p:spPr>
          <a:xfrm>
            <a:off x="342330" y="1159209"/>
            <a:ext cx="1986974" cy="1569660"/>
          </a:xfrm>
          <a:prstGeom prst="rect">
            <a:avLst/>
          </a:prstGeom>
          <a:noFill/>
        </p:spPr>
        <p:txBody>
          <a:bodyPr wrap="square" rtlCol="0">
            <a:spAutoFit/>
          </a:bodyPr>
          <a:lstStyle/>
          <a:p>
            <a:pPr algn="ctr"/>
            <a:r>
              <a:rPr lang="ca-ES" sz="1600" b="1" noProof="0" dirty="0">
                <a:latin typeface="Arial" panose="020B0604020202020204" pitchFamily="34" charset="0"/>
                <a:cs typeface="Arial" panose="020B0604020202020204" pitchFamily="34" charset="0"/>
              </a:rPr>
              <a:t>Com més responsabilitat individual s’atribueix, més estigma i exclusió genera.</a:t>
            </a:r>
            <a:endParaRPr lang="ca-ES" sz="1400" b="1" i="0" u="none" strike="noStrike" baseline="0" noProof="0" dirty="0">
              <a:solidFill>
                <a:srgbClr val="000000"/>
              </a:solidFill>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5004DF46-03AE-E57B-00AE-6CA81ECE6F61}"/>
              </a:ext>
            </a:extLst>
          </p:cNvPr>
          <p:cNvSpPr txBox="1"/>
          <p:nvPr/>
        </p:nvSpPr>
        <p:spPr>
          <a:xfrm>
            <a:off x="342330" y="6099462"/>
            <a:ext cx="4385534" cy="276999"/>
          </a:xfrm>
          <a:prstGeom prst="rect">
            <a:avLst/>
          </a:prstGeom>
          <a:noFill/>
        </p:spPr>
        <p:txBody>
          <a:bodyPr wrap="square" rtlCol="0">
            <a:spAutoFit/>
          </a:bodyPr>
          <a:lstStyle/>
          <a:p>
            <a:pPr algn="r"/>
            <a:r>
              <a:rPr lang="en-US" sz="1200" dirty="0"/>
              <a:t>(</a:t>
            </a:r>
            <a:r>
              <a:rPr lang="en-US" sz="1200" i="1" dirty="0"/>
              <a:t>Responsibility Attribution Model in Health</a:t>
            </a:r>
            <a:r>
              <a:rPr lang="en-US" sz="1200" dirty="0"/>
              <a:t>)</a:t>
            </a:r>
            <a:endParaRPr lang="es-ES" sz="1200" dirty="0"/>
          </a:p>
        </p:txBody>
      </p:sp>
      <p:sp>
        <p:nvSpPr>
          <p:cNvPr id="7" name="CuadroTexto 6">
            <a:extLst>
              <a:ext uri="{FF2B5EF4-FFF2-40B4-BE49-F238E27FC236}">
                <a16:creationId xmlns:a16="http://schemas.microsoft.com/office/drawing/2014/main" id="{8EBD2D23-4930-8854-6BDE-C4269F4F73A1}"/>
              </a:ext>
            </a:extLst>
          </p:cNvPr>
          <p:cNvSpPr txBox="1"/>
          <p:nvPr/>
        </p:nvSpPr>
        <p:spPr>
          <a:xfrm>
            <a:off x="5222010" y="6007129"/>
            <a:ext cx="6774872" cy="738664"/>
          </a:xfrm>
          <a:prstGeom prst="rect">
            <a:avLst/>
          </a:prstGeom>
          <a:noFill/>
        </p:spPr>
        <p:txBody>
          <a:bodyPr wrap="square" rtlCol="0">
            <a:spAutoFit/>
          </a:bodyPr>
          <a:lstStyle/>
          <a:p>
            <a:r>
              <a:rPr lang="ca-ES" sz="1400" i="1" noProof="0" dirty="0">
                <a:solidFill>
                  <a:schemeClr val="accent5">
                    <a:lumMod val="50000"/>
                  </a:schemeClr>
                </a:solidFill>
                <a:latin typeface="Arial" panose="020B0604020202020204" pitchFamily="34" charset="0"/>
                <a:cs typeface="Arial" panose="020B0604020202020204" pitchFamily="34" charset="0"/>
              </a:rPr>
              <a:t>“No és casual que les drogues siguin una de les problemàtiques més estigmatitzades: són aquelles a les quals atribuïm més culpa individual i menys responsabilitat col·lectiva.”</a:t>
            </a:r>
          </a:p>
        </p:txBody>
      </p:sp>
      <p:sp>
        <p:nvSpPr>
          <p:cNvPr id="29" name="CuadroTexto 28">
            <a:extLst>
              <a:ext uri="{FF2B5EF4-FFF2-40B4-BE49-F238E27FC236}">
                <a16:creationId xmlns:a16="http://schemas.microsoft.com/office/drawing/2014/main" id="{F28AB60E-3FD9-3C69-5060-AB1CD8E528AC}"/>
              </a:ext>
            </a:extLst>
          </p:cNvPr>
          <p:cNvSpPr txBox="1"/>
          <p:nvPr/>
        </p:nvSpPr>
        <p:spPr>
          <a:xfrm>
            <a:off x="5710382" y="948236"/>
            <a:ext cx="5746172" cy="1169551"/>
          </a:xfrm>
          <a:prstGeom prst="rect">
            <a:avLst/>
          </a:prstGeom>
          <a:noFill/>
        </p:spPr>
        <p:txBody>
          <a:bodyPr wrap="square" rtlCol="0">
            <a:spAutoFit/>
          </a:bodyPr>
          <a:lstStyle/>
          <a:p>
            <a:r>
              <a:rPr lang="ca-ES" sz="1400" b="1" noProof="0" dirty="0">
                <a:latin typeface="Arial" panose="020B0604020202020204" pitchFamily="34" charset="0"/>
                <a:cs typeface="Arial" panose="020B0604020202020204" pitchFamily="34" charset="0"/>
              </a:rPr>
              <a:t>Quan una problemàtica de salut es percep com</a:t>
            </a:r>
            <a:r>
              <a:rPr lang="ca-ES" sz="1400" noProof="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Controlable per la persona</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Evitable</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Resultat de decisions individuals</a:t>
            </a:r>
          </a:p>
          <a:p>
            <a:r>
              <a:rPr lang="ca-ES" sz="1400" noProof="0" dirty="0">
                <a:solidFill>
                  <a:schemeClr val="accent1">
                    <a:lumMod val="50000"/>
                  </a:schemeClr>
                </a:solidFill>
                <a:latin typeface="Arial" panose="020B0604020202020204" pitchFamily="34" charset="0"/>
                <a:cs typeface="Arial" panose="020B0604020202020204" pitchFamily="34" charset="0"/>
                <a:sym typeface="Wingdings" panose="05000000000000000000" pitchFamily="2" charset="2"/>
              </a:rPr>
              <a:t></a:t>
            </a:r>
            <a:r>
              <a:rPr lang="ca-ES" sz="1400" noProof="0" dirty="0">
                <a:solidFill>
                  <a:schemeClr val="accent1">
                    <a:lumMod val="50000"/>
                  </a:schemeClr>
                </a:solidFill>
                <a:latin typeface="Arial" panose="020B0604020202020204" pitchFamily="34" charset="0"/>
                <a:cs typeface="Arial" panose="020B0604020202020204" pitchFamily="34" charset="0"/>
              </a:rPr>
              <a:t> </a:t>
            </a:r>
            <a:r>
              <a:rPr lang="ca-ES" sz="1400" b="1" noProof="0" dirty="0">
                <a:solidFill>
                  <a:schemeClr val="accent1">
                    <a:lumMod val="50000"/>
                  </a:schemeClr>
                </a:solidFill>
                <a:latin typeface="Arial" panose="020B0604020202020204" pitchFamily="34" charset="0"/>
                <a:cs typeface="Arial" panose="020B0604020202020204" pitchFamily="34" charset="0"/>
              </a:rPr>
              <a:t>S’atribueix responsabilitat personal sobre la causa i la solució</a:t>
            </a:r>
            <a:endParaRPr lang="ca-ES" sz="1400" noProof="0" dirty="0">
              <a:solidFill>
                <a:schemeClr val="accent1">
                  <a:lumMod val="50000"/>
                </a:schemeClr>
              </a:solidFill>
              <a:latin typeface="Arial" panose="020B0604020202020204" pitchFamily="34" charset="0"/>
              <a:cs typeface="Arial" panose="020B0604020202020204" pitchFamily="34" charset="0"/>
            </a:endParaRPr>
          </a:p>
        </p:txBody>
      </p:sp>
      <p:sp>
        <p:nvSpPr>
          <p:cNvPr id="32" name="CuadroTexto 31">
            <a:extLst>
              <a:ext uri="{FF2B5EF4-FFF2-40B4-BE49-F238E27FC236}">
                <a16:creationId xmlns:a16="http://schemas.microsoft.com/office/drawing/2014/main" id="{723301B0-75F7-4EAF-ECFA-BB1FFEFCE7AB}"/>
              </a:ext>
            </a:extLst>
          </p:cNvPr>
          <p:cNvSpPr txBox="1"/>
          <p:nvPr/>
        </p:nvSpPr>
        <p:spPr>
          <a:xfrm>
            <a:off x="5710382" y="2393624"/>
            <a:ext cx="5746172" cy="1384995"/>
          </a:xfrm>
          <a:prstGeom prst="rect">
            <a:avLst/>
          </a:prstGeom>
          <a:noFill/>
        </p:spPr>
        <p:txBody>
          <a:bodyPr wrap="square" rtlCol="0">
            <a:spAutoFit/>
          </a:bodyPr>
          <a:lstStyle/>
          <a:p>
            <a:r>
              <a:rPr lang="ca-ES" sz="1400" b="1" noProof="0" dirty="0">
                <a:latin typeface="Arial" panose="020B0604020202020204" pitchFamily="34" charset="0"/>
                <a:cs typeface="Arial" panose="020B0604020202020204" pitchFamily="34" charset="0"/>
              </a:rPr>
              <a:t>Reacció social i institucional</a:t>
            </a:r>
            <a:r>
              <a:rPr lang="ca-ES" sz="1400" noProof="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Culpabilització</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Judici moral i creences </a:t>
            </a:r>
            <a:r>
              <a:rPr lang="ca-ES" sz="1400" noProof="0" dirty="0" err="1">
                <a:latin typeface="Arial" panose="020B0604020202020204" pitchFamily="34" charset="0"/>
                <a:cs typeface="Arial" panose="020B0604020202020204" pitchFamily="34" charset="0"/>
              </a:rPr>
              <a:t>estigmatitzants</a:t>
            </a:r>
            <a:endParaRPr lang="ca-ES" sz="1400" noProof="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Menor empatia</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Legitimitat del càstig i la sanció</a:t>
            </a:r>
          </a:p>
          <a:p>
            <a:r>
              <a:rPr lang="ca-ES" sz="1400" b="1" noProof="0" dirty="0">
                <a:solidFill>
                  <a:schemeClr val="accent1">
                    <a:lumMod val="50000"/>
                  </a:schemeClr>
                </a:solidFill>
                <a:latin typeface="Arial" panose="020B0604020202020204" pitchFamily="34" charset="0"/>
                <a:cs typeface="Arial" panose="020B0604020202020204" pitchFamily="34" charset="0"/>
                <a:sym typeface="Wingdings" panose="05000000000000000000" pitchFamily="2" charset="2"/>
              </a:rPr>
              <a:t>Augment de l’estigma social i institucional</a:t>
            </a:r>
            <a:endParaRPr lang="ca-ES" sz="1400" b="1" noProof="0" dirty="0">
              <a:solidFill>
                <a:schemeClr val="accent1">
                  <a:lumMod val="50000"/>
                </a:schemeClr>
              </a:solidFill>
              <a:latin typeface="Arial" panose="020B0604020202020204" pitchFamily="34" charset="0"/>
              <a:cs typeface="Arial" panose="020B0604020202020204" pitchFamily="34" charset="0"/>
            </a:endParaRPr>
          </a:p>
        </p:txBody>
      </p:sp>
      <p:sp>
        <p:nvSpPr>
          <p:cNvPr id="33" name="CuadroTexto 32">
            <a:extLst>
              <a:ext uri="{FF2B5EF4-FFF2-40B4-BE49-F238E27FC236}">
                <a16:creationId xmlns:a16="http://schemas.microsoft.com/office/drawing/2014/main" id="{2DBD0D48-AD30-B398-1EF2-0CD60E7F1335}"/>
              </a:ext>
            </a:extLst>
          </p:cNvPr>
          <p:cNvSpPr txBox="1"/>
          <p:nvPr/>
        </p:nvSpPr>
        <p:spPr>
          <a:xfrm>
            <a:off x="5710382" y="4082186"/>
            <a:ext cx="5746172" cy="1815882"/>
          </a:xfrm>
          <a:prstGeom prst="rect">
            <a:avLst/>
          </a:prstGeom>
          <a:noFill/>
        </p:spPr>
        <p:txBody>
          <a:bodyPr wrap="square" rtlCol="0">
            <a:spAutoFit/>
          </a:bodyPr>
          <a:lstStyle/>
          <a:p>
            <a:r>
              <a:rPr lang="ca-ES" sz="1400" b="1" noProof="0" dirty="0">
                <a:latin typeface="Arial" panose="020B0604020202020204" pitchFamily="34" charset="0"/>
                <a:cs typeface="Arial" panose="020B0604020202020204" pitchFamily="34" charset="0"/>
              </a:rPr>
              <a:t>Efectes directes sobre la persona</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Culpa i vergonya</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Disminució d’autoestima i autoeficàcia</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Ocultació del consum o del malestar</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Retard o evitació de la demanda d’ajuda</a:t>
            </a:r>
          </a:p>
          <a:p>
            <a:pPr marL="285750" indent="-285750">
              <a:buFont typeface="Arial" panose="020B0604020202020204" pitchFamily="34" charset="0"/>
              <a:buChar char="•"/>
            </a:pPr>
            <a:r>
              <a:rPr lang="ca-ES" sz="1400" noProof="0" dirty="0">
                <a:latin typeface="Arial" panose="020B0604020202020204" pitchFamily="34" charset="0"/>
                <a:cs typeface="Arial" panose="020B0604020202020204" pitchFamily="34" charset="0"/>
              </a:rPr>
              <a:t>Aïllament i perspectives de futur limitades </a:t>
            </a:r>
          </a:p>
          <a:p>
            <a:r>
              <a:rPr lang="ca-ES" sz="1400" b="1" noProof="0" dirty="0">
                <a:solidFill>
                  <a:schemeClr val="accent1">
                    <a:lumMod val="50000"/>
                  </a:schemeClr>
                </a:solidFill>
                <a:latin typeface="Arial" panose="020B0604020202020204" pitchFamily="34" charset="0"/>
                <a:cs typeface="Arial" panose="020B0604020202020204" pitchFamily="34" charset="0"/>
                <a:sym typeface="Wingdings" panose="05000000000000000000" pitchFamily="2" charset="2"/>
              </a:rPr>
              <a:t> Més risc, més dany i pitjor pronòstic</a:t>
            </a:r>
            <a:endParaRPr lang="ca-ES" sz="1400" b="1" noProof="0" dirty="0">
              <a:solidFill>
                <a:schemeClr val="accent1">
                  <a:lumMod val="50000"/>
                </a:schemeClr>
              </a:solidFill>
              <a:latin typeface="Arial" panose="020B0604020202020204" pitchFamily="34" charset="0"/>
              <a:cs typeface="Arial" panose="020B0604020202020204" pitchFamily="34" charset="0"/>
            </a:endParaRPr>
          </a:p>
          <a:p>
            <a:endParaRPr lang="ca-ES" sz="1400" b="1" noProof="0" dirty="0">
              <a:solidFill>
                <a:schemeClr val="accent1">
                  <a:lumMod val="50000"/>
                </a:schemeClr>
              </a:solidFill>
              <a:latin typeface="Arial" panose="020B0604020202020204" pitchFamily="34" charset="0"/>
              <a:cs typeface="Arial" panose="020B0604020202020204" pitchFamily="34" charset="0"/>
            </a:endParaRPr>
          </a:p>
        </p:txBody>
      </p:sp>
      <p:sp>
        <p:nvSpPr>
          <p:cNvPr id="35" name="CuadroTexto 34">
            <a:extLst>
              <a:ext uri="{FF2B5EF4-FFF2-40B4-BE49-F238E27FC236}">
                <a16:creationId xmlns:a16="http://schemas.microsoft.com/office/drawing/2014/main" id="{A8589EEB-B2BF-B0C7-0B57-1A1638AFAB53}"/>
              </a:ext>
            </a:extLst>
          </p:cNvPr>
          <p:cNvSpPr txBox="1"/>
          <p:nvPr/>
        </p:nvSpPr>
        <p:spPr>
          <a:xfrm>
            <a:off x="2850003" y="1368226"/>
            <a:ext cx="2146329" cy="1200329"/>
          </a:xfrm>
          <a:prstGeom prst="rect">
            <a:avLst/>
          </a:prstGeom>
          <a:noFill/>
        </p:spPr>
        <p:txBody>
          <a:bodyPr wrap="square" rtlCol="0">
            <a:spAutoFit/>
          </a:bodyPr>
          <a:lstStyle/>
          <a:p>
            <a:pPr algn="ctr"/>
            <a:r>
              <a:rPr lang="ca-ES" b="1" noProof="0" dirty="0">
                <a:latin typeface="Arial" panose="020B0604020202020204" pitchFamily="34" charset="0"/>
                <a:cs typeface="Arial" panose="020B0604020202020204" pitchFamily="34" charset="0"/>
              </a:rPr>
              <a:t>Com:</a:t>
            </a:r>
          </a:p>
          <a:p>
            <a:r>
              <a:rPr lang="ca-ES" b="1" noProof="0" dirty="0">
                <a:latin typeface="Arial" panose="020B0604020202020204" pitchFamily="34" charset="0"/>
                <a:cs typeface="Arial" panose="020B0604020202020204" pitchFamily="34" charset="0"/>
              </a:rPr>
              <a:t>                </a:t>
            </a:r>
            <a:r>
              <a:rPr lang="ca-ES" b="1" noProof="0" dirty="0">
                <a:solidFill>
                  <a:schemeClr val="accent5">
                    <a:lumMod val="50000"/>
                  </a:schemeClr>
                </a:solidFill>
                <a:latin typeface="Arial" panose="020B0604020202020204" pitchFamily="34" charset="0"/>
                <a:cs typeface="Arial" panose="020B0604020202020204" pitchFamily="34" charset="0"/>
              </a:rPr>
              <a:t>+ Culpa</a:t>
            </a:r>
          </a:p>
          <a:p>
            <a:pPr algn="ctr"/>
            <a:r>
              <a:rPr lang="ca-ES" b="1" i="0" u="none" strike="noStrike" baseline="0" dirty="0">
                <a:solidFill>
                  <a:schemeClr val="accent2">
                    <a:lumMod val="75000"/>
                  </a:schemeClr>
                </a:solidFill>
                <a:latin typeface="Arial" panose="020B0604020202020204" pitchFamily="34" charset="0"/>
                <a:cs typeface="Arial" panose="020B0604020202020204" pitchFamily="34" charset="0"/>
              </a:rPr>
              <a:t>- Responsabilitat col·lectiva</a:t>
            </a:r>
            <a:endParaRPr lang="ca-ES" sz="1600" b="1" i="0" u="none" strike="noStrike" baseline="0" noProof="0" dirty="0">
              <a:solidFill>
                <a:schemeClr val="accent2">
                  <a:lumMod val="75000"/>
                </a:schemeClr>
              </a:solidFill>
              <a:latin typeface="Arial" panose="020B0604020202020204" pitchFamily="34" charset="0"/>
              <a:cs typeface="Arial" panose="020B0604020202020204" pitchFamily="34" charset="0"/>
            </a:endParaRPr>
          </a:p>
        </p:txBody>
      </p:sp>
      <p:sp>
        <p:nvSpPr>
          <p:cNvPr id="36" name="Flecha: hacia abajo 35">
            <a:extLst>
              <a:ext uri="{FF2B5EF4-FFF2-40B4-BE49-F238E27FC236}">
                <a16:creationId xmlns:a16="http://schemas.microsoft.com/office/drawing/2014/main" id="{38168DA8-EAF4-FCE9-D9F9-40AACB764B5D}"/>
              </a:ext>
            </a:extLst>
          </p:cNvPr>
          <p:cNvSpPr/>
          <p:nvPr/>
        </p:nvSpPr>
        <p:spPr>
          <a:xfrm>
            <a:off x="6824475" y="2117787"/>
            <a:ext cx="238991" cy="265446"/>
          </a:xfrm>
          <a:prstGeom prst="downArrow">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s-ES"/>
          </a:p>
        </p:txBody>
      </p:sp>
      <p:sp>
        <p:nvSpPr>
          <p:cNvPr id="37" name="Flecha: hacia abajo 36">
            <a:extLst>
              <a:ext uri="{FF2B5EF4-FFF2-40B4-BE49-F238E27FC236}">
                <a16:creationId xmlns:a16="http://schemas.microsoft.com/office/drawing/2014/main" id="{FEA36FAA-7354-ACBB-B9C9-0740A85033C5}"/>
              </a:ext>
            </a:extLst>
          </p:cNvPr>
          <p:cNvSpPr/>
          <p:nvPr/>
        </p:nvSpPr>
        <p:spPr>
          <a:xfrm>
            <a:off x="6857379" y="3797122"/>
            <a:ext cx="238991" cy="265446"/>
          </a:xfrm>
          <a:prstGeom prst="downArrow">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532057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802415F-9BC6-B22A-4194-6BAD8C49872A}"/>
              </a:ext>
            </a:extLst>
          </p:cNvPr>
          <p:cNvSpPr txBox="1"/>
          <p:nvPr/>
        </p:nvSpPr>
        <p:spPr>
          <a:xfrm>
            <a:off x="285135" y="178616"/>
            <a:ext cx="8812683" cy="568259"/>
          </a:xfrm>
          <a:prstGeom prst="rect">
            <a:avLst/>
          </a:prstGeom>
          <a:solidFill>
            <a:schemeClr val="accent1"/>
          </a:solidFill>
          <a:ln>
            <a:noFill/>
          </a:ln>
        </p:spPr>
        <p:txBody>
          <a:bodyPr vert="horz" lIns="91440" tIns="45720" rIns="91440" bIns="45720" rtlCol="0" anchor="ctr">
            <a:normAutofit fontScale="77500" lnSpcReduction="20000"/>
          </a:bodyPr>
          <a:lstStyle>
            <a:lvl1pPr>
              <a:lnSpc>
                <a:spcPct val="90000"/>
              </a:lnSpc>
              <a:spcBef>
                <a:spcPct val="0"/>
              </a:spcBef>
              <a:buNone/>
              <a:defRPr sz="2800">
                <a:solidFill>
                  <a:schemeClr val="bg1"/>
                </a:solidFill>
                <a:latin typeface="Arial" panose="020B0604020202020204" pitchFamily="34" charset="0"/>
                <a:ea typeface="+mj-ea"/>
                <a:cs typeface="Arial" panose="020B0604020202020204" pitchFamily="34" charset="0"/>
              </a:defRPr>
            </a:lvl1pPr>
          </a:lstStyle>
          <a:p>
            <a:r>
              <a:rPr lang="ca-ES" dirty="0"/>
              <a:t>L’estigma no és només social: passa dins del sistema de garanties</a:t>
            </a:r>
          </a:p>
        </p:txBody>
      </p:sp>
      <p:sp>
        <p:nvSpPr>
          <p:cNvPr id="5" name="29 Rectángulo redondeado">
            <a:extLst>
              <a:ext uri="{FF2B5EF4-FFF2-40B4-BE49-F238E27FC236}">
                <a16:creationId xmlns:a16="http://schemas.microsoft.com/office/drawing/2014/main" id="{25B06987-7F39-0CA7-14CA-F11527F0E17C}"/>
              </a:ext>
            </a:extLst>
          </p:cNvPr>
          <p:cNvSpPr/>
          <p:nvPr/>
        </p:nvSpPr>
        <p:spPr bwMode="auto">
          <a:xfrm>
            <a:off x="608397" y="1165766"/>
            <a:ext cx="2181237" cy="457933"/>
          </a:xfrm>
          <a:prstGeom prst="roundRect">
            <a:avLst>
              <a:gd name="adj" fmla="val 10000"/>
            </a:avLst>
          </a:prstGeom>
          <a:solidFill>
            <a:srgbClr val="FF7C80"/>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sp>
      <p:sp>
        <p:nvSpPr>
          <p:cNvPr id="6" name="30 Rectángulo">
            <a:extLst>
              <a:ext uri="{FF2B5EF4-FFF2-40B4-BE49-F238E27FC236}">
                <a16:creationId xmlns:a16="http://schemas.microsoft.com/office/drawing/2014/main" id="{08FCC03D-3CCF-0E8D-4E7B-572BA061E3D2}"/>
              </a:ext>
            </a:extLst>
          </p:cNvPr>
          <p:cNvSpPr/>
          <p:nvPr/>
        </p:nvSpPr>
        <p:spPr bwMode="auto">
          <a:xfrm>
            <a:off x="646190" y="1258920"/>
            <a:ext cx="2005323" cy="318325"/>
          </a:xfrm>
          <a:prstGeom prst="rect">
            <a:avLst/>
          </a:prstGeom>
          <a:solidFill>
            <a:srgbClr val="FF7C80"/>
          </a:solidFill>
          <a:ln w="28575"/>
        </p:spPr>
        <p:style>
          <a:lnRef idx="0">
            <a:scrgbClr r="0" g="0" b="0"/>
          </a:lnRef>
          <a:fillRef idx="0">
            <a:scrgbClr r="0" g="0" b="0"/>
          </a:fillRef>
          <a:effectRef idx="0">
            <a:scrgbClr r="0" g="0" b="0"/>
          </a:effectRef>
          <a:fontRef idx="minor">
            <a:schemeClr val="dk1"/>
          </a:fontRef>
        </p:style>
        <p:txBody>
          <a:bodyPr lIns="45720" rIns="45720" spcCol="1270" anchor="ctr"/>
          <a:lstStyle/>
          <a:p>
            <a:pPr algn="ctr" defTabSz="533400" eaLnBrk="1" fontAlgn="auto" hangingPunct="1">
              <a:lnSpc>
                <a:spcPct val="90000"/>
              </a:lnSpc>
              <a:spcAft>
                <a:spcPct val="35000"/>
              </a:spcAft>
              <a:defRPr/>
            </a:pPr>
            <a:r>
              <a:rPr lang="ca-ES" sz="1400" dirty="0">
                <a:solidFill>
                  <a:schemeClr val="bg1"/>
                </a:solidFill>
                <a:effectLst/>
                <a:latin typeface="Arial" panose="020B0604020202020204" pitchFamily="34" charset="0"/>
                <a:ea typeface="Calibri" panose="020F0502020204030204" pitchFamily="34" charset="0"/>
              </a:rPr>
              <a:t>PACIENT INCÒMODE</a:t>
            </a:r>
            <a:endParaRPr lang="ca-ES" sz="1400" b="1" dirty="0">
              <a:solidFill>
                <a:schemeClr val="bg1"/>
              </a:solidFill>
            </a:endParaRPr>
          </a:p>
        </p:txBody>
      </p:sp>
      <p:sp>
        <p:nvSpPr>
          <p:cNvPr id="16" name="29 Rectángulo redondeado">
            <a:extLst>
              <a:ext uri="{FF2B5EF4-FFF2-40B4-BE49-F238E27FC236}">
                <a16:creationId xmlns:a16="http://schemas.microsoft.com/office/drawing/2014/main" id="{7149A2F3-226C-CA14-052C-0875B9E04E87}"/>
              </a:ext>
            </a:extLst>
          </p:cNvPr>
          <p:cNvSpPr/>
          <p:nvPr/>
        </p:nvSpPr>
        <p:spPr bwMode="auto">
          <a:xfrm>
            <a:off x="285135" y="5992375"/>
            <a:ext cx="3145942" cy="578138"/>
          </a:xfrm>
          <a:prstGeom prst="roundRect">
            <a:avLst>
              <a:gd name="adj" fmla="val 10000"/>
            </a:avLst>
          </a:prstGeom>
          <a:solidFill>
            <a:schemeClr val="accent4">
              <a:lumMod val="60000"/>
              <a:lumOff val="40000"/>
            </a:schemeClr>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sp>
      <p:sp>
        <p:nvSpPr>
          <p:cNvPr id="17" name="30 Rectángulo">
            <a:extLst>
              <a:ext uri="{FF2B5EF4-FFF2-40B4-BE49-F238E27FC236}">
                <a16:creationId xmlns:a16="http://schemas.microsoft.com/office/drawing/2014/main" id="{E0EEE905-7353-1BF3-7F40-C22B4EFB0572}"/>
              </a:ext>
            </a:extLst>
          </p:cNvPr>
          <p:cNvSpPr/>
          <p:nvPr/>
        </p:nvSpPr>
        <p:spPr bwMode="auto">
          <a:xfrm>
            <a:off x="285135" y="6028941"/>
            <a:ext cx="3145942" cy="505006"/>
          </a:xfrm>
          <a:prstGeom prst="rect">
            <a:avLst/>
          </a:prstGeom>
          <a:ln w="28575"/>
        </p:spPr>
        <p:style>
          <a:lnRef idx="0">
            <a:scrgbClr r="0" g="0" b="0"/>
          </a:lnRef>
          <a:fillRef idx="0">
            <a:scrgbClr r="0" g="0" b="0"/>
          </a:fillRef>
          <a:effectRef idx="0">
            <a:scrgbClr r="0" g="0" b="0"/>
          </a:effectRef>
          <a:fontRef idx="minor">
            <a:schemeClr val="dk1"/>
          </a:fontRef>
        </p:style>
        <p:txBody>
          <a:bodyPr lIns="45720" rIns="45720" spcCol="1270" anchor="ctr"/>
          <a:lstStyle/>
          <a:p>
            <a:pPr algn="ctr" defTabSz="533400" eaLnBrk="1" fontAlgn="auto" hangingPunct="1">
              <a:lnSpc>
                <a:spcPct val="90000"/>
              </a:lnSpc>
              <a:spcAft>
                <a:spcPct val="35000"/>
              </a:spcAft>
              <a:defRPr/>
            </a:pPr>
            <a:r>
              <a:rPr lang="ca-ES" sz="1400" dirty="0">
                <a:effectLst/>
                <a:latin typeface="Arial" panose="020B0604020202020204" pitchFamily="34" charset="0"/>
                <a:ea typeface="Calibri" panose="020F0502020204030204" pitchFamily="34" charset="0"/>
              </a:rPr>
              <a:t>A MÉS DIFICULTATS                     MÉS EXCLUSIÓ DE LES XARXES</a:t>
            </a:r>
            <a:endParaRPr lang="ca-ES" sz="1400" b="1" dirty="0"/>
          </a:p>
        </p:txBody>
      </p:sp>
      <p:pic>
        <p:nvPicPr>
          <p:cNvPr id="7" name="Imagen 6">
            <a:extLst>
              <a:ext uri="{FF2B5EF4-FFF2-40B4-BE49-F238E27FC236}">
                <a16:creationId xmlns:a16="http://schemas.microsoft.com/office/drawing/2014/main" id="{4A697BD4-951E-B488-CD8C-E6408F2A4A21}"/>
              </a:ext>
            </a:extLst>
          </p:cNvPr>
          <p:cNvPicPr>
            <a:picLocks noChangeAspect="1"/>
          </p:cNvPicPr>
          <p:nvPr/>
        </p:nvPicPr>
        <p:blipFill>
          <a:blip r:embed="rId2"/>
          <a:stretch>
            <a:fillRect/>
          </a:stretch>
        </p:blipFill>
        <p:spPr>
          <a:xfrm>
            <a:off x="2872587" y="1051648"/>
            <a:ext cx="2844944" cy="2844944"/>
          </a:xfrm>
          <a:prstGeom prst="rect">
            <a:avLst/>
          </a:prstGeom>
        </p:spPr>
      </p:pic>
      <p:sp>
        <p:nvSpPr>
          <p:cNvPr id="21" name="29 Rectángulo redondeado">
            <a:extLst>
              <a:ext uri="{FF2B5EF4-FFF2-40B4-BE49-F238E27FC236}">
                <a16:creationId xmlns:a16="http://schemas.microsoft.com/office/drawing/2014/main" id="{AC5B189C-CC6E-EC49-C223-EE9119E57FC9}"/>
              </a:ext>
            </a:extLst>
          </p:cNvPr>
          <p:cNvSpPr/>
          <p:nvPr/>
        </p:nvSpPr>
        <p:spPr bwMode="auto">
          <a:xfrm>
            <a:off x="608397" y="2175750"/>
            <a:ext cx="2181237" cy="453150"/>
          </a:xfrm>
          <a:prstGeom prst="roundRect">
            <a:avLst>
              <a:gd name="adj" fmla="val 10000"/>
            </a:avLst>
          </a:prstGeom>
          <a:solidFill>
            <a:srgbClr val="FF7C80"/>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sp>
      <p:sp>
        <p:nvSpPr>
          <p:cNvPr id="29" name="30 Rectángulo">
            <a:extLst>
              <a:ext uri="{FF2B5EF4-FFF2-40B4-BE49-F238E27FC236}">
                <a16:creationId xmlns:a16="http://schemas.microsoft.com/office/drawing/2014/main" id="{4DAA2F69-B240-B3E2-66D1-A8E64B1A524E}"/>
              </a:ext>
            </a:extLst>
          </p:cNvPr>
          <p:cNvSpPr/>
          <p:nvPr/>
        </p:nvSpPr>
        <p:spPr bwMode="auto">
          <a:xfrm>
            <a:off x="710942" y="2223648"/>
            <a:ext cx="1959467" cy="372374"/>
          </a:xfrm>
          <a:prstGeom prst="rect">
            <a:avLst/>
          </a:prstGeom>
          <a:solidFill>
            <a:srgbClr val="FF7C80"/>
          </a:solidFill>
          <a:ln w="28575"/>
        </p:spPr>
        <p:style>
          <a:lnRef idx="0">
            <a:scrgbClr r="0" g="0" b="0"/>
          </a:lnRef>
          <a:fillRef idx="0">
            <a:scrgbClr r="0" g="0" b="0"/>
          </a:fillRef>
          <a:effectRef idx="0">
            <a:scrgbClr r="0" g="0" b="0"/>
          </a:effectRef>
          <a:fontRef idx="minor">
            <a:schemeClr val="dk1"/>
          </a:fontRef>
        </p:style>
        <p:txBody>
          <a:bodyPr lIns="45720" rIns="45720" spcCol="1270" anchor="ctr"/>
          <a:lstStyle/>
          <a:p>
            <a:pPr algn="ctr" defTabSz="533400" eaLnBrk="1" fontAlgn="auto" hangingPunct="1">
              <a:lnSpc>
                <a:spcPct val="90000"/>
              </a:lnSpc>
              <a:spcAft>
                <a:spcPct val="35000"/>
              </a:spcAft>
              <a:defRPr/>
            </a:pPr>
            <a:r>
              <a:rPr lang="ca-ES" sz="1400" dirty="0">
                <a:solidFill>
                  <a:schemeClr val="bg1"/>
                </a:solidFill>
                <a:effectLst/>
                <a:latin typeface="Arial" panose="020B0604020202020204" pitchFamily="34" charset="0"/>
                <a:ea typeface="Calibri" panose="020F0502020204030204" pitchFamily="34" charset="0"/>
              </a:rPr>
              <a:t>+ CULPA                       + RESPONSABLE</a:t>
            </a:r>
            <a:endParaRPr lang="ca-ES" sz="1400" b="1" dirty="0">
              <a:solidFill>
                <a:schemeClr val="bg1"/>
              </a:solidFill>
            </a:endParaRPr>
          </a:p>
        </p:txBody>
      </p:sp>
      <p:sp>
        <p:nvSpPr>
          <p:cNvPr id="30" name="29 Rectángulo redondeado">
            <a:extLst>
              <a:ext uri="{FF2B5EF4-FFF2-40B4-BE49-F238E27FC236}">
                <a16:creationId xmlns:a16="http://schemas.microsoft.com/office/drawing/2014/main" id="{CD7CB0E0-AC13-D216-4AFB-C0BD2F7C3184}"/>
              </a:ext>
            </a:extLst>
          </p:cNvPr>
          <p:cNvSpPr/>
          <p:nvPr/>
        </p:nvSpPr>
        <p:spPr bwMode="auto">
          <a:xfrm>
            <a:off x="608397" y="3185734"/>
            <a:ext cx="2181237" cy="453150"/>
          </a:xfrm>
          <a:prstGeom prst="roundRect">
            <a:avLst>
              <a:gd name="adj" fmla="val 10000"/>
            </a:avLst>
          </a:prstGeom>
          <a:solidFill>
            <a:srgbClr val="FF7C80"/>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sp>
      <p:sp>
        <p:nvSpPr>
          <p:cNvPr id="31" name="30 Rectángulo">
            <a:extLst>
              <a:ext uri="{FF2B5EF4-FFF2-40B4-BE49-F238E27FC236}">
                <a16:creationId xmlns:a16="http://schemas.microsoft.com/office/drawing/2014/main" id="{0E3C2733-F153-9095-5473-0C986E24EDAD}"/>
              </a:ext>
            </a:extLst>
          </p:cNvPr>
          <p:cNvSpPr/>
          <p:nvPr/>
        </p:nvSpPr>
        <p:spPr bwMode="auto">
          <a:xfrm>
            <a:off x="710942" y="3278888"/>
            <a:ext cx="1940571" cy="347539"/>
          </a:xfrm>
          <a:prstGeom prst="rect">
            <a:avLst/>
          </a:prstGeom>
          <a:solidFill>
            <a:srgbClr val="FF7C80"/>
          </a:solidFill>
          <a:ln w="28575"/>
        </p:spPr>
        <p:style>
          <a:lnRef idx="0">
            <a:scrgbClr r="0" g="0" b="0"/>
          </a:lnRef>
          <a:fillRef idx="0">
            <a:scrgbClr r="0" g="0" b="0"/>
          </a:fillRef>
          <a:effectRef idx="0">
            <a:scrgbClr r="0" g="0" b="0"/>
          </a:effectRef>
          <a:fontRef idx="minor">
            <a:schemeClr val="dk1"/>
          </a:fontRef>
        </p:style>
        <p:txBody>
          <a:bodyPr lIns="45720" rIns="45720" spcCol="1270" anchor="ctr"/>
          <a:lstStyle/>
          <a:p>
            <a:pPr algn="ctr" defTabSz="533400" eaLnBrk="1" fontAlgn="auto" hangingPunct="1">
              <a:lnSpc>
                <a:spcPct val="90000"/>
              </a:lnSpc>
              <a:spcAft>
                <a:spcPct val="35000"/>
              </a:spcAft>
              <a:defRPr/>
            </a:pPr>
            <a:r>
              <a:rPr lang="ca-ES" sz="1400" dirty="0">
                <a:solidFill>
                  <a:schemeClr val="bg1"/>
                </a:solidFill>
                <a:effectLst/>
                <a:latin typeface="Arial" panose="020B0604020202020204" pitchFamily="34" charset="0"/>
                <a:ea typeface="Calibri" panose="020F0502020204030204" pitchFamily="34" charset="0"/>
              </a:rPr>
              <a:t>MANIQUEISME</a:t>
            </a:r>
            <a:endParaRPr lang="ca-ES" sz="1400" b="1" dirty="0">
              <a:solidFill>
                <a:schemeClr val="bg1"/>
              </a:solidFill>
            </a:endParaRPr>
          </a:p>
        </p:txBody>
      </p:sp>
      <p:sp>
        <p:nvSpPr>
          <p:cNvPr id="32" name="29 Rectángulo redondeado">
            <a:extLst>
              <a:ext uri="{FF2B5EF4-FFF2-40B4-BE49-F238E27FC236}">
                <a16:creationId xmlns:a16="http://schemas.microsoft.com/office/drawing/2014/main" id="{17A957BE-F768-F698-3145-F703AEA1FB4E}"/>
              </a:ext>
            </a:extLst>
          </p:cNvPr>
          <p:cNvSpPr/>
          <p:nvPr/>
        </p:nvSpPr>
        <p:spPr bwMode="auto">
          <a:xfrm>
            <a:off x="646192" y="4228597"/>
            <a:ext cx="2181237" cy="453150"/>
          </a:xfrm>
          <a:prstGeom prst="roundRect">
            <a:avLst>
              <a:gd name="adj" fmla="val 10000"/>
            </a:avLst>
          </a:prstGeom>
          <a:solidFill>
            <a:srgbClr val="FF7C80"/>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sp>
      <p:sp>
        <p:nvSpPr>
          <p:cNvPr id="33" name="30 Rectángulo">
            <a:extLst>
              <a:ext uri="{FF2B5EF4-FFF2-40B4-BE49-F238E27FC236}">
                <a16:creationId xmlns:a16="http://schemas.microsoft.com/office/drawing/2014/main" id="{6363DADE-4BDC-26DC-FB9E-A115602C5F4A}"/>
              </a:ext>
            </a:extLst>
          </p:cNvPr>
          <p:cNvSpPr/>
          <p:nvPr/>
        </p:nvSpPr>
        <p:spPr bwMode="auto">
          <a:xfrm>
            <a:off x="710941" y="4321752"/>
            <a:ext cx="1978367" cy="260640"/>
          </a:xfrm>
          <a:prstGeom prst="rect">
            <a:avLst/>
          </a:prstGeom>
          <a:solidFill>
            <a:srgbClr val="FF7C80"/>
          </a:solidFill>
          <a:ln w="28575"/>
        </p:spPr>
        <p:style>
          <a:lnRef idx="0">
            <a:scrgbClr r="0" g="0" b="0"/>
          </a:lnRef>
          <a:fillRef idx="0">
            <a:scrgbClr r="0" g="0" b="0"/>
          </a:fillRef>
          <a:effectRef idx="0">
            <a:scrgbClr r="0" g="0" b="0"/>
          </a:effectRef>
          <a:fontRef idx="minor">
            <a:schemeClr val="dk1"/>
          </a:fontRef>
        </p:style>
        <p:txBody>
          <a:bodyPr lIns="45720" rIns="45720" spcCol="1270" anchor="ctr"/>
          <a:lstStyle/>
          <a:p>
            <a:pPr algn="ctr" defTabSz="533400" eaLnBrk="1" fontAlgn="auto" hangingPunct="1">
              <a:lnSpc>
                <a:spcPct val="90000"/>
              </a:lnSpc>
              <a:spcAft>
                <a:spcPct val="35000"/>
              </a:spcAft>
              <a:defRPr/>
            </a:pPr>
            <a:r>
              <a:rPr lang="ca-ES" sz="1400" dirty="0">
                <a:solidFill>
                  <a:schemeClr val="bg1"/>
                </a:solidFill>
                <a:effectLst/>
                <a:latin typeface="Arial" panose="020B0604020202020204" pitchFamily="34" charset="0"/>
                <a:ea typeface="Calibri" panose="020F0502020204030204" pitchFamily="34" charset="0"/>
              </a:rPr>
              <a:t>DEPARTAMENTITIS</a:t>
            </a:r>
            <a:endParaRPr lang="ca-ES" sz="1400" b="1" dirty="0">
              <a:solidFill>
                <a:schemeClr val="bg1"/>
              </a:solidFill>
            </a:endParaRPr>
          </a:p>
        </p:txBody>
      </p:sp>
      <p:sp>
        <p:nvSpPr>
          <p:cNvPr id="34" name="29 Rectángulo redondeado">
            <a:extLst>
              <a:ext uri="{FF2B5EF4-FFF2-40B4-BE49-F238E27FC236}">
                <a16:creationId xmlns:a16="http://schemas.microsoft.com/office/drawing/2014/main" id="{9DD676B0-715F-17BC-C8A4-45E37AE31C76}"/>
              </a:ext>
            </a:extLst>
          </p:cNvPr>
          <p:cNvSpPr/>
          <p:nvPr/>
        </p:nvSpPr>
        <p:spPr bwMode="auto">
          <a:xfrm>
            <a:off x="598471" y="5040868"/>
            <a:ext cx="2181237" cy="598160"/>
          </a:xfrm>
          <a:prstGeom prst="roundRect">
            <a:avLst>
              <a:gd name="adj" fmla="val 10000"/>
            </a:avLst>
          </a:prstGeom>
          <a:solidFill>
            <a:srgbClr val="FF7C80"/>
          </a:solidFill>
          <a:ln w="28575">
            <a:solidFill>
              <a:schemeClr val="tx2">
                <a:lumMod val="50000"/>
              </a:schemeClr>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sp>
      <p:sp>
        <p:nvSpPr>
          <p:cNvPr id="35" name="30 Rectángulo">
            <a:extLst>
              <a:ext uri="{FF2B5EF4-FFF2-40B4-BE49-F238E27FC236}">
                <a16:creationId xmlns:a16="http://schemas.microsoft.com/office/drawing/2014/main" id="{460AB5B3-DD54-7A8D-B897-702EA4F16286}"/>
              </a:ext>
            </a:extLst>
          </p:cNvPr>
          <p:cNvSpPr/>
          <p:nvPr/>
        </p:nvSpPr>
        <p:spPr bwMode="auto">
          <a:xfrm>
            <a:off x="637877" y="5104839"/>
            <a:ext cx="2048079" cy="505006"/>
          </a:xfrm>
          <a:prstGeom prst="rect">
            <a:avLst/>
          </a:prstGeom>
          <a:solidFill>
            <a:srgbClr val="FF7C80"/>
          </a:solidFill>
          <a:ln w="28575"/>
        </p:spPr>
        <p:style>
          <a:lnRef idx="0">
            <a:scrgbClr r="0" g="0" b="0"/>
          </a:lnRef>
          <a:fillRef idx="0">
            <a:scrgbClr r="0" g="0" b="0"/>
          </a:fillRef>
          <a:effectRef idx="0">
            <a:scrgbClr r="0" g="0" b="0"/>
          </a:effectRef>
          <a:fontRef idx="minor">
            <a:schemeClr val="dk1"/>
          </a:fontRef>
        </p:style>
        <p:txBody>
          <a:bodyPr lIns="45720" rIns="45720" spcCol="1270" anchor="ctr"/>
          <a:lstStyle/>
          <a:p>
            <a:pPr algn="ctr" defTabSz="533400" eaLnBrk="1" fontAlgn="auto" hangingPunct="1">
              <a:lnSpc>
                <a:spcPct val="90000"/>
              </a:lnSpc>
              <a:spcAft>
                <a:spcPct val="35000"/>
              </a:spcAft>
              <a:defRPr/>
            </a:pPr>
            <a:r>
              <a:rPr lang="ca-ES" sz="1300" dirty="0">
                <a:solidFill>
                  <a:schemeClr val="bg1"/>
                </a:solidFill>
                <a:effectLst/>
                <a:latin typeface="Arial" panose="020B0604020202020204" pitchFamily="34" charset="0"/>
                <a:ea typeface="Calibri" panose="020F0502020204030204" pitchFamily="34" charset="0"/>
              </a:rPr>
              <a:t>JERARQUITZACIÓ DE NECESSITATS SOCIALS</a:t>
            </a:r>
            <a:endParaRPr lang="ca-ES" sz="1300" b="1" dirty="0">
              <a:solidFill>
                <a:schemeClr val="bg1"/>
              </a:solidFill>
            </a:endParaRPr>
          </a:p>
        </p:txBody>
      </p:sp>
      <p:sp>
        <p:nvSpPr>
          <p:cNvPr id="36" name="CuadroTexto 35">
            <a:extLst>
              <a:ext uri="{FF2B5EF4-FFF2-40B4-BE49-F238E27FC236}">
                <a16:creationId xmlns:a16="http://schemas.microsoft.com/office/drawing/2014/main" id="{0418B31E-27A6-1B24-356A-5896504736D2}"/>
              </a:ext>
            </a:extLst>
          </p:cNvPr>
          <p:cNvSpPr txBox="1"/>
          <p:nvPr/>
        </p:nvSpPr>
        <p:spPr>
          <a:xfrm>
            <a:off x="3927764" y="3548950"/>
            <a:ext cx="7782791" cy="2577629"/>
          </a:xfrm>
          <a:prstGeom prst="rect">
            <a:avLst/>
          </a:prstGeom>
          <a:noFill/>
          <a:ln w="57150">
            <a:solidFill>
              <a:schemeClr val="accent1">
                <a:lumMod val="75000"/>
              </a:schemeClr>
            </a:solidFill>
          </a:ln>
        </p:spPr>
        <p:txBody>
          <a:bodyPr wrap="square" rtlCol="0">
            <a:spAutoFit/>
          </a:bodyPr>
          <a:lstStyle/>
          <a:p>
            <a:pPr marL="176213" indent="-107950">
              <a:spcAft>
                <a:spcPts val="600"/>
              </a:spcAft>
              <a:buFont typeface="Arial" panose="020B0604020202020204" pitchFamily="34" charset="0"/>
              <a:buChar char="•"/>
            </a:pPr>
            <a:r>
              <a:rPr lang="ca-ES" sz="1600" noProof="0" dirty="0">
                <a:latin typeface="Arial" panose="020B0604020202020204" pitchFamily="34" charset="0"/>
                <a:cs typeface="Arial" panose="020B0604020202020204" pitchFamily="34" charset="0"/>
              </a:rPr>
              <a:t>Persona amb consum percebuda com a </a:t>
            </a:r>
            <a:r>
              <a:rPr lang="ca-ES" sz="1600" b="1" noProof="0" dirty="0">
                <a:latin typeface="Arial" panose="020B0604020202020204" pitchFamily="34" charset="0"/>
                <a:cs typeface="Arial" panose="020B0604020202020204" pitchFamily="34" charset="0"/>
              </a:rPr>
              <a:t>“pacient incòmode”;  “pacient </a:t>
            </a:r>
            <a:r>
              <a:rPr lang="ca-ES" sz="1600" b="1" dirty="0">
                <a:latin typeface="Arial" panose="020B0604020202020204" pitchFamily="34" charset="0"/>
                <a:cs typeface="Arial" panose="020B0604020202020204" pitchFamily="34" charset="0"/>
              </a:rPr>
              <a:t>complex”, o “sense bon pronòstic”</a:t>
            </a:r>
          </a:p>
          <a:p>
            <a:pPr marL="176213" indent="-107950">
              <a:spcAft>
                <a:spcPts val="600"/>
              </a:spcAft>
              <a:buFont typeface="Arial" panose="020B0604020202020204" pitchFamily="34" charset="0"/>
              <a:buChar char="•"/>
            </a:pPr>
            <a:r>
              <a:rPr lang="ca-ES" sz="1600" b="1" noProof="0" dirty="0">
                <a:latin typeface="Arial" panose="020B0604020202020204" pitchFamily="34" charset="0"/>
                <a:cs typeface="Arial" panose="020B0604020202020204" pitchFamily="34" charset="0"/>
              </a:rPr>
              <a:t>Retards</a:t>
            </a:r>
            <a:r>
              <a:rPr lang="ca-ES" sz="1600" noProof="0" dirty="0">
                <a:latin typeface="Arial" panose="020B0604020202020204" pitchFamily="34" charset="0"/>
                <a:cs typeface="Arial" panose="020B0604020202020204" pitchFamily="34" charset="0"/>
              </a:rPr>
              <a:t>, </a:t>
            </a:r>
            <a:r>
              <a:rPr lang="ca-ES" sz="1600" b="1" noProof="0" dirty="0">
                <a:latin typeface="Arial" panose="020B0604020202020204" pitchFamily="34" charset="0"/>
                <a:cs typeface="Arial" panose="020B0604020202020204" pitchFamily="34" charset="0"/>
              </a:rPr>
              <a:t>denegacions o atencions de menor qualitat</a:t>
            </a:r>
          </a:p>
          <a:p>
            <a:pPr marL="176213" indent="-107950">
              <a:spcAft>
                <a:spcPts val="600"/>
              </a:spcAft>
              <a:buFont typeface="Arial" panose="020B0604020202020204" pitchFamily="34" charset="0"/>
              <a:buChar char="•"/>
            </a:pPr>
            <a:r>
              <a:rPr lang="ca-ES" sz="1600" b="1" noProof="0" dirty="0">
                <a:latin typeface="Arial" panose="020B0604020202020204" pitchFamily="34" charset="0"/>
                <a:cs typeface="Arial" panose="020B0604020202020204" pitchFamily="34" charset="0"/>
              </a:rPr>
              <a:t>Violència institucional subtil</a:t>
            </a:r>
            <a:r>
              <a:rPr lang="ca-ES" sz="1600" noProof="0" dirty="0">
                <a:latin typeface="Arial" panose="020B0604020202020204" pitchFamily="34" charset="0"/>
                <a:cs typeface="Arial" panose="020B0604020202020204" pitchFamily="34" charset="0"/>
              </a:rPr>
              <a:t>, expressada com:</a:t>
            </a:r>
          </a:p>
          <a:p>
            <a:pPr marL="633413" lvl="2" indent="-107950">
              <a:spcAft>
                <a:spcPts val="600"/>
              </a:spcAft>
              <a:buFont typeface="Arial" panose="020B0604020202020204" pitchFamily="34" charset="0"/>
              <a:buChar char="•"/>
            </a:pPr>
            <a:r>
              <a:rPr lang="ca-ES" sz="1450" b="1" noProof="0" dirty="0">
                <a:latin typeface="Arial" panose="020B0604020202020204" pitchFamily="34" charset="0"/>
                <a:cs typeface="Arial" panose="020B0604020202020204" pitchFamily="34" charset="0"/>
              </a:rPr>
              <a:t>Tracte despersonalitzat </a:t>
            </a:r>
            <a:r>
              <a:rPr lang="ca-ES" sz="1450" noProof="0" dirty="0">
                <a:latin typeface="Arial" panose="020B0604020202020204" pitchFamily="34" charset="0"/>
                <a:cs typeface="Arial" panose="020B0604020202020204" pitchFamily="34" charset="0"/>
              </a:rPr>
              <a:t>(Comunicació freda o burocràtica; absència d’escolta activa; decisions preses sense incorporar la veu de la persona</a:t>
            </a:r>
          </a:p>
          <a:p>
            <a:pPr marL="633413" lvl="2" indent="-107950">
              <a:spcAft>
                <a:spcPts val="600"/>
              </a:spcAft>
              <a:buFont typeface="Arial" panose="020B0604020202020204" pitchFamily="34" charset="0"/>
              <a:buChar char="•"/>
            </a:pPr>
            <a:r>
              <a:rPr lang="ca-ES" sz="1450" b="1" noProof="0" dirty="0">
                <a:latin typeface="Arial" panose="020B0604020202020204" pitchFamily="34" charset="0"/>
                <a:cs typeface="Arial" panose="020B0604020202020204" pitchFamily="34" charset="0"/>
              </a:rPr>
              <a:t>Manca de diligència deguda </a:t>
            </a:r>
            <a:r>
              <a:rPr lang="ca-ES" sz="1450" noProof="0" dirty="0">
                <a:latin typeface="Arial" panose="020B0604020202020204" pitchFamily="34" charset="0"/>
                <a:cs typeface="Arial" panose="020B0604020202020204" pitchFamily="34" charset="0"/>
              </a:rPr>
              <a:t>(No es despleguen totes les opcions disponibles; Es toleren discontinuïtats d’atenció, es normalitza manca de resposta)</a:t>
            </a:r>
            <a:endParaRPr lang="ca-ES" sz="1450" b="1" noProof="0" dirty="0">
              <a:latin typeface="Arial" panose="020B0604020202020204" pitchFamily="34" charset="0"/>
              <a:cs typeface="Arial" panose="020B0604020202020204" pitchFamily="34" charset="0"/>
            </a:endParaRPr>
          </a:p>
          <a:p>
            <a:pPr marL="633413" lvl="2" indent="-107950">
              <a:spcAft>
                <a:spcPts val="600"/>
              </a:spcAft>
              <a:buFont typeface="Arial" panose="020B0604020202020204" pitchFamily="34" charset="0"/>
              <a:buChar char="•"/>
            </a:pPr>
            <a:r>
              <a:rPr lang="ca-ES" sz="1450" b="1" dirty="0">
                <a:latin typeface="Arial" panose="020B0604020202020204" pitchFamily="34" charset="0"/>
                <a:cs typeface="Arial" panose="020B0604020202020204" pitchFamily="34" charset="0"/>
              </a:rPr>
              <a:t>S</a:t>
            </a:r>
            <a:r>
              <a:rPr lang="ca-ES" sz="1450" b="1" noProof="0" dirty="0" err="1">
                <a:latin typeface="Arial" panose="020B0604020202020204" pitchFamily="34" charset="0"/>
                <a:cs typeface="Arial" panose="020B0604020202020204" pitchFamily="34" charset="0"/>
              </a:rPr>
              <a:t>anció</a:t>
            </a:r>
            <a:r>
              <a:rPr lang="ca-ES" sz="1450" b="1" noProof="0" dirty="0">
                <a:latin typeface="Arial" panose="020B0604020202020204" pitchFamily="34" charset="0"/>
                <a:cs typeface="Arial" panose="020B0604020202020204" pitchFamily="34" charset="0"/>
              </a:rPr>
              <a:t> sense acompanyament educatiu </a:t>
            </a:r>
            <a:r>
              <a:rPr lang="ca-ES" sz="1450" noProof="0" dirty="0">
                <a:latin typeface="Arial" panose="020B0604020202020204" pitchFamily="34" charset="0"/>
                <a:cs typeface="Arial" panose="020B0604020202020204" pitchFamily="34" charset="0"/>
              </a:rPr>
              <a:t>(</a:t>
            </a:r>
            <a:endParaRPr lang="ca-ES" sz="1450" b="1" noProof="0" dirty="0">
              <a:latin typeface="Arial" panose="020B0604020202020204" pitchFamily="34" charset="0"/>
              <a:cs typeface="Arial" panose="020B0604020202020204" pitchFamily="34" charset="0"/>
            </a:endParaRPr>
          </a:p>
        </p:txBody>
      </p:sp>
      <p:sp>
        <p:nvSpPr>
          <p:cNvPr id="38" name="CuadroTexto 37">
            <a:extLst>
              <a:ext uri="{FF2B5EF4-FFF2-40B4-BE49-F238E27FC236}">
                <a16:creationId xmlns:a16="http://schemas.microsoft.com/office/drawing/2014/main" id="{B085CB50-94B3-7EE5-D036-7070686381EC}"/>
              </a:ext>
            </a:extLst>
          </p:cNvPr>
          <p:cNvSpPr txBox="1"/>
          <p:nvPr/>
        </p:nvSpPr>
        <p:spPr>
          <a:xfrm>
            <a:off x="5899832" y="1319913"/>
            <a:ext cx="5065568" cy="1846659"/>
          </a:xfrm>
          <a:prstGeom prst="rect">
            <a:avLst/>
          </a:prstGeom>
          <a:noFill/>
        </p:spPr>
        <p:txBody>
          <a:bodyPr wrap="square" rtlCol="0">
            <a:spAutoFit/>
          </a:bodyPr>
          <a:lstStyle/>
          <a:p>
            <a:r>
              <a:rPr lang="ca-ES" sz="1600" b="1" noProof="0" dirty="0">
                <a:latin typeface="Arial" panose="020B0604020202020204" pitchFamily="34" charset="0"/>
                <a:cs typeface="Arial" panose="020B0604020202020204" pitchFamily="34" charset="0"/>
              </a:rPr>
              <a:t>Dades objectives (Observatori Estigma – FCD)</a:t>
            </a:r>
          </a:p>
          <a:p>
            <a:r>
              <a:rPr lang="ca-ES" sz="1600" b="1" noProof="0" dirty="0">
                <a:latin typeface="Arial" panose="020B0604020202020204" pitchFamily="34" charset="0"/>
                <a:cs typeface="Arial" panose="020B0604020202020204" pitchFamily="34" charset="0"/>
              </a:rPr>
              <a:t>201 alertes (2021–2025)</a:t>
            </a:r>
          </a:p>
          <a:p>
            <a:r>
              <a:rPr lang="ca-ES" sz="1600" b="1" noProof="0" dirty="0">
                <a:solidFill>
                  <a:schemeClr val="accent1">
                    <a:lumMod val="50000"/>
                  </a:schemeClr>
                </a:solidFill>
                <a:latin typeface="Arial" panose="020B0604020202020204" pitchFamily="34" charset="0"/>
                <a:cs typeface="Arial" panose="020B0604020202020204" pitchFamily="34" charset="0"/>
                <a:sym typeface="Wingdings" panose="05000000000000000000" pitchFamily="2" charset="2"/>
              </a:rPr>
              <a:t> </a:t>
            </a:r>
            <a:r>
              <a:rPr lang="ca-ES" sz="1600" b="1" noProof="0" dirty="0">
                <a:solidFill>
                  <a:schemeClr val="accent1">
                    <a:lumMod val="50000"/>
                  </a:schemeClr>
                </a:solidFill>
                <a:latin typeface="Arial" panose="020B0604020202020204" pitchFamily="34" charset="0"/>
                <a:cs typeface="Arial" panose="020B0604020202020204" pitchFamily="34" charset="0"/>
              </a:rPr>
              <a:t>La majoria corresponen a estigma institucional</a:t>
            </a:r>
            <a:endParaRPr lang="ca-ES" sz="1600" noProof="0" dirty="0">
              <a:solidFill>
                <a:schemeClr val="accent1">
                  <a:lumMod val="50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ca-ES" sz="1600" noProof="0" dirty="0">
                <a:latin typeface="Arial" panose="020B0604020202020204" pitchFamily="34" charset="0"/>
                <a:cs typeface="Arial" panose="020B0604020202020204" pitchFamily="34" charset="0"/>
              </a:rPr>
              <a:t>Atenció sanitària-hospitalària: </a:t>
            </a:r>
            <a:r>
              <a:rPr lang="ca-ES" sz="1600" b="1" noProof="0" dirty="0">
                <a:latin typeface="Arial" panose="020B0604020202020204" pitchFamily="34" charset="0"/>
                <a:cs typeface="Arial" panose="020B0604020202020204" pitchFamily="34" charset="0"/>
              </a:rPr>
              <a:t>24,58 %</a:t>
            </a:r>
            <a:endParaRPr lang="ca-ES" sz="1600" noProof="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ca-ES" sz="1600" noProof="0" dirty="0">
                <a:latin typeface="Arial" panose="020B0604020202020204" pitchFamily="34" charset="0"/>
                <a:cs typeface="Arial" panose="020B0604020202020204" pitchFamily="34" charset="0"/>
              </a:rPr>
              <a:t>Sistema judicial i cossos policials: </a:t>
            </a:r>
            <a:r>
              <a:rPr lang="ca-ES" sz="1600" b="1" noProof="0" dirty="0">
                <a:latin typeface="Arial" panose="020B0604020202020204" pitchFamily="34" charset="0"/>
                <a:cs typeface="Arial" panose="020B0604020202020204" pitchFamily="34" charset="0"/>
              </a:rPr>
              <a:t>8,38 %</a:t>
            </a:r>
            <a:endParaRPr lang="ca-ES" sz="1600" noProof="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ca-ES" sz="1600" noProof="0" dirty="0">
                <a:latin typeface="Arial" panose="020B0604020202020204" pitchFamily="34" charset="0"/>
                <a:cs typeface="Arial" panose="020B0604020202020204" pitchFamily="34" charset="0"/>
              </a:rPr>
              <a:t>Xarxes socials d’atenció: </a:t>
            </a:r>
            <a:r>
              <a:rPr lang="ca-ES" sz="1600" b="1" noProof="0" dirty="0">
                <a:latin typeface="Arial" panose="020B0604020202020204" pitchFamily="34" charset="0"/>
                <a:cs typeface="Arial" panose="020B0604020202020204" pitchFamily="34" charset="0"/>
              </a:rPr>
              <a:t>6,15 %</a:t>
            </a:r>
            <a:endParaRPr lang="ca-ES" sz="1600" noProof="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ca-ES" sz="1600" noProof="0" dirty="0">
                <a:latin typeface="Arial" panose="020B0604020202020204" pitchFamily="34" charset="0"/>
                <a:cs typeface="Arial" panose="020B0604020202020204" pitchFamily="34" charset="0"/>
              </a:rPr>
              <a:t>Xarxa de salut mental i addiccions: </a:t>
            </a:r>
            <a:r>
              <a:rPr lang="ca-ES" sz="1600" b="1" noProof="0" dirty="0">
                <a:latin typeface="Arial" panose="020B0604020202020204" pitchFamily="34" charset="0"/>
                <a:cs typeface="Arial" panose="020B0604020202020204" pitchFamily="34" charset="0"/>
              </a:rPr>
              <a:t>5,77 %</a:t>
            </a:r>
            <a:endParaRPr lang="ca-ES" sz="1600" noProof="0" dirty="0">
              <a:latin typeface="Arial" panose="020B0604020202020204" pitchFamily="34" charset="0"/>
              <a:cs typeface="Arial" panose="020B0604020202020204" pitchFamily="34" charset="0"/>
            </a:endParaRPr>
          </a:p>
        </p:txBody>
      </p:sp>
      <p:pic>
        <p:nvPicPr>
          <p:cNvPr id="40" name="Imagen 39">
            <a:extLst>
              <a:ext uri="{FF2B5EF4-FFF2-40B4-BE49-F238E27FC236}">
                <a16:creationId xmlns:a16="http://schemas.microsoft.com/office/drawing/2014/main" id="{CEB9D427-8A8C-502B-348A-090561DE780F}"/>
              </a:ext>
            </a:extLst>
          </p:cNvPr>
          <p:cNvPicPr>
            <a:picLocks noChangeAspect="1"/>
          </p:cNvPicPr>
          <p:nvPr/>
        </p:nvPicPr>
        <p:blipFill>
          <a:blip r:embed="rId3"/>
          <a:stretch>
            <a:fillRect/>
          </a:stretch>
        </p:blipFill>
        <p:spPr>
          <a:xfrm>
            <a:off x="9839518" y="1235965"/>
            <a:ext cx="1125882" cy="435825"/>
          </a:xfrm>
          <a:prstGeom prst="rect">
            <a:avLst/>
          </a:prstGeom>
        </p:spPr>
      </p:pic>
    </p:spTree>
    <p:extLst>
      <p:ext uri="{BB962C8B-B14F-4D97-AF65-F5344CB8AC3E}">
        <p14:creationId xmlns:p14="http://schemas.microsoft.com/office/powerpoint/2010/main" val="335204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2CA52-D961-7C5D-2D5E-947EAC2F8F7B}"/>
            </a:ext>
          </a:extLst>
        </p:cNvPr>
        <p:cNvGrpSpPr/>
        <p:nvPr/>
      </p:nvGrpSpPr>
      <p:grpSpPr>
        <a:xfrm>
          <a:off x="0" y="0"/>
          <a:ext cx="0" cy="0"/>
          <a:chOff x="0" y="0"/>
          <a:chExt cx="0" cy="0"/>
        </a:xfrm>
      </p:grpSpPr>
      <p:sp>
        <p:nvSpPr>
          <p:cNvPr id="30" name="CuadroTexto 29">
            <a:extLst>
              <a:ext uri="{FF2B5EF4-FFF2-40B4-BE49-F238E27FC236}">
                <a16:creationId xmlns:a16="http://schemas.microsoft.com/office/drawing/2014/main" id="{52C9F2A9-DFD0-043F-ED36-49CF93FB30E2}"/>
              </a:ext>
            </a:extLst>
          </p:cNvPr>
          <p:cNvSpPr txBox="1"/>
          <p:nvPr/>
        </p:nvSpPr>
        <p:spPr>
          <a:xfrm>
            <a:off x="331054" y="163566"/>
            <a:ext cx="8812683" cy="568259"/>
          </a:xfrm>
          <a:prstGeom prst="rect">
            <a:avLst/>
          </a:prstGeom>
          <a:solidFill>
            <a:schemeClr val="accent1"/>
          </a:solidFill>
          <a:ln>
            <a:noFill/>
          </a:ln>
        </p:spPr>
        <p:txBody>
          <a:bodyPr vert="horz" lIns="91440" tIns="45720" rIns="91440" bIns="45720" rtlCol="0" anchor="ctr">
            <a:normAutofit/>
          </a:bodyPr>
          <a:lstStyle>
            <a:lvl1pPr>
              <a:lnSpc>
                <a:spcPct val="90000"/>
              </a:lnSpc>
              <a:spcBef>
                <a:spcPct val="0"/>
              </a:spcBef>
              <a:buNone/>
              <a:defRPr sz="2800">
                <a:solidFill>
                  <a:schemeClr val="bg1"/>
                </a:solidFill>
                <a:latin typeface="Arial" panose="020B0604020202020204" pitchFamily="34" charset="0"/>
                <a:ea typeface="+mj-ea"/>
                <a:cs typeface="Arial" panose="020B0604020202020204" pitchFamily="34" charset="0"/>
              </a:defRPr>
            </a:lvl1pPr>
          </a:lstStyle>
          <a:p>
            <a:r>
              <a:rPr lang="ca-ES" dirty="0"/>
              <a:t>Per una aproximació més eficaç i més </a:t>
            </a:r>
            <a:r>
              <a:rPr lang="ca-ES" dirty="0" err="1"/>
              <a:t>garantista</a:t>
            </a:r>
            <a:endParaRPr lang="ca-ES" dirty="0"/>
          </a:p>
        </p:txBody>
      </p:sp>
      <p:graphicFrame>
        <p:nvGraphicFramePr>
          <p:cNvPr id="14" name="Tabla 13">
            <a:extLst>
              <a:ext uri="{FF2B5EF4-FFF2-40B4-BE49-F238E27FC236}">
                <a16:creationId xmlns:a16="http://schemas.microsoft.com/office/drawing/2014/main" id="{D99D850D-B94B-E32E-CC9A-60AB5973E04E}"/>
              </a:ext>
            </a:extLst>
          </p:cNvPr>
          <p:cNvGraphicFramePr>
            <a:graphicFrameLocks noGrp="1"/>
          </p:cNvGraphicFramePr>
          <p:nvPr>
            <p:extLst>
              <p:ext uri="{D42A27DB-BD31-4B8C-83A1-F6EECF244321}">
                <p14:modId xmlns:p14="http://schemas.microsoft.com/office/powerpoint/2010/main" val="1363261505"/>
              </p:ext>
            </p:extLst>
          </p:nvPr>
        </p:nvGraphicFramePr>
        <p:xfrm>
          <a:off x="457200" y="1004743"/>
          <a:ext cx="11523519" cy="5097944"/>
        </p:xfrm>
        <a:graphic>
          <a:graphicData uri="http://schemas.openxmlformats.org/drawingml/2006/table">
            <a:tbl>
              <a:tblPr firstRow="1" bandRow="1">
                <a:tableStyleId>{5C22544A-7EE6-4342-B048-85BDC9FD1C3A}</a:tableStyleId>
              </a:tblPr>
              <a:tblGrid>
                <a:gridCol w="3841173">
                  <a:extLst>
                    <a:ext uri="{9D8B030D-6E8A-4147-A177-3AD203B41FA5}">
                      <a16:colId xmlns:a16="http://schemas.microsoft.com/office/drawing/2014/main" val="2514232345"/>
                    </a:ext>
                  </a:extLst>
                </a:gridCol>
                <a:gridCol w="3841173">
                  <a:extLst>
                    <a:ext uri="{9D8B030D-6E8A-4147-A177-3AD203B41FA5}">
                      <a16:colId xmlns:a16="http://schemas.microsoft.com/office/drawing/2014/main" val="3525579371"/>
                    </a:ext>
                  </a:extLst>
                </a:gridCol>
                <a:gridCol w="3841173">
                  <a:extLst>
                    <a:ext uri="{9D8B030D-6E8A-4147-A177-3AD203B41FA5}">
                      <a16:colId xmlns:a16="http://schemas.microsoft.com/office/drawing/2014/main" val="3499590151"/>
                    </a:ext>
                  </a:extLst>
                </a:gridCol>
              </a:tblGrid>
              <a:tr h="343064">
                <a:tc>
                  <a:txBody>
                    <a:bodyPr/>
                    <a:lstStyle/>
                    <a:p>
                      <a:pPr algn="ctr"/>
                      <a:r>
                        <a:rPr lang="ca-ES" sz="1400" noProof="0" dirty="0" err="1">
                          <a:solidFill>
                            <a:schemeClr val="tx1"/>
                          </a:solidFill>
                          <a:latin typeface="Arial" panose="020B0604020202020204" pitchFamily="34" charset="0"/>
                          <a:cs typeface="Arial" panose="020B0604020202020204" pitchFamily="34" charset="0"/>
                        </a:rPr>
                        <a:t>Descriminalitzar</a:t>
                      </a:r>
                      <a:endParaRPr lang="ca-ES" sz="1400" noProof="0" dirty="0">
                        <a:solidFill>
                          <a:schemeClr val="tx1"/>
                        </a:solidFill>
                        <a:latin typeface="Arial" panose="020B0604020202020204" pitchFamily="34" charset="0"/>
                        <a:cs typeface="Arial" panose="020B0604020202020204" pitchFamily="34" charset="0"/>
                      </a:endParaRPr>
                    </a:p>
                  </a:txBody>
                  <a:tcPr>
                    <a:solidFill>
                      <a:schemeClr val="accent1">
                        <a:lumMod val="60000"/>
                        <a:lumOff val="40000"/>
                      </a:schemeClr>
                    </a:solidFill>
                  </a:tcPr>
                </a:tc>
                <a:tc>
                  <a:txBody>
                    <a:bodyPr/>
                    <a:lstStyle/>
                    <a:p>
                      <a:pPr algn="ctr"/>
                      <a:r>
                        <a:rPr lang="ca-ES" sz="1400" noProof="0" dirty="0">
                          <a:solidFill>
                            <a:schemeClr val="tx1"/>
                          </a:solidFill>
                          <a:latin typeface="Arial" panose="020B0604020202020204" pitchFamily="34" charset="0"/>
                          <a:cs typeface="Arial" panose="020B0604020202020204" pitchFamily="34" charset="0"/>
                        </a:rPr>
                        <a:t>Assegurar la Reducció de danys</a:t>
                      </a:r>
                    </a:p>
                  </a:txBody>
                  <a:tcPr>
                    <a:solidFill>
                      <a:schemeClr val="accent1">
                        <a:lumMod val="60000"/>
                        <a:lumOff val="40000"/>
                      </a:schemeClr>
                    </a:solidFill>
                  </a:tcPr>
                </a:tc>
                <a:tc>
                  <a:txBody>
                    <a:bodyPr/>
                    <a:lstStyle/>
                    <a:p>
                      <a:pPr algn="ctr"/>
                      <a:r>
                        <a:rPr lang="ca-ES" sz="1400" noProof="0" dirty="0">
                          <a:solidFill>
                            <a:schemeClr val="tx1"/>
                          </a:solidFill>
                          <a:latin typeface="Arial" panose="020B0604020202020204" pitchFamily="34" charset="0"/>
                          <a:cs typeface="Arial" panose="020B0604020202020204" pitchFamily="34" charset="0"/>
                        </a:rPr>
                        <a:t>Acabar amb l' estigma</a:t>
                      </a:r>
                    </a:p>
                  </a:txBody>
                  <a:tcPr>
                    <a:solidFill>
                      <a:schemeClr val="accent1">
                        <a:lumMod val="60000"/>
                        <a:lumOff val="40000"/>
                      </a:schemeClr>
                    </a:solidFill>
                  </a:tcPr>
                </a:tc>
                <a:extLst>
                  <a:ext uri="{0D108BD9-81ED-4DB2-BD59-A6C34878D82A}">
                    <a16:rowId xmlns:a16="http://schemas.microsoft.com/office/drawing/2014/main" val="320712677"/>
                  </a:ext>
                </a:extLst>
              </a:tr>
              <a:tr h="534434">
                <a:tc>
                  <a:txBody>
                    <a:bodyPr/>
                    <a:lstStyle/>
                    <a:p>
                      <a:pPr algn="ctr"/>
                      <a:r>
                        <a:rPr lang="ca-ES" sz="1400" b="1" noProof="0" dirty="0">
                          <a:latin typeface="Arial" panose="020B0604020202020204" pitchFamily="34" charset="0"/>
                          <a:cs typeface="Arial" panose="020B0604020202020204" pitchFamily="34" charset="0"/>
                        </a:rPr>
                        <a:t>No criminalitzar ús i tinença de drogues</a:t>
                      </a:r>
                    </a:p>
                    <a:p>
                      <a:pPr algn="ctr"/>
                      <a:r>
                        <a:rPr lang="ca-ES" sz="1400" noProof="0" dirty="0">
                          <a:latin typeface="Arial" panose="020B0604020202020204" pitchFamily="34" charset="0"/>
                          <a:cs typeface="Arial" panose="020B0604020202020204" pitchFamily="34" charset="0"/>
                        </a:rPr>
                        <a:t>54.137 pers. denunciades (+42% en 5a)</a:t>
                      </a:r>
                    </a:p>
                    <a:p>
                      <a:pPr algn="ctr"/>
                      <a:r>
                        <a:rPr lang="ca-ES" sz="1400" noProof="0" dirty="0">
                          <a:latin typeface="Arial" panose="020B0604020202020204" pitchFamily="34" charset="0"/>
                          <a:cs typeface="Arial" panose="020B0604020202020204" pitchFamily="34" charset="0"/>
                        </a:rPr>
                        <a:t>82% per cànnabis    &gt;90% x tinença</a:t>
                      </a:r>
                    </a:p>
                    <a:p>
                      <a:pPr algn="ctr"/>
                      <a:r>
                        <a:rPr lang="ca-ES" sz="1400" noProof="0" dirty="0">
                          <a:latin typeface="Arial" panose="020B0604020202020204" pitchFamily="34" charset="0"/>
                          <a:cs typeface="Arial" panose="020B0604020202020204" pitchFamily="34" charset="0"/>
                        </a:rPr>
                        <a:t>Joves (2.490 &lt;18 / +21.000 entre 18–25)</a:t>
                      </a:r>
                    </a:p>
                    <a:p>
                      <a:pPr marL="179388" indent="-179388" algn="l">
                        <a:buFont typeface="Arial" panose="020B0604020202020204" pitchFamily="34" charset="0"/>
                        <a:buChar char="•"/>
                      </a:pPr>
                      <a:r>
                        <a:rPr lang="ca-ES" sz="1400" noProof="0" dirty="0">
                          <a:latin typeface="Arial" panose="020B0604020202020204" pitchFamily="34" charset="0"/>
                          <a:cs typeface="Arial" panose="020B0604020202020204" pitchFamily="34" charset="0"/>
                        </a:rPr>
                        <a:t>Molt baixa aplicació del PPD-ASA</a:t>
                      </a:r>
                    </a:p>
                    <a:p>
                      <a:pPr marL="179388" indent="-179388" algn="l">
                        <a:buFont typeface="Arial" panose="020B0604020202020204" pitchFamily="34" charset="0"/>
                        <a:buChar char="•"/>
                      </a:pPr>
                      <a:r>
                        <a:rPr lang="ca-ES" sz="1400" noProof="0" dirty="0">
                          <a:latin typeface="Arial" panose="020B0604020202020204" pitchFamily="34" charset="0"/>
                          <a:cs typeface="Arial" panose="020B0604020202020204" pitchFamily="34" charset="0"/>
                        </a:rPr>
                        <a:t>Garantir informació i accés al programa</a:t>
                      </a:r>
                    </a:p>
                    <a:p>
                      <a:pPr algn="ctr"/>
                      <a:r>
                        <a:rPr lang="ca-ES" sz="1400" noProof="0" dirty="0">
                          <a:latin typeface="Arial" panose="020B0604020202020204" pitchFamily="34" charset="0"/>
                          <a:cs typeface="Arial" panose="020B0604020202020204" pitchFamily="34" charset="0"/>
                        </a:rPr>
                        <a:t> </a:t>
                      </a:r>
                    </a:p>
                    <a:p>
                      <a:pPr algn="ctr"/>
                      <a:endParaRPr lang="ca-ES" sz="1400" noProof="0" dirty="0">
                        <a:latin typeface="Arial" panose="020B0604020202020204" pitchFamily="34" charset="0"/>
                        <a:cs typeface="Arial" panose="020B0604020202020204" pitchFamily="34" charset="0"/>
                      </a:endParaRPr>
                    </a:p>
                  </a:txBody>
                  <a:tcPr/>
                </a:tc>
                <a:tc>
                  <a:txBody>
                    <a:bodyPr/>
                    <a:lstStyle/>
                    <a:p>
                      <a:pPr algn="ctr"/>
                      <a:r>
                        <a:rPr lang="ca-ES" sz="1400" b="1" kern="1200" dirty="0">
                          <a:solidFill>
                            <a:schemeClr val="dk1"/>
                          </a:solidFill>
                          <a:latin typeface="Arial" panose="020B0604020202020204" pitchFamily="34" charset="0"/>
                          <a:ea typeface="+mn-ea"/>
                          <a:cs typeface="Arial" panose="020B0604020202020204" pitchFamily="34" charset="0"/>
                        </a:rPr>
                        <a:t>Cap persona fora del sistema</a:t>
                      </a:r>
                      <a:r>
                        <a:rPr lang="ca-ES" sz="1400" dirty="0"/>
                        <a:t>.</a:t>
                      </a:r>
                    </a:p>
                    <a:p>
                      <a:pPr marL="179388" indent="-179388" algn="l" defTabSz="914400" rtl="0" eaLnBrk="1" latinLnBrk="0" hangingPunct="1">
                        <a:buFont typeface="Arial" panose="020B0604020202020204" pitchFamily="34" charset="0"/>
                        <a:buChar char="•"/>
                      </a:pPr>
                      <a:r>
                        <a:rPr lang="ca-ES" sz="1400" kern="1200" dirty="0">
                          <a:solidFill>
                            <a:schemeClr val="dk1"/>
                          </a:solidFill>
                          <a:latin typeface="Arial" panose="020B0604020202020204" pitchFamily="34" charset="0"/>
                          <a:ea typeface="+mn-ea"/>
                          <a:cs typeface="Arial" panose="020B0604020202020204" pitchFamily="34" charset="0"/>
                        </a:rPr>
                        <a:t>Adaptar criteris d’accés i funcionament dels serveis</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Garantir respostes flexibles i continuades</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Ajustar els serveis a les realitats individuals i col·lectives</a:t>
                      </a:r>
                    </a:p>
                  </a:txBody>
                  <a:tcPr/>
                </a:tc>
                <a:tc>
                  <a:txBody>
                    <a:bodyPr/>
                    <a:lstStyle/>
                    <a:p>
                      <a:pPr algn="ctr"/>
                      <a:r>
                        <a:rPr lang="ca-ES" sz="1400" b="1" noProof="0" dirty="0">
                          <a:latin typeface="Arial" panose="020B0604020202020204" pitchFamily="34" charset="0"/>
                          <a:cs typeface="Arial" panose="020B0604020202020204" pitchFamily="34" charset="0"/>
                        </a:rPr>
                        <a:t>Contrarestar creences discriminadores</a:t>
                      </a:r>
                    </a:p>
                    <a:p>
                      <a:pPr marL="285750" indent="-285750" algn="l">
                        <a:buFont typeface="Arial" panose="020B0604020202020204" pitchFamily="34" charset="0"/>
                        <a:buChar char="•"/>
                      </a:pPr>
                      <a:r>
                        <a:rPr lang="ca-ES" sz="1400" noProof="0" dirty="0">
                          <a:latin typeface="Arial" panose="020B0604020202020204" pitchFamily="34" charset="0"/>
                          <a:cs typeface="Arial" panose="020B0604020202020204" pitchFamily="34" charset="0"/>
                        </a:rPr>
                        <a:t>Formació en estigma, DDHH i RDD</a:t>
                      </a:r>
                    </a:p>
                    <a:p>
                      <a:pPr marL="285750" indent="-285750" algn="l">
                        <a:buFont typeface="Arial" panose="020B0604020202020204" pitchFamily="34" charset="0"/>
                        <a:buChar char="•"/>
                      </a:pPr>
                      <a:r>
                        <a:rPr lang="ca-ES" sz="1400" noProof="0" dirty="0">
                          <a:latin typeface="Arial" panose="020B0604020202020204" pitchFamily="34" charset="0"/>
                          <a:cs typeface="Arial" panose="020B0604020202020204" pitchFamily="34" charset="0"/>
                        </a:rPr>
                        <a:t>Protocols d’atenció amb enfocament </a:t>
                      </a:r>
                      <a:r>
                        <a:rPr lang="ca-ES" sz="1400" noProof="0" dirty="0" err="1">
                          <a:latin typeface="Arial" panose="020B0604020202020204" pitchFamily="34" charset="0"/>
                          <a:cs typeface="Arial" panose="020B0604020202020204" pitchFamily="34" charset="0"/>
                        </a:rPr>
                        <a:t>garantista</a:t>
                      </a:r>
                      <a:endParaRPr lang="ca-ES" sz="1400" noProof="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ca-ES" sz="1400" noProof="0" dirty="0">
                          <a:latin typeface="Arial" panose="020B0604020202020204" pitchFamily="34" charset="0"/>
                          <a:cs typeface="Arial" panose="020B0604020202020204" pitchFamily="34" charset="0"/>
                        </a:rPr>
                        <a:t>Ús sistemàtic de dades sobre estigma institucional</a:t>
                      </a:r>
                    </a:p>
                  </a:txBody>
                  <a:tcPr/>
                </a:tc>
                <a:extLst>
                  <a:ext uri="{0D108BD9-81ED-4DB2-BD59-A6C34878D82A}">
                    <a16:rowId xmlns:a16="http://schemas.microsoft.com/office/drawing/2014/main" val="1660253192"/>
                  </a:ext>
                </a:extLst>
              </a:tr>
              <a:tr h="404204">
                <a:tc>
                  <a:txBody>
                    <a:bodyPr/>
                    <a:lstStyle/>
                    <a:p>
                      <a:pPr algn="ctr"/>
                      <a:r>
                        <a:rPr lang="ca-ES" sz="1400" b="1" noProof="0" dirty="0">
                          <a:latin typeface="Arial" panose="020B0604020202020204" pitchFamily="34" charset="0"/>
                          <a:cs typeface="Arial" panose="020B0604020202020204" pitchFamily="34" charset="0"/>
                        </a:rPr>
                        <a:t>Incorporar criteris de proporcionalitat</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Evitar multes </a:t>
                      </a:r>
                      <a:r>
                        <a:rPr lang="ca-ES" sz="1400" kern="1200" noProof="0" dirty="0" err="1">
                          <a:solidFill>
                            <a:schemeClr val="dk1"/>
                          </a:solidFill>
                          <a:latin typeface="Arial" panose="020B0604020202020204" pitchFamily="34" charset="0"/>
                          <a:ea typeface="+mn-ea"/>
                          <a:cs typeface="Arial" panose="020B0604020202020204" pitchFamily="34" charset="0"/>
                        </a:rPr>
                        <a:t>inassumibles</a:t>
                      </a:r>
                      <a:endParaRPr lang="ca-ES" sz="1400" kern="1200" noProof="0" dirty="0">
                        <a:solidFill>
                          <a:schemeClr val="dk1"/>
                        </a:solidFill>
                        <a:latin typeface="Arial" panose="020B0604020202020204" pitchFamily="34" charset="0"/>
                        <a:ea typeface="+mn-ea"/>
                        <a:cs typeface="Arial" panose="020B0604020202020204" pitchFamily="34" charset="0"/>
                      </a:endParaRP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Garantir que la resposta penal no generi més dany</a:t>
                      </a:r>
                    </a:p>
                  </a:txBody>
                  <a:tcPr/>
                </a:tc>
                <a:tc>
                  <a:txBody>
                    <a:bodyPr/>
                    <a:lstStyle/>
                    <a:p>
                      <a:pPr algn="ctr"/>
                      <a:r>
                        <a:rPr lang="ca-ES" sz="1400" b="1" noProof="0" dirty="0">
                          <a:latin typeface="Arial" panose="020B0604020202020204" pitchFamily="34" charset="0"/>
                          <a:cs typeface="Arial" panose="020B0604020202020204" pitchFamily="34" charset="0"/>
                        </a:rPr>
                        <a:t>Promoure competències - gestió del riscs</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Facilitar educació/informació fiable i accessible</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Oferir eines pràctiques de RRD</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Reconèixer l’autonomia de les persones en la gestió del risc</a:t>
                      </a:r>
                    </a:p>
                    <a:p>
                      <a:pPr algn="ctr"/>
                      <a:endParaRPr lang="ca-ES" sz="1400" noProof="0" dirty="0">
                        <a:latin typeface="Arial" panose="020B0604020202020204" pitchFamily="34" charset="0"/>
                        <a:cs typeface="Arial" panose="020B0604020202020204" pitchFamily="34" charset="0"/>
                      </a:endParaRPr>
                    </a:p>
                  </a:txBody>
                  <a:tcPr/>
                </a:tc>
                <a:tc>
                  <a:txBody>
                    <a:bodyPr/>
                    <a:lstStyle/>
                    <a:p>
                      <a:pPr algn="ctr"/>
                      <a:r>
                        <a:rPr lang="ca-ES" sz="1400" b="1" noProof="0" dirty="0">
                          <a:latin typeface="Arial" panose="020B0604020202020204" pitchFamily="34" charset="0"/>
                          <a:cs typeface="Arial" panose="020B0604020202020204" pitchFamily="34" charset="0"/>
                        </a:rPr>
                        <a:t>Afavorir contacte i solidaritat</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Aproximacions comunitàries participades</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Espais de contacte no </a:t>
                      </a:r>
                      <a:r>
                        <a:rPr lang="ca-ES" sz="1400" kern="1200" noProof="0" dirty="0" err="1">
                          <a:solidFill>
                            <a:schemeClr val="dk1"/>
                          </a:solidFill>
                          <a:latin typeface="Arial" panose="020B0604020202020204" pitchFamily="34" charset="0"/>
                          <a:ea typeface="+mn-ea"/>
                          <a:cs typeface="Arial" panose="020B0604020202020204" pitchFamily="34" charset="0"/>
                        </a:rPr>
                        <a:t>estigmatitzants</a:t>
                      </a:r>
                      <a:r>
                        <a:rPr lang="ca-ES" sz="1400" kern="1200" noProof="0" dirty="0">
                          <a:solidFill>
                            <a:schemeClr val="dk1"/>
                          </a:solidFill>
                          <a:latin typeface="Arial" panose="020B0604020202020204" pitchFamily="34" charset="0"/>
                          <a:ea typeface="+mn-ea"/>
                          <a:cs typeface="Arial" panose="020B0604020202020204" pitchFamily="34" charset="0"/>
                        </a:rPr>
                        <a:t>: serveis, comunitat i persones usuàries</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Relats públics i institucionals no criminalitzadors</a:t>
                      </a:r>
                    </a:p>
                  </a:txBody>
                  <a:tcPr/>
                </a:tc>
                <a:extLst>
                  <a:ext uri="{0D108BD9-81ED-4DB2-BD59-A6C34878D82A}">
                    <a16:rowId xmlns:a16="http://schemas.microsoft.com/office/drawing/2014/main" val="3874366919"/>
                  </a:ext>
                </a:extLst>
              </a:tr>
              <a:tr h="709003">
                <a:tc>
                  <a:txBody>
                    <a:bodyPr/>
                    <a:lstStyle/>
                    <a:p>
                      <a:pPr algn="ctr"/>
                      <a:r>
                        <a:rPr lang="ca-ES" sz="1400" b="1" noProof="0" dirty="0">
                          <a:latin typeface="Arial" panose="020B0604020202020204" pitchFamily="34" charset="0"/>
                          <a:cs typeface="Arial" panose="020B0604020202020204" pitchFamily="34" charset="0"/>
                        </a:rPr>
                        <a:t>Prioritzar MPA i Justícia Restaurativa</a:t>
                      </a:r>
                    </a:p>
                    <a:p>
                      <a:pPr algn="l"/>
                      <a:r>
                        <a:rPr lang="ca-ES" sz="1400" noProof="0" dirty="0">
                          <a:latin typeface="Arial" panose="020B0604020202020204" pitchFamily="34" charset="0"/>
                          <a:cs typeface="Arial" panose="020B0604020202020204" pitchFamily="34" charset="0"/>
                        </a:rPr>
                        <a:t>MPA infrautilitzades quan son + eficaces – costoses.</a:t>
                      </a:r>
                    </a:p>
                    <a:p>
                      <a:pPr algn="l"/>
                      <a:endParaRPr lang="ca-ES" sz="1400" noProof="0" dirty="0">
                        <a:latin typeface="Arial" panose="020B0604020202020204" pitchFamily="34" charset="0"/>
                        <a:cs typeface="Arial" panose="020B0604020202020204" pitchFamily="34" charset="0"/>
                      </a:endParaRPr>
                    </a:p>
                    <a:p>
                      <a:pPr algn="ctr"/>
                      <a:endParaRPr lang="ca-ES" sz="1400" noProof="0" dirty="0">
                        <a:latin typeface="Arial" panose="020B0604020202020204" pitchFamily="34" charset="0"/>
                        <a:cs typeface="Arial" panose="020B0604020202020204" pitchFamily="34" charset="0"/>
                      </a:endParaRPr>
                    </a:p>
                  </a:txBody>
                  <a:tcPr/>
                </a:tc>
                <a:tc>
                  <a:txBody>
                    <a:bodyPr/>
                    <a:lstStyle/>
                    <a:p>
                      <a:pPr algn="ctr"/>
                      <a:r>
                        <a:rPr lang="ca-ES" sz="1400" b="1" noProof="0" dirty="0">
                          <a:latin typeface="Arial" panose="020B0604020202020204" pitchFamily="34" charset="0"/>
                          <a:cs typeface="Arial" panose="020B0604020202020204" pitchFamily="34" charset="0"/>
                        </a:rPr>
                        <a:t>Evitar o atenuar danys (</a:t>
                      </a:r>
                      <a:r>
                        <a:rPr lang="ca-ES" sz="1400" b="1" noProof="0" dirty="0" err="1">
                          <a:latin typeface="Arial" panose="020B0604020202020204" pitchFamily="34" charset="0"/>
                          <a:cs typeface="Arial" panose="020B0604020202020204" pitchFamily="34" charset="0"/>
                        </a:rPr>
                        <a:t>indiv</a:t>
                      </a:r>
                      <a:r>
                        <a:rPr lang="ca-ES" sz="1400" b="1" noProof="0" dirty="0">
                          <a:latin typeface="Arial" panose="020B0604020202020204" pitchFamily="34" charset="0"/>
                          <a:cs typeface="Arial" panose="020B0604020202020204" pitchFamily="34" charset="0"/>
                        </a:rPr>
                        <a:t>. i a tercers)</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Actualitzar i reforçar els recursos de RDD</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Garantir cobertura suficient i continuïtat dels serveis</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Integrar la reducció de danys amb salut, serveis socials i comunitat</a:t>
                      </a:r>
                    </a:p>
                  </a:txBody>
                  <a:tcPr/>
                </a:tc>
                <a:tc>
                  <a:txBody>
                    <a:bodyPr/>
                    <a:lstStyle/>
                    <a:p>
                      <a:pPr algn="ctr"/>
                      <a:r>
                        <a:rPr lang="ca-ES" sz="1400" b="1" noProof="0" dirty="0">
                          <a:latin typeface="Arial" panose="020B0604020202020204" pitchFamily="34" charset="0"/>
                          <a:cs typeface="Arial" panose="020B0604020202020204" pitchFamily="34" charset="0"/>
                        </a:rPr>
                        <a:t>Promoure autonomia i apoderament</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Participació activa persones destinatàries</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Mesures educatives, voluntàries i d’acompanyament</a:t>
                      </a:r>
                    </a:p>
                    <a:p>
                      <a:pPr marL="179388" indent="-179388" algn="l" defTabSz="914400" rtl="0" eaLnBrk="1" latinLnBrk="0" hangingPunct="1">
                        <a:buFont typeface="Arial" panose="020B0604020202020204" pitchFamily="34" charset="0"/>
                        <a:buChar char="•"/>
                      </a:pPr>
                      <a:r>
                        <a:rPr lang="ca-ES" sz="1400" kern="1200" noProof="0" dirty="0">
                          <a:solidFill>
                            <a:schemeClr val="dk1"/>
                          </a:solidFill>
                          <a:latin typeface="Arial" panose="020B0604020202020204" pitchFamily="34" charset="0"/>
                          <a:ea typeface="+mn-ea"/>
                          <a:cs typeface="Arial" panose="020B0604020202020204" pitchFamily="34" charset="0"/>
                        </a:rPr>
                        <a:t>Garantir itineraris flexibles i no excloents en RDD i atenció</a:t>
                      </a:r>
                    </a:p>
                  </a:txBody>
                  <a:tcPr/>
                </a:tc>
                <a:extLst>
                  <a:ext uri="{0D108BD9-81ED-4DB2-BD59-A6C34878D82A}">
                    <a16:rowId xmlns:a16="http://schemas.microsoft.com/office/drawing/2014/main" val="1161316030"/>
                  </a:ext>
                </a:extLst>
              </a:tr>
            </a:tbl>
          </a:graphicData>
        </a:graphic>
      </p:graphicFrame>
    </p:spTree>
    <p:extLst>
      <p:ext uri="{BB962C8B-B14F-4D97-AF65-F5344CB8AC3E}">
        <p14:creationId xmlns:p14="http://schemas.microsoft.com/office/powerpoint/2010/main" val="4013843668"/>
      </p:ext>
    </p:extLst>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1066</TotalTime>
  <Words>1194</Words>
  <Application>Microsoft Office PowerPoint</Application>
  <PresentationFormat>Panorámica</PresentationFormat>
  <Paragraphs>127</Paragraphs>
  <Slides>6</Slides>
  <Notes>3</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6</vt:i4>
      </vt:variant>
    </vt:vector>
  </HeadingPairs>
  <TitlesOfParts>
    <vt:vector size="15" baseType="lpstr">
      <vt:lpstr>ＭＳ Ｐゴシック</vt:lpstr>
      <vt:lpstr>Arial</vt:lpstr>
      <vt:lpstr>Calibri</vt:lpstr>
      <vt:lpstr>Calibri Light</vt:lpstr>
      <vt:lpstr>Helvetica</vt:lpstr>
      <vt:lpstr>Montserrat</vt:lpstr>
      <vt:lpstr>Montserrat Classic</vt:lpstr>
      <vt:lpstr>Wingdings</vt:lpstr>
      <vt:lpstr>1_Tema de Office</vt:lpstr>
      <vt:lpstr>Comissió d'Estudi sobre la Salut Mental i les Addiccions</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Josep Rovira Guardiola</dc:creator>
  <cp:lastModifiedBy>Oset López, Sílvia</cp:lastModifiedBy>
  <cp:revision>18</cp:revision>
  <dcterms:created xsi:type="dcterms:W3CDTF">2026-01-20T13:06:18Z</dcterms:created>
  <dcterms:modified xsi:type="dcterms:W3CDTF">2026-01-22T10:30:28Z</dcterms:modified>
</cp:coreProperties>
</file>