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3" r:id="rId3"/>
    <p:sldId id="270" r:id="rId4"/>
    <p:sldId id="273" r:id="rId5"/>
    <p:sldId id="285" r:id="rId6"/>
    <p:sldId id="278" r:id="rId7"/>
    <p:sldId id="286" r:id="rId8"/>
    <p:sldId id="287" r:id="rId9"/>
    <p:sldId id="301" r:id="rId10"/>
    <p:sldId id="311" r:id="rId11"/>
    <p:sldId id="312" r:id="rId12"/>
    <p:sldId id="264" r:id="rId13"/>
  </p:sldIdLst>
  <p:sldSz cx="12192000" cy="6858000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73E"/>
    <a:srgbClr val="5DBB46"/>
    <a:srgbClr val="007DBC"/>
    <a:srgbClr val="FDB713"/>
    <a:srgbClr val="02558B"/>
    <a:srgbClr val="183668"/>
    <a:srgbClr val="EB1C2D"/>
    <a:srgbClr val="D3A029"/>
    <a:srgbClr val="279B48"/>
    <a:srgbClr val="C31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sql.ftcg9.local\FUNDACIO\EDI\ESTAD&#205;STIQUES\2026\Estad&#237;stiques%20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sql.ftcg9.local\FUNDACIO\EDI\ESTAD&#205;STIQUES\2026\Estad&#237;stiques%20202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sql.ftcg9.local\FUNDACIO\EDI\ESTAD&#205;STIQUES\2026\Estad&#237;stiques%20202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1.4\Fundacio\EDI\ESTAD&#205;STIQUES\2024\Estad&#237;stiques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M:\EDI\ESTAD&#205;STIQUES\2026\Estad&#237;stiques%20202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M:\EDI\ESTAD&#205;STIQUES\2026\Estad&#237;stiques%20202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sql.ftcg9.local\FUNDACIO\QUALITAT\PROCEDIMENTS%20VIGENTS%20(LIDERS)\PGS\PGS%20009%20ESPAI%20OBERT\DOCUMENTS%20i%20REGISTRES\REGISTRE%20INDICADOR%20PGS%20009-02\ANY%202025\Recull%20dades%20&#250;s%20i%20PTI%2020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CATALÀ!$A$380</c:f>
          <c:strCache>
            <c:ptCount val="1"/>
            <c:pt idx="0">
              <c:v>Situació Econòmica PA 2024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0.24499047548134498"/>
          <c:y val="0.14222385215546685"/>
          <c:w val="0.54469201988049365"/>
          <c:h val="0.631245820299859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C-44A6-A6E7-3DC66038E88C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5C-44A6-A6E7-3DC66038E8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5C-44A6-A6E7-3DC66038E88C}"/>
              </c:ext>
            </c:extLst>
          </c:dPt>
          <c:dPt>
            <c:idx val="3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5C-44A6-A6E7-3DC66038E8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CATALÀ!$A$381:$A$384</c:f>
              <c:strCache>
                <c:ptCount val="4"/>
                <c:pt idx="0">
                  <c:v>Per sobre del doble SMI</c:v>
                </c:pt>
                <c:pt idx="1">
                  <c:v>Per sobre SMI</c:v>
                </c:pt>
                <c:pt idx="2">
                  <c:v>Llindar risc pobresa (897,44€)</c:v>
                </c:pt>
                <c:pt idx="3">
                  <c:v>Pobresa (600€)</c:v>
                </c:pt>
              </c:strCache>
            </c:strRef>
          </c:cat>
          <c:val>
            <c:numRef>
              <c:f>CATALÀ!$B$381:$B$384</c:f>
              <c:numCache>
                <c:formatCode>0%</c:formatCode>
                <c:ptCount val="4"/>
                <c:pt idx="0">
                  <c:v>0.02</c:v>
                </c:pt>
                <c:pt idx="1">
                  <c:v>0.23</c:v>
                </c:pt>
                <c:pt idx="2">
                  <c:v>0.47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5C-44A6-A6E7-3DC66038E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hnschrift" panose="020B0502040204020203" pitchFamily="34" charset="0"/>
        </a:defRPr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CATALÀ!$A$109</c:f>
          <c:strCache>
            <c:ptCount val="1"/>
            <c:pt idx="0">
              <c:v>Motiu de suport (30/01/2026)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0.29890259259259261"/>
          <c:y val="0.17465296004666084"/>
          <c:w val="0.65241703703703691"/>
          <c:h val="0.612590769903762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CATALÀ!$B$109</c:f>
              <c:strCache>
                <c:ptCount val="1"/>
                <c:pt idx="0">
                  <c:v>Dona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CATALÀ!$A$110:$A$116</c:f>
              <c:strCache>
                <c:ptCount val="7"/>
                <c:pt idx="0">
                  <c:v>Tòxics</c:v>
                </c:pt>
                <c:pt idx="1">
                  <c:v>Enolisme</c:v>
                </c:pt>
                <c:pt idx="2">
                  <c:v>Transtorn de  conducta</c:v>
                </c:pt>
                <c:pt idx="3">
                  <c:v>Altres</c:v>
                </c:pt>
                <c:pt idx="4">
                  <c:v>Deteriorament cognitiu</c:v>
                </c:pt>
                <c:pt idx="5">
                  <c:v>Discapacitat  intel·lectual</c:v>
                </c:pt>
                <c:pt idx="6">
                  <c:v>Discapacitat Psicosocial</c:v>
                </c:pt>
              </c:strCache>
            </c:strRef>
          </c:cat>
          <c:val>
            <c:numRef>
              <c:f>CATALÀ!$B$110:$B$116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26</c:v>
                </c:pt>
                <c:pt idx="3">
                  <c:v>77</c:v>
                </c:pt>
                <c:pt idx="4">
                  <c:v>103</c:v>
                </c:pt>
                <c:pt idx="5">
                  <c:v>171</c:v>
                </c:pt>
                <c:pt idx="6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6-482D-AF78-F218315D4BF3}"/>
            </c:ext>
          </c:extLst>
        </c:ser>
        <c:ser>
          <c:idx val="1"/>
          <c:order val="1"/>
          <c:tx>
            <c:strRef>
              <c:f>CATALÀ!$C$109</c:f>
              <c:strCache>
                <c:ptCount val="1"/>
                <c:pt idx="0">
                  <c:v>Home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CATALÀ!$A$110:$A$116</c:f>
              <c:strCache>
                <c:ptCount val="7"/>
                <c:pt idx="0">
                  <c:v>Tòxics</c:v>
                </c:pt>
                <c:pt idx="1">
                  <c:v>Enolisme</c:v>
                </c:pt>
                <c:pt idx="2">
                  <c:v>Transtorn de  conducta</c:v>
                </c:pt>
                <c:pt idx="3">
                  <c:v>Altres</c:v>
                </c:pt>
                <c:pt idx="4">
                  <c:v>Deteriorament cognitiu</c:v>
                </c:pt>
                <c:pt idx="5">
                  <c:v>Discapacitat  intel·lectual</c:v>
                </c:pt>
                <c:pt idx="6">
                  <c:v>Discapacitat Psicosocial</c:v>
                </c:pt>
              </c:strCache>
            </c:strRef>
          </c:cat>
          <c:val>
            <c:numRef>
              <c:f>CATALÀ!$C$110:$C$116</c:f>
              <c:numCache>
                <c:formatCode>General</c:formatCode>
                <c:ptCount val="7"/>
                <c:pt idx="0">
                  <c:v>8</c:v>
                </c:pt>
                <c:pt idx="1">
                  <c:v>8</c:v>
                </c:pt>
                <c:pt idx="2">
                  <c:v>33</c:v>
                </c:pt>
                <c:pt idx="3">
                  <c:v>119</c:v>
                </c:pt>
                <c:pt idx="4">
                  <c:v>89</c:v>
                </c:pt>
                <c:pt idx="5">
                  <c:v>231</c:v>
                </c:pt>
                <c:pt idx="6">
                  <c:v>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6-482D-AF78-F218315D4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6015976"/>
        <c:axId val="506015192"/>
      </c:barChart>
      <c:catAx>
        <c:axId val="506015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ca-ES"/>
          </a:p>
        </c:txPr>
        <c:crossAx val="506015192"/>
        <c:crosses val="autoZero"/>
        <c:auto val="1"/>
        <c:lblAlgn val="l"/>
        <c:lblOffset val="100"/>
        <c:noMultiLvlLbl val="0"/>
      </c:catAx>
      <c:valAx>
        <c:axId val="506015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ca-ES"/>
          </a:p>
        </c:txPr>
        <c:crossAx val="506015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hnschrift" panose="020B0502040204020203" pitchFamily="34" charset="0"/>
        </a:defRPr>
      </a:pPr>
      <a:endParaRPr lang="ca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+mn-ea"/>
                <a:cs typeface="+mn-cs"/>
              </a:defRPr>
            </a:pPr>
            <a:r>
              <a:rPr lang="ca-ES" b="1"/>
              <a:t>Persones acompanyades/professionals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viar Dreams" panose="020B0402020204020504" pitchFamily="34" charset="0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CATALÀ!$B$1</c:f>
              <c:strCache>
                <c:ptCount val="1"/>
                <c:pt idx="0">
                  <c:v>Persones Acompanyades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CATALÀ!$A$2:$A$25</c:f>
              <c:numCache>
                <c:formatCode>General</c:formatCode>
                <c:ptCount val="2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 formatCode="m/d/yyyy">
                  <c:v>46052</c:v>
                </c:pt>
              </c:numCache>
            </c:numRef>
          </c:cat>
          <c:val>
            <c:numRef>
              <c:f>CATALÀ!$B$2:$B$25</c:f>
              <c:numCache>
                <c:formatCode>General</c:formatCode>
                <c:ptCount val="24"/>
                <c:pt idx="0">
                  <c:v>23</c:v>
                </c:pt>
                <c:pt idx="1">
                  <c:v>115</c:v>
                </c:pt>
                <c:pt idx="2">
                  <c:v>132</c:v>
                </c:pt>
                <c:pt idx="3">
                  <c:v>182</c:v>
                </c:pt>
                <c:pt idx="4">
                  <c:v>253</c:v>
                </c:pt>
                <c:pt idx="5">
                  <c:v>318</c:v>
                </c:pt>
                <c:pt idx="6">
                  <c:v>372</c:v>
                </c:pt>
                <c:pt idx="7">
                  <c:v>422</c:v>
                </c:pt>
                <c:pt idx="8">
                  <c:v>485</c:v>
                </c:pt>
                <c:pt idx="9">
                  <c:v>539</c:v>
                </c:pt>
                <c:pt idx="10">
                  <c:v>661</c:v>
                </c:pt>
                <c:pt idx="11">
                  <c:v>687</c:v>
                </c:pt>
                <c:pt idx="12">
                  <c:v>720</c:v>
                </c:pt>
                <c:pt idx="13">
                  <c:v>785</c:v>
                </c:pt>
                <c:pt idx="14">
                  <c:v>829</c:v>
                </c:pt>
                <c:pt idx="15">
                  <c:v>921</c:v>
                </c:pt>
                <c:pt idx="16">
                  <c:v>989</c:v>
                </c:pt>
                <c:pt idx="17">
                  <c:v>1008</c:v>
                </c:pt>
                <c:pt idx="18">
                  <c:v>1059</c:v>
                </c:pt>
                <c:pt idx="19">
                  <c:v>1164</c:v>
                </c:pt>
                <c:pt idx="20">
                  <c:v>1265</c:v>
                </c:pt>
                <c:pt idx="21">
                  <c:v>1398</c:v>
                </c:pt>
                <c:pt idx="22">
                  <c:v>1478</c:v>
                </c:pt>
                <c:pt idx="23">
                  <c:v>1482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C-4F62-95CF-AF451C700F0C}"/>
            </c:ext>
          </c:extLst>
        </c:ser>
        <c:ser>
          <c:idx val="1"/>
          <c:order val="1"/>
          <c:tx>
            <c:strRef>
              <c:f>CATALÀ!$C$1</c:f>
              <c:strCache>
                <c:ptCount val="1"/>
                <c:pt idx="0">
                  <c:v>Professionals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CATALÀ!$A$2:$A$25</c:f>
              <c:numCache>
                <c:formatCode>General</c:formatCode>
                <c:ptCount val="2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 formatCode="m/d/yyyy">
                  <c:v>46052</c:v>
                </c:pt>
              </c:numCache>
            </c:numRef>
          </c:cat>
          <c:val>
            <c:numRef>
              <c:f>CATALÀ!$C$2:$C$25</c:f>
              <c:numCache>
                <c:formatCode>General</c:formatCode>
                <c:ptCount val="24"/>
                <c:pt idx="0">
                  <c:v>2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18</c:v>
                </c:pt>
                <c:pt idx="5">
                  <c:v>25</c:v>
                </c:pt>
                <c:pt idx="6">
                  <c:v>28</c:v>
                </c:pt>
                <c:pt idx="7">
                  <c:v>32</c:v>
                </c:pt>
                <c:pt idx="8">
                  <c:v>35</c:v>
                </c:pt>
                <c:pt idx="9">
                  <c:v>38</c:v>
                </c:pt>
                <c:pt idx="10">
                  <c:v>41</c:v>
                </c:pt>
                <c:pt idx="11">
                  <c:v>51</c:v>
                </c:pt>
                <c:pt idx="12">
                  <c:v>59</c:v>
                </c:pt>
                <c:pt idx="13">
                  <c:v>67</c:v>
                </c:pt>
                <c:pt idx="14">
                  <c:v>71</c:v>
                </c:pt>
                <c:pt idx="15">
                  <c:v>79</c:v>
                </c:pt>
                <c:pt idx="16">
                  <c:v>88</c:v>
                </c:pt>
                <c:pt idx="17">
                  <c:v>91</c:v>
                </c:pt>
                <c:pt idx="18">
                  <c:v>102</c:v>
                </c:pt>
                <c:pt idx="19">
                  <c:v>110</c:v>
                </c:pt>
                <c:pt idx="20">
                  <c:v>126</c:v>
                </c:pt>
                <c:pt idx="21">
                  <c:v>133</c:v>
                </c:pt>
                <c:pt idx="22">
                  <c:v>149</c:v>
                </c:pt>
                <c:pt idx="23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FC-4F62-95CF-AF451C700F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907648"/>
        <c:axId val="180520712"/>
      </c:barChart>
      <c:catAx>
        <c:axId val="18090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ca-ES"/>
          </a:p>
        </c:txPr>
        <c:crossAx val="180520712"/>
        <c:crosses val="autoZero"/>
        <c:auto val="1"/>
        <c:lblAlgn val="ctr"/>
        <c:lblOffset val="100"/>
        <c:noMultiLvlLbl val="0"/>
      </c:catAx>
      <c:valAx>
        <c:axId val="180520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ca-ES"/>
          </a:p>
        </c:txPr>
        <c:crossAx val="18090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viar Dreams" panose="020B0402020204020504" pitchFamily="34" charset="0"/>
        </a:defRPr>
      </a:pPr>
      <a:endParaRPr lang="ca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+mn-ea"/>
                <a:cs typeface="+mn-cs"/>
              </a:defRPr>
            </a:pPr>
            <a:r>
              <a:rPr lang="es-ES"/>
              <a:t>Vida a la Comunitat (Catalunya 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viar Dreams" panose="020B0402020204020504" pitchFamily="34" charset="0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0.30371128608923886"/>
          <c:y val="0.1518212306794984"/>
          <c:w val="0.42313320209973748"/>
          <c:h val="0.705222003499562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6A-4470-9DDF-30B7CFCC1151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6A-4470-9DDF-30B7CFCC115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6A-4470-9DDF-30B7CFCC11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viar Dreams" panose="020B0402020204020504" pitchFamily="34" charset="0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'[Estadístiques 2024.xlsx]2023_ASSIST_GENERALITAT'!$A$37:$A$39</c:f>
              <c:strCache>
                <c:ptCount val="3"/>
                <c:pt idx="0">
                  <c:v>Domicili</c:v>
                </c:pt>
                <c:pt idx="1">
                  <c:v>Centre</c:v>
                </c:pt>
                <c:pt idx="2">
                  <c:v>Sense domicili fix</c:v>
                </c:pt>
              </c:strCache>
            </c:strRef>
          </c:cat>
          <c:val>
            <c:numRef>
              <c:f>'[Estadístiques 2024.xlsx]2023_ASSIST_GENERALITAT'!$B$37:$B$39</c:f>
              <c:numCache>
                <c:formatCode>0%</c:formatCode>
                <c:ptCount val="3"/>
                <c:pt idx="0">
                  <c:v>0.39</c:v>
                </c:pt>
                <c:pt idx="1">
                  <c:v>0.57999999999999996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6A-4470-9DDF-30B7CFCC115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6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viar Dreams" panose="020B0402020204020504" pitchFamily="34" charset="0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Caviar Dreams" panose="020B0402020204020504" pitchFamily="34" charset="0"/>
        </a:defRPr>
      </a:pPr>
      <a:endParaRPr lang="ca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CATALÀ!$A$101</c:f>
          <c:strCache>
            <c:ptCount val="1"/>
            <c:pt idx="0">
              <c:v>Vida a la comunitat (30/01/2026)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AC-4626-B3E7-9280B35E9C9E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AC-4626-B3E7-9280B35E9C9E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AC-4626-B3E7-9280B35E9C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CATALÀ!$A$102:$A$104</c:f>
              <c:strCache>
                <c:ptCount val="3"/>
                <c:pt idx="0">
                  <c:v>Centre</c:v>
                </c:pt>
                <c:pt idx="1">
                  <c:v>Domicili</c:v>
                </c:pt>
                <c:pt idx="2">
                  <c:v>Sense sostre</c:v>
                </c:pt>
              </c:strCache>
            </c:strRef>
          </c:cat>
          <c:val>
            <c:numRef>
              <c:f>CATALÀ!$C$102:$C$104</c:f>
              <c:numCache>
                <c:formatCode>0%</c:formatCode>
                <c:ptCount val="3"/>
                <c:pt idx="0">
                  <c:v>0.41255908170155303</c:v>
                </c:pt>
                <c:pt idx="1">
                  <c:v>0.4598244429439568</c:v>
                </c:pt>
                <c:pt idx="2">
                  <c:v>0.12761647535449022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AC-4626-B3E7-9280B35E9C9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hnschrift" panose="020B0502040204020203" pitchFamily="34" charset="0"/>
        </a:defRPr>
      </a:pPr>
      <a:endParaRPr lang="ca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CATALÀ!$M$110</c:f>
          <c:strCache>
            <c:ptCount val="1"/>
            <c:pt idx="0">
              <c:v>Evolució del lloc de residència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viar Dreams" panose="020B0402020204020504" pitchFamily="34" charset="0"/>
              <a:ea typeface="+mn-ea"/>
              <a:cs typeface="+mn-cs"/>
            </a:defRPr>
          </a:pPr>
          <a:endParaRPr lang="ca-ES"/>
        </a:p>
      </c:txPr>
    </c:title>
    <c:autoTitleDeleted val="0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Centre residencial de caire assistencial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CATALÀ!$M$111:$AJ$111</c:f>
              <c:numCache>
                <c:formatCode>General</c:formatCode>
                <c:ptCount val="24"/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</c:numCache>
            </c:numRef>
          </c:cat>
          <c:val>
            <c:numRef>
              <c:f>CATALÀ!$M$112:$AJ$112</c:f>
              <c:numCache>
                <c:formatCode>General</c:formatCode>
                <c:ptCount val="24"/>
                <c:pt idx="0">
                  <c:v>0</c:v>
                </c:pt>
                <c:pt idx="1">
                  <c:v>61</c:v>
                </c:pt>
                <c:pt idx="2">
                  <c:v>99</c:v>
                </c:pt>
                <c:pt idx="3">
                  <c:v>115</c:v>
                </c:pt>
                <c:pt idx="4">
                  <c:v>149</c:v>
                </c:pt>
                <c:pt idx="5">
                  <c:v>189</c:v>
                </c:pt>
                <c:pt idx="6">
                  <c:v>218</c:v>
                </c:pt>
                <c:pt idx="7">
                  <c:v>264</c:v>
                </c:pt>
                <c:pt idx="8">
                  <c:v>295</c:v>
                </c:pt>
                <c:pt idx="9">
                  <c:v>330</c:v>
                </c:pt>
                <c:pt idx="10">
                  <c:v>351</c:v>
                </c:pt>
                <c:pt idx="11">
                  <c:v>384</c:v>
                </c:pt>
                <c:pt idx="12">
                  <c:v>415</c:v>
                </c:pt>
                <c:pt idx="13">
                  <c:v>423</c:v>
                </c:pt>
                <c:pt idx="14">
                  <c:v>431</c:v>
                </c:pt>
                <c:pt idx="15">
                  <c:v>437</c:v>
                </c:pt>
                <c:pt idx="16">
                  <c:v>457</c:v>
                </c:pt>
                <c:pt idx="17">
                  <c:v>476</c:v>
                </c:pt>
                <c:pt idx="18">
                  <c:v>476</c:v>
                </c:pt>
                <c:pt idx="19">
                  <c:v>476</c:v>
                </c:pt>
                <c:pt idx="20">
                  <c:v>538</c:v>
                </c:pt>
                <c:pt idx="21">
                  <c:v>462</c:v>
                </c:pt>
                <c:pt idx="22">
                  <c:v>575</c:v>
                </c:pt>
                <c:pt idx="23">
                  <c:v>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D-43E0-817B-18847087CCE4}"/>
            </c:ext>
          </c:extLst>
        </c:ser>
        <c:ser>
          <c:idx val="1"/>
          <c:order val="1"/>
          <c:tx>
            <c:v>Comunitat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CATALÀ!$M$111:$AJ$111</c:f>
              <c:numCache>
                <c:formatCode>General</c:formatCode>
                <c:ptCount val="24"/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</c:numCache>
            </c:numRef>
          </c:cat>
          <c:val>
            <c:numRef>
              <c:f>CATALÀ!$M$113:$AJ$113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15</c:v>
                </c:pt>
                <c:pt idx="4">
                  <c:v>28</c:v>
                </c:pt>
                <c:pt idx="5">
                  <c:v>45</c:v>
                </c:pt>
                <c:pt idx="6">
                  <c:v>69</c:v>
                </c:pt>
                <c:pt idx="7">
                  <c:v>98</c:v>
                </c:pt>
                <c:pt idx="8">
                  <c:v>120</c:v>
                </c:pt>
                <c:pt idx="9">
                  <c:v>143</c:v>
                </c:pt>
                <c:pt idx="10">
                  <c:v>172</c:v>
                </c:pt>
                <c:pt idx="11">
                  <c:v>238</c:v>
                </c:pt>
                <c:pt idx="12">
                  <c:v>255</c:v>
                </c:pt>
                <c:pt idx="13">
                  <c:v>275</c:v>
                </c:pt>
                <c:pt idx="14">
                  <c:v>323</c:v>
                </c:pt>
                <c:pt idx="15">
                  <c:v>353</c:v>
                </c:pt>
                <c:pt idx="16">
                  <c:v>418</c:v>
                </c:pt>
                <c:pt idx="17">
                  <c:v>462</c:v>
                </c:pt>
                <c:pt idx="18">
                  <c:v>468</c:v>
                </c:pt>
                <c:pt idx="19">
                  <c:v>505</c:v>
                </c:pt>
                <c:pt idx="20">
                  <c:v>513</c:v>
                </c:pt>
                <c:pt idx="21">
                  <c:v>744</c:v>
                </c:pt>
                <c:pt idx="22">
                  <c:v>653</c:v>
                </c:pt>
                <c:pt idx="23">
                  <c:v>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ED-43E0-817B-18847087CCE4}"/>
            </c:ext>
          </c:extLst>
        </c:ser>
        <c:ser>
          <c:idx val="2"/>
          <c:order val="2"/>
          <c:tx>
            <c:v>Sense domicili fix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CATALÀ!$M$111:$AJ$111</c:f>
              <c:numCache>
                <c:formatCode>General</c:formatCode>
                <c:ptCount val="24"/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  <c:pt idx="23">
                  <c:v>2025</c:v>
                </c:pt>
              </c:numCache>
            </c:numRef>
          </c:cat>
          <c:val>
            <c:numRef>
              <c:f>CATALÀ!$M$114:$AJ$114</c:f>
              <c:numCache>
                <c:formatCode>General</c:formatCode>
                <c:ptCount val="24"/>
                <c:pt idx="0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9</c:v>
                </c:pt>
                <c:pt idx="8">
                  <c:v>11</c:v>
                </c:pt>
                <c:pt idx="9">
                  <c:v>11</c:v>
                </c:pt>
                <c:pt idx="10">
                  <c:v>15</c:v>
                </c:pt>
                <c:pt idx="11">
                  <c:v>20</c:v>
                </c:pt>
                <c:pt idx="12">
                  <c:v>18</c:v>
                </c:pt>
                <c:pt idx="13">
                  <c:v>22</c:v>
                </c:pt>
                <c:pt idx="14">
                  <c:v>31</c:v>
                </c:pt>
                <c:pt idx="15">
                  <c:v>38</c:v>
                </c:pt>
                <c:pt idx="16">
                  <c:v>46</c:v>
                </c:pt>
                <c:pt idx="17">
                  <c:v>51</c:v>
                </c:pt>
                <c:pt idx="18">
                  <c:v>64</c:v>
                </c:pt>
                <c:pt idx="19">
                  <c:v>78</c:v>
                </c:pt>
                <c:pt idx="20">
                  <c:v>113</c:v>
                </c:pt>
                <c:pt idx="21">
                  <c:v>137</c:v>
                </c:pt>
                <c:pt idx="22">
                  <c:v>169</c:v>
                </c:pt>
                <c:pt idx="23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ED-43E0-817B-18847087C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358904"/>
        <c:axId val="733162656"/>
        <c:axId val="0"/>
      </c:bar3DChart>
      <c:catAx>
        <c:axId val="194358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ca-ES"/>
          </a:p>
        </c:txPr>
        <c:crossAx val="733162656"/>
        <c:crosses val="autoZero"/>
        <c:auto val="1"/>
        <c:lblAlgn val="ctr"/>
        <c:lblOffset val="100"/>
        <c:noMultiLvlLbl val="0"/>
      </c:catAx>
      <c:valAx>
        <c:axId val="73316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ca-ES"/>
          </a:p>
        </c:txPr>
        <c:crossAx val="194358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hnschrift" panose="020B0502040204020203" pitchFamily="34" charset="0"/>
        </a:defRPr>
      </a:pPr>
      <a:endParaRPr lang="ca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+mn-ea"/>
                <a:cs typeface="+mn-cs"/>
              </a:defRPr>
            </a:pPr>
            <a:r>
              <a:rPr lang="es-ES"/>
              <a:t>Utilització Espai</a:t>
            </a:r>
            <a:r>
              <a:rPr lang="es-ES" baseline="0"/>
              <a:t> Obert 2025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viar Dreams" panose="020B0402020204020504" pitchFamily="34" charset="0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F9-4FAA-90AA-45BC989897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F9-4FAA-90AA-45BC989897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F9-4FAA-90AA-45BC989897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F9-4FAA-90AA-45BC989897C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F9-4FAA-90AA-45BC989897C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F9-4FAA-90AA-45BC989897C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5F9-4FAA-90AA-45BC989897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aviar Dreams" panose="020B0402020204020504" pitchFamily="34" charset="0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'MEMÒRIA ANUAL'!$B$12:$B$18</c:f>
              <c:strCache>
                <c:ptCount val="7"/>
                <c:pt idx="0">
                  <c:v>ESMORZARS</c:v>
                </c:pt>
                <c:pt idx="1">
                  <c:v>DINARS</c:v>
                </c:pt>
                <c:pt idx="2">
                  <c:v>BERENARS</c:v>
                </c:pt>
                <c:pt idx="3">
                  <c:v>SOPARS</c:v>
                </c:pt>
                <c:pt idx="4">
                  <c:v>DUTXES</c:v>
                </c:pt>
                <c:pt idx="5">
                  <c:v>RENTADORES</c:v>
                </c:pt>
                <c:pt idx="6">
                  <c:v>SECADORES</c:v>
                </c:pt>
              </c:strCache>
            </c:strRef>
          </c:cat>
          <c:val>
            <c:numRef>
              <c:f>'MEMÒRIA ANUAL'!$C$12:$C$18</c:f>
              <c:numCache>
                <c:formatCode>General</c:formatCode>
                <c:ptCount val="7"/>
                <c:pt idx="0">
                  <c:v>1604</c:v>
                </c:pt>
                <c:pt idx="1">
                  <c:v>4106</c:v>
                </c:pt>
                <c:pt idx="2">
                  <c:v>1951</c:v>
                </c:pt>
                <c:pt idx="3">
                  <c:v>3170</c:v>
                </c:pt>
                <c:pt idx="4">
                  <c:v>1097</c:v>
                </c:pt>
                <c:pt idx="5">
                  <c:v>884</c:v>
                </c:pt>
                <c:pt idx="6">
                  <c:v>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5F9-4FAA-90AA-45BC989897C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viar Dreams" panose="020B0402020204020504" pitchFamily="34" charset="0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Caviar Dreams" panose="020B0402020204020504" pitchFamily="34" charset="0"/>
        </a:defRPr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32B89-2089-43A6-AC1D-C13496A0D973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EB7CB-0C1D-44C5-BE21-A51DB66943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915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E5C71-2FCF-4C1F-AD7C-A6CEF3C7E33B}" type="datetimeFigureOut">
              <a:rPr lang="ca-ES" smtClean="0"/>
              <a:t>6/2/2026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23220-4E1B-4B25-A56D-B7744C90D41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038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girona.cat/quality-right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684-DE1B-4627-BF07-0EEBCD66D74C}" type="datetimeFigureOut">
              <a:rPr lang="es-ES" smtClean="0"/>
              <a:t>06/02/2026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5A7C-631C-463C-9C02-2B468E56866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2" descr="Home - United Nations Sustainable Development">
            <a:extLst>
              <a:ext uri="{FF2B5EF4-FFF2-40B4-BE49-F238E27FC236}">
                <a16:creationId xmlns:a16="http://schemas.microsoft.com/office/drawing/2014/main" id="{FBA22823-10AC-491D-947C-2942F76C6D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1" y="1151580"/>
            <a:ext cx="5389531" cy="538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CA494E5-0E27-4297-B67D-8153CAC3BB75}"/>
              </a:ext>
            </a:extLst>
          </p:cNvPr>
          <p:cNvCxnSpPr/>
          <p:nvPr userDrawn="1"/>
        </p:nvCxnSpPr>
        <p:spPr>
          <a:xfrm>
            <a:off x="6758247" y="3142211"/>
            <a:ext cx="47050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A4F1819C-D61C-450A-9E6E-68A6F2335B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8247" y="2271490"/>
            <a:ext cx="2480644" cy="8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6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65-4479-4722-B197-B6906A0F3AD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1961814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65-4479-4722-B197-B6906A0F3AD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0232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DCE1C568-071F-4CC1-A6F5-A2884881C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559" y="1962508"/>
            <a:ext cx="7155056" cy="2738887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ca-ES" noProof="0" dirty="0" smtClean="0"/>
              <a:t>Títol</a:t>
            </a:r>
            <a:endParaRPr lang="ca-ES" noProof="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CA494E5-0E27-4297-B67D-8153CAC3BB75}"/>
              </a:ext>
            </a:extLst>
          </p:cNvPr>
          <p:cNvCxnSpPr/>
          <p:nvPr userDrawn="1"/>
        </p:nvCxnSpPr>
        <p:spPr>
          <a:xfrm>
            <a:off x="4690229" y="1675721"/>
            <a:ext cx="47050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A4F1819C-D61C-450A-9E6E-68A6F2335B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4559" y="138023"/>
            <a:ext cx="4535780" cy="1472049"/>
          </a:xfrm>
          <a:prstGeom prst="rect">
            <a:avLst/>
          </a:prstGeom>
        </p:spPr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7EA54F9E-5794-4F0C-9554-768E08169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4559" y="4909121"/>
            <a:ext cx="7155056" cy="6290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aviar Dreams" panose="020B0402020204020504" pitchFamily="34" charset="0"/>
              </a:defRPr>
            </a:lvl1pPr>
          </a:lstStyle>
          <a:p>
            <a:pPr lvl="0"/>
            <a:r>
              <a:rPr lang="ca-ES" noProof="0" dirty="0" smtClean="0"/>
              <a:t>Subtítol</a:t>
            </a:r>
            <a:endParaRPr lang="ca-ES" noProof="0" dirty="0"/>
          </a:p>
        </p:txBody>
      </p:sp>
      <p:pic>
        <p:nvPicPr>
          <p:cNvPr id="7" name="Imagen 6">
            <a:hlinkClick r:id="rId3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98040" y="447515"/>
            <a:ext cx="1171575" cy="9144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234440" y="6172200"/>
            <a:ext cx="20025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a-E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ISO 9001:2015 </a:t>
            </a:r>
            <a:r>
              <a:rPr lang="ca-ES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ES23/00000013</a:t>
            </a:r>
            <a:r>
              <a:rPr lang="ca-E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36976" y="6078288"/>
            <a:ext cx="765642" cy="77971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515"/>
            <a:ext cx="3618878" cy="524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0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7D76896D-71A1-4A97-9F62-6F6ED826F216}"/>
              </a:ext>
            </a:extLst>
          </p:cNvPr>
          <p:cNvGrpSpPr/>
          <p:nvPr userDrawn="1"/>
        </p:nvGrpSpPr>
        <p:grpSpPr>
          <a:xfrm>
            <a:off x="0" y="0"/>
            <a:ext cx="634314" cy="6858002"/>
            <a:chOff x="0" y="-1"/>
            <a:chExt cx="2597828" cy="593529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83BCE4B-3E7B-4C7F-B404-7D13C42609FA}"/>
                </a:ext>
              </a:extLst>
            </p:cNvPr>
            <p:cNvSpPr/>
            <p:nvPr userDrawn="1"/>
          </p:nvSpPr>
          <p:spPr>
            <a:xfrm>
              <a:off x="0" y="-1"/>
              <a:ext cx="423949" cy="349135"/>
            </a:xfrm>
            <a:prstGeom prst="rect">
              <a:avLst/>
            </a:prstGeom>
            <a:solidFill>
              <a:srgbClr val="5DBB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F3E0323-DB3A-477A-9C03-4DAB39613576}"/>
                </a:ext>
              </a:extLst>
            </p:cNvPr>
            <p:cNvSpPr/>
            <p:nvPr userDrawn="1"/>
          </p:nvSpPr>
          <p:spPr>
            <a:xfrm>
              <a:off x="0" y="698266"/>
              <a:ext cx="423949" cy="349135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AEA4C1A-3170-4951-B05B-57F7610D3C26}"/>
                </a:ext>
              </a:extLst>
            </p:cNvPr>
            <p:cNvSpPr/>
            <p:nvPr userDrawn="1"/>
          </p:nvSpPr>
          <p:spPr>
            <a:xfrm>
              <a:off x="0" y="349129"/>
              <a:ext cx="2597828" cy="349135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95D2B3-1B75-4E18-8BED-DC912C6281FA}"/>
                </a:ext>
              </a:extLst>
            </p:cNvPr>
            <p:cNvSpPr/>
            <p:nvPr userDrawn="1"/>
          </p:nvSpPr>
          <p:spPr>
            <a:xfrm>
              <a:off x="0" y="1047404"/>
              <a:ext cx="423949" cy="349135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D3BB4DF-0774-4182-A483-B342D78EF1F4}"/>
                </a:ext>
              </a:extLst>
            </p:cNvPr>
            <p:cNvSpPr/>
            <p:nvPr userDrawn="1"/>
          </p:nvSpPr>
          <p:spPr>
            <a:xfrm>
              <a:off x="0" y="1396539"/>
              <a:ext cx="423949" cy="349135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6EFC2D9-B7D5-4CEC-86A1-071D34682B44}"/>
                </a:ext>
              </a:extLst>
            </p:cNvPr>
            <p:cNvSpPr/>
            <p:nvPr userDrawn="1"/>
          </p:nvSpPr>
          <p:spPr>
            <a:xfrm>
              <a:off x="0" y="1745674"/>
              <a:ext cx="423949" cy="349135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BC4CB52C-5ABC-4F96-9507-010B3BBDA303}"/>
                </a:ext>
              </a:extLst>
            </p:cNvPr>
            <p:cNvSpPr/>
            <p:nvPr userDrawn="1"/>
          </p:nvSpPr>
          <p:spPr>
            <a:xfrm>
              <a:off x="0" y="2094809"/>
              <a:ext cx="423949" cy="349135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68DEF04-C3FC-4843-B0B5-ABB15DFF07B7}"/>
                </a:ext>
              </a:extLst>
            </p:cNvPr>
            <p:cNvSpPr/>
            <p:nvPr userDrawn="1"/>
          </p:nvSpPr>
          <p:spPr>
            <a:xfrm>
              <a:off x="0" y="2443944"/>
              <a:ext cx="423949" cy="349135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4AACF3C-D60B-4362-8939-4BF532C4B435}"/>
                </a:ext>
              </a:extLst>
            </p:cNvPr>
            <p:cNvSpPr/>
            <p:nvPr userDrawn="1"/>
          </p:nvSpPr>
          <p:spPr>
            <a:xfrm>
              <a:off x="0" y="2793076"/>
              <a:ext cx="423949" cy="349135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C592609-C53F-4EBB-AED3-476AB24AA97D}"/>
                </a:ext>
              </a:extLst>
            </p:cNvPr>
            <p:cNvSpPr/>
            <p:nvPr userDrawn="1"/>
          </p:nvSpPr>
          <p:spPr>
            <a:xfrm>
              <a:off x="0" y="3142211"/>
              <a:ext cx="423949" cy="349135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8AEF7D9-CF3D-48AC-841D-0DFE8E95B0BA}"/>
                </a:ext>
              </a:extLst>
            </p:cNvPr>
            <p:cNvSpPr/>
            <p:nvPr userDrawn="1"/>
          </p:nvSpPr>
          <p:spPr>
            <a:xfrm>
              <a:off x="0" y="3491346"/>
              <a:ext cx="423949" cy="349135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5303424C-3822-46C6-8D53-C61EDA318AB7}"/>
                </a:ext>
              </a:extLst>
            </p:cNvPr>
            <p:cNvSpPr/>
            <p:nvPr userDrawn="1"/>
          </p:nvSpPr>
          <p:spPr>
            <a:xfrm>
              <a:off x="0" y="3840481"/>
              <a:ext cx="423949" cy="349135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AE5B17B-8AD0-47EB-8F90-DECFCBCB31CA}"/>
                </a:ext>
              </a:extLst>
            </p:cNvPr>
            <p:cNvSpPr/>
            <p:nvPr userDrawn="1"/>
          </p:nvSpPr>
          <p:spPr>
            <a:xfrm>
              <a:off x="0" y="4189617"/>
              <a:ext cx="423949" cy="349135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4E2EC46F-58DA-443C-AC34-435CAE37F707}"/>
                </a:ext>
              </a:extLst>
            </p:cNvPr>
            <p:cNvSpPr/>
            <p:nvPr userDrawn="1"/>
          </p:nvSpPr>
          <p:spPr>
            <a:xfrm>
              <a:off x="0" y="4538751"/>
              <a:ext cx="423949" cy="349135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97EE5DF-F373-4B2E-9B64-857A3F77FB2A}"/>
                </a:ext>
              </a:extLst>
            </p:cNvPr>
            <p:cNvSpPr/>
            <p:nvPr userDrawn="1"/>
          </p:nvSpPr>
          <p:spPr>
            <a:xfrm>
              <a:off x="0" y="4887887"/>
              <a:ext cx="423949" cy="349135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A6AEB290-694E-4752-8B81-3EBD586599DE}"/>
                </a:ext>
              </a:extLst>
            </p:cNvPr>
            <p:cNvSpPr/>
            <p:nvPr userDrawn="1"/>
          </p:nvSpPr>
          <p:spPr>
            <a:xfrm>
              <a:off x="0" y="5237021"/>
              <a:ext cx="423949" cy="349135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67B38A78-D318-4638-9948-5A73A01AD393}"/>
                </a:ext>
              </a:extLst>
            </p:cNvPr>
            <p:cNvSpPr/>
            <p:nvPr userDrawn="1"/>
          </p:nvSpPr>
          <p:spPr>
            <a:xfrm>
              <a:off x="0" y="5586157"/>
              <a:ext cx="423949" cy="349135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CD0C0E9E-6841-40FF-9676-3DA92DE6E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9757" y="6348110"/>
            <a:ext cx="1571108" cy="509890"/>
          </a:xfrm>
          <a:prstGeom prst="rect">
            <a:avLst/>
          </a:prstGeom>
        </p:spPr>
      </p:pic>
      <p:sp>
        <p:nvSpPr>
          <p:cNvPr id="29" name="Título 28">
            <a:extLst>
              <a:ext uri="{FF2B5EF4-FFF2-40B4-BE49-F238E27FC236}">
                <a16:creationId xmlns:a16="http://schemas.microsoft.com/office/drawing/2014/main" id="{40C537EF-A48C-40FC-9471-5A58FED7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98" y="169744"/>
            <a:ext cx="11109624" cy="108129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ca-ES" noProof="0" dirty="0" err="1" smtClean="0"/>
              <a:t>Haga</a:t>
            </a:r>
            <a:r>
              <a:rPr lang="ca-ES" noProof="0" dirty="0" smtClean="0"/>
              <a:t> clic para modificar el estilo de </a:t>
            </a:r>
            <a:r>
              <a:rPr lang="ca-ES" noProof="0" dirty="0" err="1" smtClean="0"/>
              <a:t>título</a:t>
            </a:r>
            <a:r>
              <a:rPr lang="ca-ES" noProof="0" dirty="0" smtClean="0"/>
              <a:t> del </a:t>
            </a:r>
            <a:r>
              <a:rPr lang="ca-ES" noProof="0" dirty="0" err="1" smtClean="0"/>
              <a:t>patrón</a:t>
            </a:r>
            <a:endParaRPr lang="ca-ES" noProof="0" dirty="0"/>
          </a:p>
        </p:txBody>
      </p:sp>
      <p:sp>
        <p:nvSpPr>
          <p:cNvPr id="35" name="Marcador de número de diapositiva 34">
            <a:extLst>
              <a:ext uri="{FF2B5EF4-FFF2-40B4-BE49-F238E27FC236}">
                <a16:creationId xmlns:a16="http://schemas.microsoft.com/office/drawing/2014/main" id="{820D2485-0947-49D3-B06C-CA025A70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32" y="6492875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tx1"/>
                </a:solidFill>
                <a:latin typeface="Caviar Dreams" panose="020B0402020204020504" pitchFamily="34" charset="0"/>
              </a:defRPr>
            </a:lvl1pPr>
          </a:lstStyle>
          <a:p>
            <a:fld id="{65B5B12B-DCF1-4524-AAD6-52B0FA9EA5BE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9495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1F9C3722-0550-48A9-913A-20B62B2B829C}"/>
              </a:ext>
            </a:extLst>
          </p:cNvPr>
          <p:cNvGrpSpPr/>
          <p:nvPr userDrawn="1"/>
        </p:nvGrpSpPr>
        <p:grpSpPr>
          <a:xfrm rot="16200000">
            <a:off x="5177443" y="-156557"/>
            <a:ext cx="1837113" cy="12192000"/>
            <a:chOff x="0" y="0"/>
            <a:chExt cx="423949" cy="593529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0D91EB7-6E0F-4AE2-B16C-19CA742F4F7A}"/>
                </a:ext>
              </a:extLst>
            </p:cNvPr>
            <p:cNvSpPr/>
            <p:nvPr userDrawn="1"/>
          </p:nvSpPr>
          <p:spPr>
            <a:xfrm>
              <a:off x="0" y="0"/>
              <a:ext cx="423949" cy="349135"/>
            </a:xfrm>
            <a:prstGeom prst="rect">
              <a:avLst/>
            </a:prstGeom>
            <a:solidFill>
              <a:srgbClr val="5DBB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E4F5817-B2B2-49E7-A942-75083A7FB798}"/>
                </a:ext>
              </a:extLst>
            </p:cNvPr>
            <p:cNvSpPr/>
            <p:nvPr userDrawn="1"/>
          </p:nvSpPr>
          <p:spPr>
            <a:xfrm>
              <a:off x="0" y="349135"/>
              <a:ext cx="423949" cy="349135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4BBA6DA8-CF4A-42E7-B8A1-F3DE95E9C25D}"/>
                </a:ext>
              </a:extLst>
            </p:cNvPr>
            <p:cNvSpPr/>
            <p:nvPr userDrawn="1"/>
          </p:nvSpPr>
          <p:spPr>
            <a:xfrm>
              <a:off x="0" y="698270"/>
              <a:ext cx="423949" cy="349135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0C23152-1C52-4FCF-801C-39862DE17C5F}"/>
                </a:ext>
              </a:extLst>
            </p:cNvPr>
            <p:cNvSpPr/>
            <p:nvPr userDrawn="1"/>
          </p:nvSpPr>
          <p:spPr>
            <a:xfrm>
              <a:off x="0" y="1047405"/>
              <a:ext cx="423949" cy="349135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83E6025-49CE-4D44-8B58-CB9AC6B87139}"/>
                </a:ext>
              </a:extLst>
            </p:cNvPr>
            <p:cNvSpPr/>
            <p:nvPr userDrawn="1"/>
          </p:nvSpPr>
          <p:spPr>
            <a:xfrm>
              <a:off x="0" y="1396540"/>
              <a:ext cx="423949" cy="349135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D31E8EF-7A08-4693-B48A-5B6E2A8FF071}"/>
                </a:ext>
              </a:extLst>
            </p:cNvPr>
            <p:cNvSpPr/>
            <p:nvPr userDrawn="1"/>
          </p:nvSpPr>
          <p:spPr>
            <a:xfrm>
              <a:off x="0" y="1745675"/>
              <a:ext cx="423949" cy="349135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43D0492-3F49-43B1-9724-426D8C1E07E5}"/>
                </a:ext>
              </a:extLst>
            </p:cNvPr>
            <p:cNvSpPr/>
            <p:nvPr userDrawn="1"/>
          </p:nvSpPr>
          <p:spPr>
            <a:xfrm>
              <a:off x="0" y="2094810"/>
              <a:ext cx="423949" cy="349135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8F9A927-92B8-4F4C-B838-FD2FE91D66A8}"/>
                </a:ext>
              </a:extLst>
            </p:cNvPr>
            <p:cNvSpPr/>
            <p:nvPr userDrawn="1"/>
          </p:nvSpPr>
          <p:spPr>
            <a:xfrm>
              <a:off x="0" y="2443945"/>
              <a:ext cx="423949" cy="349135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4668007-28E7-40CF-A7BA-F439FAB15A75}"/>
                </a:ext>
              </a:extLst>
            </p:cNvPr>
            <p:cNvSpPr/>
            <p:nvPr userDrawn="1"/>
          </p:nvSpPr>
          <p:spPr>
            <a:xfrm>
              <a:off x="0" y="2793077"/>
              <a:ext cx="423949" cy="349135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A0D04C1-5EB8-44E1-AD8E-54BB0506D7B0}"/>
                </a:ext>
              </a:extLst>
            </p:cNvPr>
            <p:cNvSpPr/>
            <p:nvPr userDrawn="1"/>
          </p:nvSpPr>
          <p:spPr>
            <a:xfrm>
              <a:off x="0" y="3142212"/>
              <a:ext cx="423949" cy="349135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0335B19-6692-40A7-98A5-F92509FF45FC}"/>
                </a:ext>
              </a:extLst>
            </p:cNvPr>
            <p:cNvSpPr/>
            <p:nvPr userDrawn="1"/>
          </p:nvSpPr>
          <p:spPr>
            <a:xfrm>
              <a:off x="0" y="3491347"/>
              <a:ext cx="423949" cy="349135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6AE17AA-3607-413C-8D82-ACE17EB6B5BC}"/>
                </a:ext>
              </a:extLst>
            </p:cNvPr>
            <p:cNvSpPr/>
            <p:nvPr userDrawn="1"/>
          </p:nvSpPr>
          <p:spPr>
            <a:xfrm>
              <a:off x="0" y="3840482"/>
              <a:ext cx="423949" cy="349135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83CAD83F-7A55-4B71-B3D9-F85B8B04F79F}"/>
                </a:ext>
              </a:extLst>
            </p:cNvPr>
            <p:cNvSpPr/>
            <p:nvPr userDrawn="1"/>
          </p:nvSpPr>
          <p:spPr>
            <a:xfrm>
              <a:off x="0" y="4189617"/>
              <a:ext cx="423949" cy="349135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56FF28FF-8FD0-425E-BD81-9E5B9B3A0596}"/>
                </a:ext>
              </a:extLst>
            </p:cNvPr>
            <p:cNvSpPr/>
            <p:nvPr userDrawn="1"/>
          </p:nvSpPr>
          <p:spPr>
            <a:xfrm>
              <a:off x="0" y="4538752"/>
              <a:ext cx="423949" cy="349135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60386095-434A-4FA5-986B-8E0D4923FBF4}"/>
                </a:ext>
              </a:extLst>
            </p:cNvPr>
            <p:cNvSpPr/>
            <p:nvPr userDrawn="1"/>
          </p:nvSpPr>
          <p:spPr>
            <a:xfrm>
              <a:off x="0" y="4887887"/>
              <a:ext cx="423949" cy="349135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1DCE7B2-3EFA-4F66-8427-66727C341BC1}"/>
                </a:ext>
              </a:extLst>
            </p:cNvPr>
            <p:cNvSpPr/>
            <p:nvPr userDrawn="1"/>
          </p:nvSpPr>
          <p:spPr>
            <a:xfrm>
              <a:off x="0" y="5237022"/>
              <a:ext cx="423949" cy="349135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AEB071A9-F45F-4413-9E52-5DF7D6C2FA15}"/>
                </a:ext>
              </a:extLst>
            </p:cNvPr>
            <p:cNvSpPr/>
            <p:nvPr userDrawn="1"/>
          </p:nvSpPr>
          <p:spPr>
            <a:xfrm>
              <a:off x="0" y="5586157"/>
              <a:ext cx="423949" cy="349135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DAED88A8-38F2-4030-8C82-7125BA6E2D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5884" y="839829"/>
            <a:ext cx="4804948" cy="1559404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2CCA7B7-2749-4888-A0D3-D428C1464B98}"/>
              </a:ext>
            </a:extLst>
          </p:cNvPr>
          <p:cNvSpPr txBox="1"/>
          <p:nvPr userDrawn="1"/>
        </p:nvSpPr>
        <p:spPr>
          <a:xfrm>
            <a:off x="2652416" y="2867691"/>
            <a:ext cx="65834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Caviar Dreams" panose="020B0402020204020504" pitchFamily="34" charset="0"/>
              </a:rPr>
              <a:t>C. Pierre Vilar 5, Baixos – 17002 GIRONA</a:t>
            </a:r>
          </a:p>
          <a:p>
            <a:pPr algn="ctr"/>
            <a:r>
              <a:rPr lang="pt-BR" sz="1600" b="1" dirty="0">
                <a:latin typeface="Caviar Dreams" panose="020B0402020204020504" pitchFamily="34" charset="0"/>
              </a:rPr>
              <a:t>Tel. 972 249 110 – Fax 972 402 759</a:t>
            </a:r>
          </a:p>
          <a:p>
            <a:pPr algn="ctr"/>
            <a:r>
              <a:rPr lang="pt-BR" sz="1600" b="1" dirty="0">
                <a:latin typeface="Caviar Dreams" panose="020B0402020204020504" pitchFamily="34" charset="0"/>
              </a:rPr>
              <a:t>girona@supportgirona.cat - www.supportgirona.cat</a:t>
            </a:r>
          </a:p>
          <a:p>
            <a:pPr algn="ctr"/>
            <a:r>
              <a:rPr lang="pt-BR" sz="1600" b="1" dirty="0" smtClean="0">
                <a:latin typeface="Caviar Dreams" panose="020B0402020204020504" pitchFamily="34" charset="0"/>
              </a:rPr>
              <a:t>@</a:t>
            </a:r>
            <a:r>
              <a:rPr lang="pt-BR" sz="1600" b="1" noProof="1" smtClean="0">
                <a:latin typeface="Caviar Dreams" panose="020B0402020204020504" pitchFamily="34" charset="0"/>
              </a:rPr>
              <a:t>supportgirona</a:t>
            </a:r>
          </a:p>
          <a:p>
            <a:endParaRPr lang="ca-ES" dirty="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5350068" y="3953885"/>
            <a:ext cx="1104516" cy="445008"/>
            <a:chOff x="5288842" y="3976205"/>
            <a:chExt cx="1104516" cy="445008"/>
          </a:xfrm>
        </p:grpSpPr>
        <p:pic>
          <p:nvPicPr>
            <p:cNvPr id="2" name="Imagen 1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8358" y="3996209"/>
              <a:ext cx="405000" cy="40500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842" y="3976205"/>
              <a:ext cx="593344" cy="445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11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DCE1C568-071F-4CC1-A6F5-A2884881C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8247" y="3428999"/>
            <a:ext cx="4699552" cy="1496684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s-ES" dirty="0" err="1" smtClean="0"/>
              <a:t>Títol</a:t>
            </a:r>
            <a:endParaRPr lang="ca-ES" dirty="0"/>
          </a:p>
        </p:txBody>
      </p:sp>
      <p:pic>
        <p:nvPicPr>
          <p:cNvPr id="10" name="Picture 2" descr="Home - United Nations Sustainable Development">
            <a:extLst>
              <a:ext uri="{FF2B5EF4-FFF2-40B4-BE49-F238E27FC236}">
                <a16:creationId xmlns:a16="http://schemas.microsoft.com/office/drawing/2014/main" id="{FBA22823-10AC-491D-947C-2942F76C6D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1" y="1151580"/>
            <a:ext cx="5389531" cy="538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CA494E5-0E27-4297-B67D-8153CAC3BB75}"/>
              </a:ext>
            </a:extLst>
          </p:cNvPr>
          <p:cNvCxnSpPr/>
          <p:nvPr userDrawn="1"/>
        </p:nvCxnSpPr>
        <p:spPr>
          <a:xfrm>
            <a:off x="6758247" y="3142211"/>
            <a:ext cx="47050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A4F1819C-D61C-450A-9E6E-68A6F2335B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8247" y="2271490"/>
            <a:ext cx="2480644" cy="805072"/>
          </a:xfrm>
          <a:prstGeom prst="rect">
            <a:avLst/>
          </a:prstGeom>
        </p:spPr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7EA54F9E-5794-4F0C-9554-768E08169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247" y="5098901"/>
            <a:ext cx="4724400" cy="806450"/>
          </a:xfrm>
        </p:spPr>
        <p:txBody>
          <a:bodyPr/>
          <a:lstStyle>
            <a:lvl1pPr marL="0" indent="0">
              <a:buNone/>
              <a:defRPr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s-ES" dirty="0" err="1"/>
              <a:t>Subtítol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5464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83BCE4B-3E7B-4C7F-B404-7D13C42609FA}"/>
              </a:ext>
            </a:extLst>
          </p:cNvPr>
          <p:cNvSpPr/>
          <p:nvPr userDrawn="1"/>
        </p:nvSpPr>
        <p:spPr>
          <a:xfrm>
            <a:off x="1" y="0"/>
            <a:ext cx="103516" cy="403412"/>
          </a:xfrm>
          <a:prstGeom prst="rect">
            <a:avLst/>
          </a:prstGeom>
          <a:solidFill>
            <a:srgbClr val="5D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F3E0323-DB3A-477A-9C03-4DAB39613576}"/>
              </a:ext>
            </a:extLst>
          </p:cNvPr>
          <p:cNvSpPr/>
          <p:nvPr userDrawn="1"/>
        </p:nvSpPr>
        <p:spPr>
          <a:xfrm>
            <a:off x="1" y="809813"/>
            <a:ext cx="103516" cy="403412"/>
          </a:xfrm>
          <a:prstGeom prst="rect">
            <a:avLst/>
          </a:prstGeom>
          <a:solidFill>
            <a:srgbClr val="487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AEA4C1A-3170-4951-B05B-57F7610D3C26}"/>
              </a:ext>
            </a:extLst>
          </p:cNvPr>
          <p:cNvSpPr/>
          <p:nvPr userDrawn="1"/>
        </p:nvSpPr>
        <p:spPr>
          <a:xfrm>
            <a:off x="0" y="408890"/>
            <a:ext cx="500331" cy="403412"/>
          </a:xfrm>
          <a:prstGeom prst="rect">
            <a:avLst/>
          </a:prstGeom>
          <a:solidFill>
            <a:srgbClr val="007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595D2B3-1B75-4E18-8BED-DC912C6281FA}"/>
              </a:ext>
            </a:extLst>
          </p:cNvPr>
          <p:cNvSpPr/>
          <p:nvPr userDrawn="1"/>
        </p:nvSpPr>
        <p:spPr>
          <a:xfrm>
            <a:off x="1" y="1210236"/>
            <a:ext cx="103516" cy="403412"/>
          </a:xfrm>
          <a:prstGeom prst="rect">
            <a:avLst/>
          </a:prstGeom>
          <a:solidFill>
            <a:srgbClr val="CF8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D3BB4DF-0774-4182-A483-B342D78EF1F4}"/>
              </a:ext>
            </a:extLst>
          </p:cNvPr>
          <p:cNvSpPr/>
          <p:nvPr userDrawn="1"/>
        </p:nvSpPr>
        <p:spPr>
          <a:xfrm>
            <a:off x="1" y="1613648"/>
            <a:ext cx="103516" cy="403412"/>
          </a:xfrm>
          <a:prstGeom prst="rect">
            <a:avLst/>
          </a:prstGeom>
          <a:solidFill>
            <a:srgbClr val="F99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6EFC2D9-B7D5-4CEC-86A1-071D34682B44}"/>
              </a:ext>
            </a:extLst>
          </p:cNvPr>
          <p:cNvSpPr/>
          <p:nvPr userDrawn="1"/>
        </p:nvSpPr>
        <p:spPr>
          <a:xfrm>
            <a:off x="1" y="2017060"/>
            <a:ext cx="103516" cy="403412"/>
          </a:xfrm>
          <a:prstGeom prst="rect">
            <a:avLst/>
          </a:prstGeom>
          <a:solidFill>
            <a:srgbClr val="E11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C4CB52C-5ABC-4F96-9507-010B3BBDA303}"/>
              </a:ext>
            </a:extLst>
          </p:cNvPr>
          <p:cNvSpPr/>
          <p:nvPr userDrawn="1"/>
        </p:nvSpPr>
        <p:spPr>
          <a:xfrm>
            <a:off x="1" y="2420472"/>
            <a:ext cx="103516" cy="403412"/>
          </a:xfrm>
          <a:prstGeom prst="rect">
            <a:avLst/>
          </a:prstGeom>
          <a:solidFill>
            <a:srgbClr val="F36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8DEF04-C3FC-4843-B0B5-ABB15DFF07B7}"/>
              </a:ext>
            </a:extLst>
          </p:cNvPr>
          <p:cNvSpPr/>
          <p:nvPr userDrawn="1"/>
        </p:nvSpPr>
        <p:spPr>
          <a:xfrm>
            <a:off x="1" y="2823886"/>
            <a:ext cx="103516" cy="403412"/>
          </a:xfrm>
          <a:prstGeom prst="rect">
            <a:avLst/>
          </a:prstGeom>
          <a:solidFill>
            <a:srgbClr val="8F1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4AACF3C-D60B-4362-8939-4BF532C4B435}"/>
              </a:ext>
            </a:extLst>
          </p:cNvPr>
          <p:cNvSpPr/>
          <p:nvPr userDrawn="1"/>
        </p:nvSpPr>
        <p:spPr>
          <a:xfrm>
            <a:off x="1" y="3227294"/>
            <a:ext cx="103516" cy="403412"/>
          </a:xfrm>
          <a:prstGeom prst="rect">
            <a:avLst/>
          </a:prstGeom>
          <a:solidFill>
            <a:srgbClr val="FDB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C592609-C53F-4EBB-AED3-476AB24AA97D}"/>
              </a:ext>
            </a:extLst>
          </p:cNvPr>
          <p:cNvSpPr/>
          <p:nvPr userDrawn="1"/>
        </p:nvSpPr>
        <p:spPr>
          <a:xfrm>
            <a:off x="1" y="3630706"/>
            <a:ext cx="103516" cy="403412"/>
          </a:xfrm>
          <a:prstGeom prst="rect">
            <a:avLst/>
          </a:prstGeom>
          <a:solidFill>
            <a:srgbClr val="00A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8AEF7D9-CF3D-48AC-841D-0DFE8E95B0BA}"/>
              </a:ext>
            </a:extLst>
          </p:cNvPr>
          <p:cNvSpPr/>
          <p:nvPr userDrawn="1"/>
        </p:nvSpPr>
        <p:spPr>
          <a:xfrm>
            <a:off x="1" y="4034118"/>
            <a:ext cx="103516" cy="403412"/>
          </a:xfrm>
          <a:prstGeom prst="rect">
            <a:avLst/>
          </a:prstGeom>
          <a:solidFill>
            <a:srgbClr val="EF4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303424C-3822-46C6-8D53-C61EDA318AB7}"/>
              </a:ext>
            </a:extLst>
          </p:cNvPr>
          <p:cNvSpPr/>
          <p:nvPr userDrawn="1"/>
        </p:nvSpPr>
        <p:spPr>
          <a:xfrm>
            <a:off x="1" y="4437530"/>
            <a:ext cx="103516" cy="403412"/>
          </a:xfrm>
          <a:prstGeom prst="rect">
            <a:avLst/>
          </a:prstGeom>
          <a:solidFill>
            <a:srgbClr val="C3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AE5B17B-8AD0-47EB-8F90-DECFCBCB31CA}"/>
              </a:ext>
            </a:extLst>
          </p:cNvPr>
          <p:cNvSpPr/>
          <p:nvPr userDrawn="1"/>
        </p:nvSpPr>
        <p:spPr>
          <a:xfrm>
            <a:off x="1" y="4840942"/>
            <a:ext cx="103516" cy="403412"/>
          </a:xfrm>
          <a:prstGeom prst="rect">
            <a:avLst/>
          </a:prstGeom>
          <a:solidFill>
            <a:srgbClr val="27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E2EC46F-58DA-443C-AC34-435CAE37F707}"/>
              </a:ext>
            </a:extLst>
          </p:cNvPr>
          <p:cNvSpPr/>
          <p:nvPr userDrawn="1"/>
        </p:nvSpPr>
        <p:spPr>
          <a:xfrm>
            <a:off x="1" y="5244354"/>
            <a:ext cx="103516" cy="403412"/>
          </a:xfrm>
          <a:prstGeom prst="rect">
            <a:avLst/>
          </a:prstGeom>
          <a:solidFill>
            <a:srgbClr val="D3A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97EE5DF-F373-4B2E-9B64-857A3F77FB2A}"/>
              </a:ext>
            </a:extLst>
          </p:cNvPr>
          <p:cNvSpPr/>
          <p:nvPr userDrawn="1"/>
        </p:nvSpPr>
        <p:spPr>
          <a:xfrm>
            <a:off x="1" y="5647770"/>
            <a:ext cx="103516" cy="403412"/>
          </a:xfrm>
          <a:prstGeom prst="rect">
            <a:avLst/>
          </a:prstGeom>
          <a:solidFill>
            <a:srgbClr val="EB1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6AEB290-694E-4752-8B81-3EBD586599DE}"/>
              </a:ext>
            </a:extLst>
          </p:cNvPr>
          <p:cNvSpPr/>
          <p:nvPr userDrawn="1"/>
        </p:nvSpPr>
        <p:spPr>
          <a:xfrm>
            <a:off x="1" y="6051180"/>
            <a:ext cx="103516" cy="403412"/>
          </a:xfrm>
          <a:prstGeom prst="rect">
            <a:avLst/>
          </a:prstGeom>
          <a:solidFill>
            <a:srgbClr val="183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7B38A78-D318-4638-9948-5A73A01AD393}"/>
              </a:ext>
            </a:extLst>
          </p:cNvPr>
          <p:cNvSpPr/>
          <p:nvPr userDrawn="1"/>
        </p:nvSpPr>
        <p:spPr>
          <a:xfrm>
            <a:off x="1" y="6454593"/>
            <a:ext cx="103516" cy="403412"/>
          </a:xfrm>
          <a:prstGeom prst="rect">
            <a:avLst/>
          </a:prstGeom>
          <a:solidFill>
            <a:srgbClr val="025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CD0C0E9E-6841-40FF-9676-3DA92DE6E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4534" y="6348110"/>
            <a:ext cx="1571108" cy="509890"/>
          </a:xfrm>
          <a:prstGeom prst="rect">
            <a:avLst/>
          </a:prstGeom>
        </p:spPr>
      </p:pic>
      <p:sp>
        <p:nvSpPr>
          <p:cNvPr id="29" name="Título 28">
            <a:extLst>
              <a:ext uri="{FF2B5EF4-FFF2-40B4-BE49-F238E27FC236}">
                <a16:creationId xmlns:a16="http://schemas.microsoft.com/office/drawing/2014/main" id="{40C537EF-A48C-40FC-9471-5A58FED731A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11130" y="100558"/>
            <a:ext cx="11060740" cy="108129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7DBC"/>
                </a:solidFill>
                <a:latin typeface="Caviar Dreams" panose="020B0402020204020504" pitchFamily="34" charset="0"/>
              </a:defRPr>
            </a:lvl1pPr>
          </a:lstStyle>
          <a:p>
            <a:r>
              <a:rPr lang="es-ES" dirty="0"/>
              <a:t>Haga clic para </a:t>
            </a:r>
            <a:r>
              <a:rPr lang="ca-ES" noProof="0" dirty="0" smtClean="0"/>
              <a:t>modificar</a:t>
            </a:r>
            <a:r>
              <a:rPr lang="es-ES" dirty="0" smtClean="0"/>
              <a:t> </a:t>
            </a:r>
            <a:r>
              <a:rPr lang="es-ES" dirty="0"/>
              <a:t>el estilo de título del patrón</a:t>
            </a:r>
            <a:endParaRPr lang="ca-ES" dirty="0"/>
          </a:p>
        </p:txBody>
      </p:sp>
      <p:sp>
        <p:nvSpPr>
          <p:cNvPr id="35" name="Marcador de número de diapositiva 34">
            <a:extLst>
              <a:ext uri="{FF2B5EF4-FFF2-40B4-BE49-F238E27FC236}">
                <a16:creationId xmlns:a16="http://schemas.microsoft.com/office/drawing/2014/main" id="{820D2485-0947-49D3-B06C-CA025A70FC4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206432" y="6492875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tx1"/>
                </a:solidFill>
                <a:latin typeface="Caviar Dreams" panose="020B0402020204020504" pitchFamily="34" charset="0"/>
              </a:defRPr>
            </a:lvl1pPr>
          </a:lstStyle>
          <a:p>
            <a:fld id="{65B5B12B-DCF1-4524-AAD6-52B0FA9EA5BE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9685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65-4479-4722-B197-B6906A0F3AD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90784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65-4479-4722-B197-B6906A0F3AD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8750136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65-4479-4722-B197-B6906A0F3AD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979730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65-4479-4722-B197-B6906A0F3AD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84348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65-4479-4722-B197-B6906A0F3AD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920296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65-4479-4722-B197-B6906A0F3AD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7864102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65-4479-4722-B197-B6906A0F3AD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170489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1365-4479-4722-B197-B6906A0F3AD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885712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1365-4479-4722-B197-B6906A0F3AD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47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49" r:id="rId15"/>
    <p:sldLayoutId id="214748365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600" dirty="0" smtClean="0"/>
              <a:t>Comissió d’Estudi sobre la Salut Mental i les Addiccions</a:t>
            </a:r>
            <a:endParaRPr lang="ca-ES" sz="36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a-ES" dirty="0" smtClean="0"/>
              <a:t>6 de febrer de 2026</a:t>
            </a:r>
          </a:p>
          <a:p>
            <a:r>
              <a:rPr lang="ca-ES" dirty="0" smtClean="0"/>
              <a:t>Parlament de Catalunya</a:t>
            </a:r>
            <a:endParaRPr lang="ca-ES" dirty="0">
              <a:latin typeface="Caviar Dreams" panose="020B040202020402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</a:t>
            </a:r>
            <a:r>
              <a:rPr lang="pt-BR" dirty="0" err="1"/>
              <a:t>què</a:t>
            </a:r>
            <a:r>
              <a:rPr lang="pt-BR" dirty="0"/>
              <a:t> </a:t>
            </a:r>
            <a:r>
              <a:rPr lang="pt-BR" dirty="0" err="1"/>
              <a:t>ens</a:t>
            </a:r>
            <a:r>
              <a:rPr lang="pt-BR" dirty="0"/>
              <a:t> </a:t>
            </a:r>
            <a:r>
              <a:rPr lang="pt-BR" dirty="0" err="1"/>
              <a:t>referim</a:t>
            </a:r>
            <a:r>
              <a:rPr lang="pt-BR" dirty="0"/>
              <a:t> </a:t>
            </a:r>
            <a:r>
              <a:rPr lang="pt-BR" dirty="0" err="1"/>
              <a:t>amb</a:t>
            </a:r>
            <a:r>
              <a:rPr lang="pt-BR" dirty="0"/>
              <a:t> “pressupostos </a:t>
            </a:r>
            <a:r>
              <a:rPr lang="pt-BR" dirty="0" err="1"/>
              <a:t>personals</a:t>
            </a:r>
            <a:r>
              <a:rPr lang="pt-BR" dirty="0"/>
              <a:t>”?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12B-DCF1-4524-AAD6-52B0FA9EA5BE}" type="slidenum">
              <a:rPr lang="ca-ES" smtClean="0"/>
              <a:pPr/>
              <a:t>10</a:t>
            </a:fld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72836" y="1911927"/>
            <a:ext cx="945988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1400" dirty="0" smtClean="0">
                <a:latin typeface="Bahnschrift" panose="020B0502040204020203" pitchFamily="34" charset="0"/>
              </a:rPr>
              <a:t>Un pressupost personal és una quantitat de diners que les autoritats públiques entreguen a una persona. Aquest pressupost és perquè la persona decideixi com utilitzar-lo per satisfer les seves necessitats de suport i organitzar el suport que necessita.</a:t>
            </a:r>
          </a:p>
          <a:p>
            <a:pPr algn="just">
              <a:lnSpc>
                <a:spcPct val="150000"/>
              </a:lnSpc>
            </a:pPr>
            <a:endParaRPr lang="ca-ES" sz="1400" dirty="0">
              <a:latin typeface="Bahnschrif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sz="1400" dirty="0" smtClean="0">
                <a:latin typeface="Bahnschrift" panose="020B0502040204020203" pitchFamily="34" charset="0"/>
              </a:rPr>
              <a:t>La filosofia dels pressupostos personals es basa en: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1400" dirty="0" smtClean="0">
              <a:latin typeface="Bahnschrif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 smtClean="0">
                <a:latin typeface="Bahnschrift" panose="020B0502040204020203" pitchFamily="34" charset="0"/>
              </a:rPr>
              <a:t>Reconèixer i respectar el dret a rebre suport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 smtClean="0">
                <a:latin typeface="Bahnschrift" panose="020B0502040204020203" pitchFamily="34" charset="0"/>
              </a:rPr>
              <a:t>Reconèixer i respectar el dret a exercir llibertat, elecció i control sobre aspectes que afecten a la vida de les persones.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 smtClean="0">
                <a:latin typeface="Bahnschrift" panose="020B0502040204020203" pitchFamily="34" charset="0"/>
              </a:rPr>
              <a:t>Reconèixer i respectar el dret a contribuir en la comunitat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1400" dirty="0" smtClean="0">
                <a:latin typeface="Bahnschrift" panose="020B0502040204020203" pitchFamily="34" charset="0"/>
              </a:rPr>
              <a:t>Reconèixer i respectar el dret a viure de manera independent i a la inclusió social.</a:t>
            </a:r>
            <a:endParaRPr lang="ca-ES" sz="1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1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Pensió el </a:t>
            </a:r>
            <a:r>
              <a:rPr lang="ca-ES" dirty="0" err="1" smtClean="0"/>
              <a:t>Quijote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12B-DCF1-4524-AAD6-52B0FA9EA5BE}" type="slidenum">
              <a:rPr lang="ca-ES" smtClean="0"/>
              <a:pPr/>
              <a:t>11</a:t>
            </a:fld>
            <a:endParaRPr lang="ca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8" y="1251034"/>
            <a:ext cx="7892152" cy="4804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Flecha abajo 6"/>
          <p:cNvSpPr/>
          <p:nvPr/>
        </p:nvSpPr>
        <p:spPr>
          <a:xfrm>
            <a:off x="3963657" y="2332324"/>
            <a:ext cx="677617" cy="1280160"/>
          </a:xfrm>
          <a:prstGeom prst="downArrow">
            <a:avLst>
              <a:gd name="adj1" fmla="val 50000"/>
              <a:gd name="adj2" fmla="val 4893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690780" y="2612880"/>
            <a:ext cx="5528600" cy="20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1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0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latin typeface="Caviar Dreams" panose="020B0402020204020504" pitchFamily="34" charset="0"/>
              </a:rPr>
              <a:t>Els inicis</a:t>
            </a:r>
            <a:endParaRPr lang="ca-ES" b="1" dirty="0">
              <a:latin typeface="Caviar Dreams" panose="020B04020202040205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12B-DCF1-4524-AAD6-52B0FA9EA5BE}" type="slidenum">
              <a:rPr lang="ca-ES" smtClean="0"/>
              <a:pPr/>
              <a:t>2</a:t>
            </a:fld>
            <a:endParaRPr lang="ca-ES" dirty="0"/>
          </a:p>
        </p:txBody>
      </p:sp>
      <p:grpSp>
        <p:nvGrpSpPr>
          <p:cNvPr id="4" name="Grupo 3"/>
          <p:cNvGrpSpPr/>
          <p:nvPr/>
        </p:nvGrpSpPr>
        <p:grpSpPr>
          <a:xfrm>
            <a:off x="509635" y="1251034"/>
            <a:ext cx="6796512" cy="5158582"/>
            <a:chOff x="509635" y="1251034"/>
            <a:chExt cx="6796512" cy="515858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10" y="1251034"/>
              <a:ext cx="3313105" cy="2125909"/>
            </a:xfrm>
            <a:prstGeom prst="roundRect">
              <a:avLst>
                <a:gd name="adj" fmla="val 6020"/>
              </a:avLst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35" y="3707393"/>
              <a:ext cx="2402940" cy="2702223"/>
            </a:xfrm>
            <a:prstGeom prst="roundRect">
              <a:avLst>
                <a:gd name="adj" fmla="val 5364"/>
              </a:avLst>
            </a:prstGeom>
          </p:spPr>
        </p:pic>
        <p:sp>
          <p:nvSpPr>
            <p:cNvPr id="7" name="Flecha doblada 6"/>
            <p:cNvSpPr/>
            <p:nvPr/>
          </p:nvSpPr>
          <p:spPr>
            <a:xfrm rot="10800000">
              <a:off x="2912575" y="3376942"/>
              <a:ext cx="724275" cy="1136386"/>
            </a:xfrm>
            <a:prstGeom prst="bentArrow">
              <a:avLst>
                <a:gd name="adj1" fmla="val 32500"/>
                <a:gd name="adj2" fmla="val 13125"/>
                <a:gd name="adj3" fmla="val 25000"/>
                <a:gd name="adj4" fmla="val 4375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/>
                </a:solidFill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217" y="2155693"/>
              <a:ext cx="3240930" cy="3244699"/>
            </a:xfrm>
            <a:prstGeom prst="roundRect">
              <a:avLst>
                <a:gd name="adj" fmla="val 3817"/>
              </a:avLst>
            </a:prstGeom>
          </p:spPr>
        </p:pic>
        <p:sp>
          <p:nvSpPr>
            <p:cNvPr id="12" name="Flecha doblada 11"/>
            <p:cNvSpPr/>
            <p:nvPr/>
          </p:nvSpPr>
          <p:spPr>
            <a:xfrm rot="5400000" flipH="1">
              <a:off x="4016830" y="4377263"/>
              <a:ext cx="682184" cy="2890697"/>
            </a:xfrm>
            <a:prstGeom prst="bentArrow">
              <a:avLst>
                <a:gd name="adj1" fmla="val 32747"/>
                <a:gd name="adj2" fmla="val 15710"/>
                <a:gd name="adj3" fmla="val 25000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7429500" y="695324"/>
            <a:ext cx="4638675" cy="5722996"/>
            <a:chOff x="7429500" y="695324"/>
            <a:chExt cx="4638675" cy="5722996"/>
          </a:xfrm>
        </p:grpSpPr>
        <p:cxnSp>
          <p:nvCxnSpPr>
            <p:cNvPr id="15" name="Conector recto 14"/>
            <p:cNvCxnSpPr>
              <a:stCxn id="33" idx="2"/>
            </p:cNvCxnSpPr>
            <p:nvPr/>
          </p:nvCxnSpPr>
          <p:spPr>
            <a:xfrm flipH="1">
              <a:off x="9734550" y="3471589"/>
              <a:ext cx="14288" cy="269211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279" y="1244264"/>
              <a:ext cx="1673693" cy="431247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7531" y="1196690"/>
              <a:ext cx="1778844" cy="578486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3655" y="2370592"/>
              <a:ext cx="648717" cy="834065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4282" y="1831154"/>
              <a:ext cx="1009109" cy="676103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73" y="2652026"/>
              <a:ext cx="1781337" cy="413644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565" y="3688637"/>
              <a:ext cx="1727641" cy="461359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7531" y="4493843"/>
              <a:ext cx="1570385" cy="776468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823" y="5322467"/>
              <a:ext cx="1087149" cy="1087149"/>
            </a:xfrm>
            <a:prstGeom prst="rect">
              <a:avLst/>
            </a:prstGeom>
          </p:spPr>
        </p:pic>
        <p:cxnSp>
          <p:nvCxnSpPr>
            <p:cNvPr id="27" name="Conector recto 26"/>
            <p:cNvCxnSpPr/>
            <p:nvPr/>
          </p:nvCxnSpPr>
          <p:spPr>
            <a:xfrm>
              <a:off x="9734550" y="3945135"/>
              <a:ext cx="4381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>
              <a:off x="9277667" y="4882077"/>
              <a:ext cx="4381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9715839" y="5988022"/>
              <a:ext cx="4381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adroTexto 29"/>
            <p:cNvSpPr txBox="1"/>
            <p:nvPr/>
          </p:nvSpPr>
          <p:spPr>
            <a:xfrm>
              <a:off x="10334625" y="3619234"/>
              <a:ext cx="173355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100" b="1" dirty="0" smtClean="0">
                  <a:latin typeface="Caviar Dreams" panose="020B0402020204020504" pitchFamily="34" charset="0"/>
                </a:rPr>
                <a:t>El 2008 assumim els suports de l’extingida </a:t>
              </a:r>
              <a:r>
                <a:rPr lang="ca-ES" sz="1100" b="1" dirty="0" err="1" smtClean="0">
                  <a:latin typeface="Caviar Dreams" panose="020B0402020204020504" pitchFamily="34" charset="0"/>
                </a:rPr>
                <a:t>F.Tutelar</a:t>
              </a:r>
              <a:r>
                <a:rPr lang="ca-ES" sz="1100" b="1" dirty="0" smtClean="0">
                  <a:latin typeface="Caviar Dreams" panose="020B0402020204020504" pitchFamily="34" charset="0"/>
                </a:rPr>
                <a:t> La Fageda</a:t>
              </a:r>
              <a:endParaRPr lang="ca-ES" sz="1100" b="1" dirty="0">
                <a:latin typeface="Caviar Dreams" panose="020B0402020204020504" pitchFamily="34" charset="0"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7599049" y="4577534"/>
              <a:ext cx="17091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100" b="1" dirty="0" smtClean="0">
                  <a:latin typeface="Caviar Dreams" panose="020B0402020204020504" pitchFamily="34" charset="0"/>
                </a:rPr>
                <a:t>El 2011 assumim els suports de l’extingida </a:t>
              </a:r>
              <a:r>
                <a:rPr lang="ca-ES" sz="1100" b="1" dirty="0" err="1" smtClean="0">
                  <a:latin typeface="Caviar Dreams" panose="020B0402020204020504" pitchFamily="34" charset="0"/>
                </a:rPr>
                <a:t>F.Tutelar</a:t>
              </a:r>
              <a:r>
                <a:rPr lang="ca-ES" sz="1100" b="1" dirty="0" smtClean="0">
                  <a:latin typeface="Caviar Dreams" panose="020B0402020204020504" pitchFamily="34" charset="0"/>
                </a:rPr>
                <a:t> del Gironès</a:t>
              </a:r>
              <a:endParaRPr lang="ca-ES" sz="1100" b="1" dirty="0">
                <a:latin typeface="Caviar Dreams" panose="020B0402020204020504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10182988" y="5648879"/>
              <a:ext cx="18851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100" b="1" dirty="0" smtClean="0">
                  <a:latin typeface="Caviar Dreams" panose="020B0402020204020504" pitchFamily="34" charset="0"/>
                </a:rPr>
                <a:t>El 2022 ens fusionem unint esforços per a l'atenció a la discapacitat cognitiva</a:t>
              </a:r>
              <a:endParaRPr lang="ca-ES" sz="1100" b="1" dirty="0">
                <a:latin typeface="Caviar Dreams" panose="020B0402020204020504" pitchFamily="34" charset="0"/>
              </a:endParaRPr>
            </a:p>
          </p:txBody>
        </p:sp>
        <p:sp>
          <p:nvSpPr>
            <p:cNvPr id="33" name="Rectángulo redondeado 32"/>
            <p:cNvSpPr/>
            <p:nvPr/>
          </p:nvSpPr>
          <p:spPr>
            <a:xfrm>
              <a:off x="7429500" y="695324"/>
              <a:ext cx="4638675" cy="2776265"/>
            </a:xfrm>
            <a:prstGeom prst="roundRect">
              <a:avLst>
                <a:gd name="adj" fmla="val 10491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7653573" y="911626"/>
              <a:ext cx="17335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100" b="1" dirty="0" err="1" smtClean="0">
                  <a:latin typeface="Caviar Dreams" panose="020B0402020204020504" pitchFamily="34" charset="0"/>
                </a:rPr>
                <a:t>Auspiciats</a:t>
              </a:r>
              <a:r>
                <a:rPr lang="ca-ES" sz="1100" b="1" dirty="0" smtClean="0">
                  <a:latin typeface="Caviar Dreams" panose="020B0402020204020504" pitchFamily="34" charset="0"/>
                </a:rPr>
                <a:t> per</a:t>
              </a:r>
              <a:endParaRPr lang="ca-ES" sz="1100" b="1" dirty="0">
                <a:latin typeface="Caviar Dreams" panose="020B0402020204020504" pitchFamily="34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9953636" y="911626"/>
              <a:ext cx="17335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100" b="1" dirty="0" smtClean="0">
                  <a:latin typeface="Caviar Dreams" panose="020B0402020204020504" pitchFamily="34" charset="0"/>
                </a:rPr>
                <a:t>Guiats a l’inici per</a:t>
              </a:r>
              <a:endParaRPr lang="ca-ES" sz="1100" b="1" dirty="0">
                <a:latin typeface="Caviar Dreams" panose="020B04020202040205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6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Volum i característiques de les persones acompanyades i professionals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12B-DCF1-4524-AAD6-52B0FA9EA5BE}" type="slidenum">
              <a:rPr lang="ca-ES" smtClean="0"/>
              <a:pPr/>
              <a:t>3</a:t>
            </a:fld>
            <a:endParaRPr lang="ca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06432" y="1627362"/>
            <a:ext cx="215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Caviar Dreams" panose="020B0402020204020504" pitchFamily="34" charset="0"/>
              </a:rPr>
              <a:t>Acumulats: 2833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Caviar Dreams" panose="020B04020202040205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978286"/>
              </p:ext>
            </p:extLst>
          </p:nvPr>
        </p:nvGraphicFramePr>
        <p:xfrm>
          <a:off x="7193280" y="3761420"/>
          <a:ext cx="4421785" cy="305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315933"/>
              </p:ext>
            </p:extLst>
          </p:nvPr>
        </p:nvGraphicFramePr>
        <p:xfrm>
          <a:off x="695197" y="3749004"/>
          <a:ext cx="5394587" cy="3061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498114"/>
              </p:ext>
            </p:extLst>
          </p:nvPr>
        </p:nvGraphicFramePr>
        <p:xfrm>
          <a:off x="339635" y="1629000"/>
          <a:ext cx="11465188" cy="207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15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Guia de les practiques a Support-Girona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12B-DCF1-4524-AAD6-52B0FA9EA5BE}" type="slidenum">
              <a:rPr lang="ca-ES" smtClean="0"/>
              <a:pPr/>
              <a:t>4</a:t>
            </a:fld>
            <a:endParaRPr lang="ca-ES" dirty="0"/>
          </a:p>
        </p:txBody>
      </p:sp>
      <p:sp>
        <p:nvSpPr>
          <p:cNvPr id="4" name="Elipse 3" descr="Derecho a la libertad i seguridad&#10;&#10;Art. 14&#10;" title="Círculo"/>
          <p:cNvSpPr/>
          <p:nvPr/>
        </p:nvSpPr>
        <p:spPr>
          <a:xfrm>
            <a:off x="695198" y="1251034"/>
            <a:ext cx="2520000" cy="252000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ca-ES" dirty="0" smtClean="0">
                <a:solidFill>
                  <a:schemeClr val="bg1"/>
                </a:solidFill>
                <a:latin typeface="Caviar Dreams" panose="020B0402020204020504" pitchFamily="34" charset="0"/>
              </a:rPr>
              <a:t>Igual reconeixement com a persona davant la llei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Caviar Dreams" panose="020B0402020204020504" pitchFamily="34" charset="0"/>
              </a:rPr>
              <a:t>12</a:t>
            </a:r>
            <a:endParaRPr lang="es-ES" sz="3200" dirty="0">
              <a:solidFill>
                <a:schemeClr val="bg1"/>
              </a:solidFill>
              <a:latin typeface="Caviar Dreams" panose="020B0402020204020504" pitchFamily="34" charset="0"/>
            </a:endParaRPr>
          </a:p>
        </p:txBody>
      </p:sp>
      <p:sp>
        <p:nvSpPr>
          <p:cNvPr id="5" name="Elipse 4" descr="Derecho a la libertad i seguridad&#10;&#10;Art. 14&#10;" title="Círculo"/>
          <p:cNvSpPr/>
          <p:nvPr/>
        </p:nvSpPr>
        <p:spPr>
          <a:xfrm>
            <a:off x="4990010" y="1251034"/>
            <a:ext cx="2520000" cy="252000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ca-ES" dirty="0" smtClean="0">
                <a:solidFill>
                  <a:schemeClr val="bg1"/>
                </a:solidFill>
                <a:latin typeface="Caviar Dreams" panose="020B0402020204020504" pitchFamily="34" charset="0"/>
              </a:rPr>
              <a:t>Dret a la igualtat i a la seguretat</a:t>
            </a:r>
          </a:p>
          <a:p>
            <a:pPr algn="ctr"/>
            <a:r>
              <a:rPr lang="ca-ES" sz="3200" dirty="0" smtClean="0">
                <a:solidFill>
                  <a:schemeClr val="bg1"/>
                </a:solidFill>
                <a:latin typeface="Caviar Dreams" panose="020B0402020204020504" pitchFamily="34" charset="0"/>
              </a:rPr>
              <a:t>14</a:t>
            </a:r>
            <a:endParaRPr lang="ca-ES" sz="3200" dirty="0">
              <a:solidFill>
                <a:schemeClr val="bg1"/>
              </a:solidFill>
              <a:latin typeface="Caviar Dreams" panose="020B0402020204020504" pitchFamily="34" charset="0"/>
            </a:endParaRPr>
          </a:p>
        </p:txBody>
      </p:sp>
      <p:sp>
        <p:nvSpPr>
          <p:cNvPr id="6" name="Elipse 5" descr="Derecho a la libertad i seguridad&#10;&#10;Art. 14&#10;" title="Círculo"/>
          <p:cNvSpPr/>
          <p:nvPr/>
        </p:nvSpPr>
        <p:spPr>
          <a:xfrm>
            <a:off x="9284822" y="1251034"/>
            <a:ext cx="2520000" cy="252000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ca-ES" dirty="0" smtClean="0">
                <a:solidFill>
                  <a:schemeClr val="bg1"/>
                </a:solidFill>
                <a:latin typeface="Caviar Dreams" panose="020B0402020204020504" pitchFamily="34" charset="0"/>
              </a:rPr>
              <a:t>Dret a viure de forma independent i a ser inclòs a la comunitat</a:t>
            </a:r>
          </a:p>
          <a:p>
            <a:pPr algn="ctr"/>
            <a:r>
              <a:rPr lang="ca-ES" sz="3200" dirty="0" smtClean="0">
                <a:solidFill>
                  <a:schemeClr val="bg1"/>
                </a:solidFill>
                <a:latin typeface="Caviar Dreams" panose="020B0402020204020504" pitchFamily="34" charset="0"/>
              </a:rPr>
              <a:t>19</a:t>
            </a:r>
            <a:endParaRPr lang="ca-ES" sz="3200" dirty="0">
              <a:solidFill>
                <a:schemeClr val="bg1"/>
              </a:solidFill>
              <a:latin typeface="Caviar Dreams" panose="020B04020202040205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95198" y="3503691"/>
            <a:ext cx="2520000" cy="2880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a-ES" sz="2000" b="1" dirty="0" err="1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Observ</a:t>
            </a:r>
            <a:r>
              <a:rPr lang="ca-ES" sz="2000" b="1" dirty="0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. </a:t>
            </a:r>
            <a:r>
              <a:rPr lang="ca-ES" sz="2000" b="1" dirty="0" err="1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Gral</a:t>
            </a:r>
            <a:r>
              <a:rPr lang="ca-ES" sz="2000" b="1" dirty="0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 nº1</a:t>
            </a:r>
            <a:endParaRPr lang="ca-ES" sz="1600" dirty="0">
              <a:latin typeface="Caviar Dreams" panose="020B0402020204020504" pitchFamily="34" charset="0"/>
            </a:endParaRPr>
          </a:p>
          <a:p>
            <a:pPr lvl="0" algn="ctr"/>
            <a:r>
              <a:rPr lang="ca-ES" sz="1400" i="1" dirty="0" smtClean="0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11-04-2014</a:t>
            </a:r>
            <a:br>
              <a:rPr lang="ca-ES" sz="1400" i="1" dirty="0" smtClean="0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</a:br>
            <a:endParaRPr lang="ca-ES" sz="1100" i="1" dirty="0">
              <a:latin typeface="Caviar Dreams" panose="020B0402020204020504" pitchFamily="34" charset="0"/>
            </a:endParaRPr>
          </a:p>
          <a:p>
            <a:pPr marL="285750" lvl="0" indent="-285750"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ca-ES" sz="1600" dirty="0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No es pot negar la capacitat jurídica</a:t>
            </a:r>
            <a:endParaRPr lang="ca-ES" sz="1600" dirty="0">
              <a:latin typeface="Caviar Dreams" panose="020B0402020204020504" pitchFamily="34" charset="0"/>
            </a:endParaRPr>
          </a:p>
          <a:p>
            <a:pPr marL="285750" lvl="0" indent="-285750"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ca-ES" sz="1600" dirty="0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Suport: mai decidir per l’altre</a:t>
            </a:r>
            <a:endParaRPr lang="ca-ES" sz="1600" dirty="0">
              <a:latin typeface="Caviar Dreams" panose="020B0402020204020504" pitchFamily="34" charset="0"/>
            </a:endParaRPr>
          </a:p>
          <a:p>
            <a:pPr marL="285750" lvl="0" indent="-285750"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ca-ES" sz="1600" dirty="0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Dret a rebutjar el suport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9284822" y="3503691"/>
            <a:ext cx="2520000" cy="2880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a-ES" sz="2000" b="1" dirty="0" err="1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Observ</a:t>
            </a:r>
            <a:r>
              <a:rPr lang="ca-ES" sz="2000" b="1" dirty="0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. </a:t>
            </a:r>
            <a:r>
              <a:rPr lang="ca-ES" sz="2000" b="1" dirty="0" err="1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Gral</a:t>
            </a:r>
            <a:r>
              <a:rPr lang="ca-ES" sz="2000" b="1" dirty="0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 </a:t>
            </a:r>
            <a:r>
              <a:rPr lang="ca-ES" sz="2000" b="1" dirty="0" smtClean="0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nº5</a:t>
            </a:r>
            <a:endParaRPr lang="ca-ES" sz="1600" dirty="0">
              <a:latin typeface="Caviar Dreams" panose="020B0402020204020504" pitchFamily="34" charset="0"/>
            </a:endParaRPr>
          </a:p>
          <a:p>
            <a:pPr lvl="0" algn="ctr"/>
            <a:r>
              <a:rPr lang="ca-ES" sz="1400" i="1" dirty="0" smtClean="0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27-10-2017</a:t>
            </a:r>
            <a:br>
              <a:rPr lang="ca-ES" sz="1400" i="1" dirty="0" smtClean="0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</a:br>
            <a:endParaRPr lang="ca-ES" sz="1100" i="1" dirty="0">
              <a:latin typeface="Caviar Dreams" panose="020B0402020204020504" pitchFamily="34" charset="0"/>
            </a:endParaRPr>
          </a:p>
          <a:p>
            <a:pPr marL="285750" lvl="0" indent="-285750"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ca-ES" sz="1600" dirty="0" smtClean="0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Comptar amb els mitjans necessaris </a:t>
            </a:r>
            <a:r>
              <a:rPr lang="ca-ES" sz="1600" dirty="0" smtClean="0">
                <a:solidFill>
                  <a:schemeClr val="accent5"/>
                </a:solidFill>
                <a:latin typeface="Caviar Dreams" panose="020B0402020204020504" pitchFamily="34" charset="0"/>
                <a:cs typeface="Calibri"/>
                <a:sym typeface="Calibri"/>
              </a:rPr>
              <a:t>Disposar de serveis i que siguin accessibles</a:t>
            </a:r>
            <a:endParaRPr lang="ca-ES" sz="1600" dirty="0">
              <a:latin typeface="Caviar Dreams" panose="020B0402020204020504" pitchFamily="34" charset="0"/>
            </a:endParaRPr>
          </a:p>
          <a:p>
            <a:pPr marL="285750" lvl="0" indent="-285750">
              <a:buClr>
                <a:schemeClr val="accent5"/>
              </a:buClr>
              <a:buSzPts val="1400"/>
              <a:buFont typeface="Arial"/>
              <a:buChar char="•"/>
            </a:pPr>
            <a:r>
              <a:rPr lang="ca-ES" sz="1600" dirty="0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Dret </a:t>
            </a:r>
            <a:r>
              <a:rPr lang="ca-ES" sz="1600" dirty="0" smtClean="0">
                <a:solidFill>
                  <a:schemeClr val="accent5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a la participació</a:t>
            </a:r>
            <a:endParaRPr lang="ca-ES" sz="1600" dirty="0">
              <a:solidFill>
                <a:schemeClr val="accent5"/>
              </a:solidFill>
              <a:latin typeface="Caviar Dreams" panose="020B04020202040205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26;p22"/>
          <p:cNvSpPr txBox="1"/>
          <p:nvPr/>
        </p:nvSpPr>
        <p:spPr>
          <a:xfrm>
            <a:off x="59384" y="6330911"/>
            <a:ext cx="37916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 dirty="0">
                <a:solidFill>
                  <a:schemeClr val="accent1"/>
                </a:solidFill>
                <a:latin typeface="Caviar Dreams" panose="020B0402020204020504" pitchFamily="34" charset="0"/>
                <a:ea typeface="Calibri"/>
                <a:cs typeface="Calibri"/>
                <a:sym typeface="Calibri"/>
              </a:rPr>
              <a:t>”El Comitè observa que hi ha un malentès general”</a:t>
            </a:r>
            <a:endParaRPr sz="1600" b="1" dirty="0">
              <a:solidFill>
                <a:schemeClr val="accent1"/>
              </a:solidFill>
              <a:latin typeface="Caviar Dreams" panose="020B04020202040205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47" y="4247768"/>
            <a:ext cx="4615326" cy="120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Dret a viure de forma independent i a ser inclòs a la comunitat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12B-DCF1-4524-AAD6-52B0FA9EA5BE}" type="slidenum">
              <a:rPr lang="ca-ES" smtClean="0"/>
              <a:pPr/>
              <a:t>5</a:t>
            </a:fld>
            <a:endParaRPr lang="ca-ES" dirty="0"/>
          </a:p>
        </p:txBody>
      </p:sp>
      <p:sp>
        <p:nvSpPr>
          <p:cNvPr id="4" name="Elipse 3" descr="Derecho a la libertad i seguridad&#10;&#10;Art. 14&#10;" title="Círculo"/>
          <p:cNvSpPr/>
          <p:nvPr/>
        </p:nvSpPr>
        <p:spPr>
          <a:xfrm>
            <a:off x="206432" y="1407903"/>
            <a:ext cx="1080000" cy="108000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ca-ES" sz="1600" dirty="0" smtClean="0">
                <a:solidFill>
                  <a:schemeClr val="bg1"/>
                </a:solidFill>
                <a:latin typeface="Caviar Dreams" panose="020B0402020204020504" pitchFamily="34" charset="0"/>
              </a:rPr>
              <a:t>Article 19</a:t>
            </a:r>
            <a:endParaRPr lang="ca-ES" sz="1600" dirty="0">
              <a:solidFill>
                <a:schemeClr val="bg1"/>
              </a:solidFill>
              <a:latin typeface="Caviar Dreams" panose="020B0402020204020504" pitchFamily="34" charset="0"/>
            </a:endParaRPr>
          </a:p>
        </p:txBody>
      </p:sp>
      <p:sp>
        <p:nvSpPr>
          <p:cNvPr id="5" name="Google Shape;264;p25"/>
          <p:cNvSpPr txBox="1"/>
          <p:nvPr/>
        </p:nvSpPr>
        <p:spPr>
          <a:xfrm>
            <a:off x="1047107" y="1665204"/>
            <a:ext cx="3030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ca-ES" sz="1600" b="1" i="0" u="none" strike="noStrike" cap="none" dirty="0">
                <a:solidFill>
                  <a:schemeClr val="accent1"/>
                </a:solidFill>
                <a:latin typeface="Caviar Dreams" panose="020B0402020204020504" pitchFamily="34" charset="0"/>
                <a:sym typeface="Arial"/>
              </a:rPr>
              <a:t>Observació General n.5 (27/10/2017)</a:t>
            </a:r>
            <a:endParaRPr sz="1800" dirty="0">
              <a:solidFill>
                <a:schemeClr val="dk1"/>
              </a:solidFill>
              <a:latin typeface="Caviar Dreams" panose="020B0402020204020504" pitchFamily="34" charset="0"/>
              <a:sym typeface="Arial"/>
            </a:endParaRPr>
          </a:p>
        </p:txBody>
      </p:sp>
      <p:sp>
        <p:nvSpPr>
          <p:cNvPr id="6" name="Google Shape;265;p25"/>
          <p:cNvSpPr txBox="1"/>
          <p:nvPr/>
        </p:nvSpPr>
        <p:spPr>
          <a:xfrm>
            <a:off x="695198" y="3513471"/>
            <a:ext cx="3734718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ca-ES" sz="1600" b="0" i="0" u="none" strike="noStrike" cap="none" dirty="0">
                <a:solidFill>
                  <a:schemeClr val="accent1"/>
                </a:solidFill>
                <a:latin typeface="Caviar Dreams" panose="020B0402020204020504" pitchFamily="34" charset="0"/>
                <a:sym typeface="Arial"/>
              </a:rPr>
              <a:t>VIDA INDEPENDENT</a:t>
            </a:r>
            <a:endParaRPr sz="1800" dirty="0">
              <a:solidFill>
                <a:schemeClr val="dk1"/>
              </a:solidFill>
              <a:latin typeface="Caviar Dreams" panose="020B04020202040205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-ES" sz="1600" b="0" i="0" u="none" strike="noStrike" cap="none" dirty="0">
                <a:solidFill>
                  <a:srgbClr val="000000"/>
                </a:solidFill>
                <a:latin typeface="Caviar Dreams" panose="020B0402020204020504" pitchFamily="34" charset="0"/>
                <a:sym typeface="Arial"/>
              </a:rPr>
              <a:t>Control sobre la pròpia vida.</a:t>
            </a:r>
            <a:endParaRPr sz="1800" dirty="0">
              <a:solidFill>
                <a:schemeClr val="dk1"/>
              </a:solidFill>
              <a:latin typeface="Caviar Dreams" panose="020B04020202040205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viar Dreams" panose="020B04020202040205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ca-ES" sz="1600" b="0" i="0" u="none" strike="noStrike" cap="none" dirty="0">
                <a:solidFill>
                  <a:schemeClr val="accent1"/>
                </a:solidFill>
                <a:latin typeface="Caviar Dreams" panose="020B0402020204020504" pitchFamily="34" charset="0"/>
                <a:sym typeface="Arial"/>
              </a:rPr>
              <a:t>INCLUSIÓ EN LA COMUNITAT</a:t>
            </a:r>
            <a:endParaRPr sz="1800" dirty="0">
              <a:solidFill>
                <a:schemeClr val="dk1"/>
              </a:solidFill>
              <a:latin typeface="Caviar Dreams" panose="020B04020202040205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a-ES" sz="1600" b="0" i="0" u="none" strike="noStrike" cap="none" dirty="0">
                <a:solidFill>
                  <a:srgbClr val="000000"/>
                </a:solidFill>
                <a:latin typeface="Caviar Dreams" panose="020B0402020204020504" pitchFamily="34" charset="0"/>
                <a:sym typeface="Arial"/>
              </a:rPr>
              <a:t>Participació plena i efectiva a la societat..., l'habitatge, la cura personal, transport, centres comercials, sales de cinema i totes les altres instal·lacions i serveis que s'ofereixen al públic.</a:t>
            </a:r>
            <a:endParaRPr sz="1800" dirty="0">
              <a:solidFill>
                <a:schemeClr val="dk1"/>
              </a:solidFill>
              <a:latin typeface="Caviar Dreams" panose="020B0402020204020504" pitchFamily="34" charset="0"/>
              <a:sym typeface="Arial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965872" y="1407903"/>
            <a:ext cx="6838950" cy="144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latin typeface="Caviar Dreams" panose="020B0402020204020504" pitchFamily="34" charset="0"/>
              </a:rPr>
              <a:t>Escollir el lloc de residència i amb qui viure.</a:t>
            </a:r>
          </a:p>
          <a:p>
            <a:pPr algn="ctr"/>
            <a:endParaRPr lang="ca-ES" dirty="0">
              <a:latin typeface="Caviar Dreams" panose="020B0402020204020504" pitchFamily="34" charset="0"/>
            </a:endParaRPr>
          </a:p>
          <a:p>
            <a:pPr algn="ctr"/>
            <a:r>
              <a:rPr lang="ca-ES" dirty="0" smtClean="0">
                <a:latin typeface="Caviar Dreams" panose="020B0402020204020504" pitchFamily="34" charset="0"/>
              </a:rPr>
              <a:t>Que les persones no es vegin obligades a viure en un sistema de vida específic</a:t>
            </a:r>
            <a:endParaRPr lang="ca-ES" dirty="0">
              <a:latin typeface="Caviar Dreams" panose="020B04020202040205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965872" y="3052469"/>
            <a:ext cx="6838950" cy="144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latin typeface="Caviar Dreams" panose="020B0402020204020504" pitchFamily="34" charset="0"/>
              </a:rPr>
              <a:t>Accés a una varietat de serveis d’assistència domiciliària, residencial i altres serveis de suport de la comunitat.</a:t>
            </a:r>
          </a:p>
          <a:p>
            <a:pPr algn="ctr"/>
            <a:endParaRPr lang="ca-ES" dirty="0">
              <a:latin typeface="Caviar Dreams" panose="020B0402020204020504" pitchFamily="34" charset="0"/>
            </a:endParaRPr>
          </a:p>
          <a:p>
            <a:pPr algn="ctr"/>
            <a:r>
              <a:rPr lang="ca-ES" dirty="0" smtClean="0">
                <a:latin typeface="Caviar Dreams" panose="020B0402020204020504" pitchFamily="34" charset="0"/>
              </a:rPr>
              <a:t>Assistència personal necessària</a:t>
            </a:r>
            <a:endParaRPr lang="ca-ES" dirty="0">
              <a:latin typeface="Caviar Dreams" panose="020B04020202040205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4965872" y="4697035"/>
            <a:ext cx="6838950" cy="144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latin typeface="Caviar Dreams" panose="020B0402020204020504" pitchFamily="34" charset="0"/>
              </a:rPr>
              <a:t>Instal·lacions i serveis comunitaris per a la població en general que també estiguin a la seva disposició.</a:t>
            </a:r>
          </a:p>
          <a:p>
            <a:pPr algn="ctr"/>
            <a:endParaRPr lang="ca-ES" dirty="0">
              <a:latin typeface="Caviar Dreams" panose="020B0402020204020504" pitchFamily="34" charset="0"/>
            </a:endParaRPr>
          </a:p>
          <a:p>
            <a:pPr algn="ctr"/>
            <a:r>
              <a:rPr lang="ca-ES" dirty="0" smtClean="0">
                <a:latin typeface="Caviar Dreams" panose="020B0402020204020504" pitchFamily="34" charset="0"/>
              </a:rPr>
              <a:t>En igualtat de condicions i tenint en compte les necessitats específiques.</a:t>
            </a:r>
            <a:endParaRPr lang="ca-ES" dirty="0">
              <a:latin typeface="Caviar Dreams" panose="020B040202020402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Dret a viure de forma independent i </a:t>
            </a:r>
            <a:r>
              <a:rPr lang="ca-ES" dirty="0"/>
              <a:t>a ser </a:t>
            </a:r>
            <a:r>
              <a:rPr lang="ca-ES" dirty="0" smtClean="0"/>
              <a:t>inclòs a la comunitat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12B-DCF1-4524-AAD6-52B0FA9EA5BE}" type="slidenum">
              <a:rPr lang="ca-ES" smtClean="0"/>
              <a:pPr/>
              <a:t>6</a:t>
            </a:fld>
            <a:endParaRPr lang="ca-ES" dirty="0"/>
          </a:p>
        </p:txBody>
      </p:sp>
      <p:sp>
        <p:nvSpPr>
          <p:cNvPr id="8" name="Elipse 7" descr="Derecho a la libertad i seguridad&#10;&#10;Art. 14&#10;" title="Círculo"/>
          <p:cNvSpPr/>
          <p:nvPr/>
        </p:nvSpPr>
        <p:spPr>
          <a:xfrm>
            <a:off x="206432" y="1407903"/>
            <a:ext cx="1080000" cy="108000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es-E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ca-ES" sz="1600" dirty="0" smtClean="0">
                <a:solidFill>
                  <a:schemeClr val="bg1"/>
                </a:solidFill>
                <a:latin typeface="Caviar Dreams" panose="020B0402020204020504" pitchFamily="34" charset="0"/>
              </a:rPr>
              <a:t>Article 19</a:t>
            </a:r>
            <a:endParaRPr lang="ca-ES" sz="1600" dirty="0">
              <a:solidFill>
                <a:schemeClr val="bg1"/>
              </a:solidFill>
              <a:latin typeface="Caviar Dreams" panose="020B04020202040205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679001"/>
              </p:ext>
            </p:extLst>
          </p:nvPr>
        </p:nvGraphicFramePr>
        <p:xfrm>
          <a:off x="1006366" y="39322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ector recto de flecha 10"/>
          <p:cNvCxnSpPr/>
          <p:nvPr/>
        </p:nvCxnSpPr>
        <p:spPr>
          <a:xfrm flipH="1">
            <a:off x="1934817" y="1947903"/>
            <a:ext cx="1014815" cy="376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 flipV="1">
            <a:off x="2023337" y="2505250"/>
            <a:ext cx="837773" cy="29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1515931" y="4806062"/>
            <a:ext cx="1269028" cy="151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 flipV="1">
            <a:off x="1604451" y="5138622"/>
            <a:ext cx="837772" cy="29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437981" y="2344687"/>
            <a:ext cx="64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latin typeface="Caviar Dreams" panose="020B0402020204020504" pitchFamily="34" charset="0"/>
              </a:rPr>
              <a:t>59%</a:t>
            </a:r>
            <a:endParaRPr lang="ca-ES" b="1" dirty="0">
              <a:latin typeface="Caviar Dreams" panose="020B04020202040205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81216" y="4991523"/>
            <a:ext cx="64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latin typeface="Caviar Dreams" panose="020B0402020204020504" pitchFamily="34" charset="0"/>
              </a:rPr>
              <a:t>42%</a:t>
            </a:r>
            <a:endParaRPr lang="ca-ES" b="1" dirty="0">
              <a:latin typeface="Caviar Dreams" panose="020B0402020204020504" pitchFamily="34" charset="0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207756"/>
              </p:ext>
            </p:extLst>
          </p:nvPr>
        </p:nvGraphicFramePr>
        <p:xfrm>
          <a:off x="1635197" y="931025"/>
          <a:ext cx="3600000" cy="306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466257"/>
              </p:ext>
            </p:extLst>
          </p:nvPr>
        </p:nvGraphicFramePr>
        <p:xfrm>
          <a:off x="5235197" y="931026"/>
          <a:ext cx="6766841" cy="285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93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Algunes coses surten bé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12B-DCF1-4524-AAD6-52B0FA9EA5BE}" type="slidenum">
              <a:rPr lang="ca-ES" smtClean="0"/>
              <a:pPr/>
              <a:t>7</a:t>
            </a:fld>
            <a:endParaRPr lang="ca-ES" dirty="0"/>
          </a:p>
        </p:txBody>
      </p:sp>
      <p:pic>
        <p:nvPicPr>
          <p:cNvPr id="2050" name="Picture 2" descr="http://www.ias.cat/adjunts/images/Zero%20Project%20Awardee%202023%20Badge%20for%20website%20460x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60" y="2280492"/>
            <a:ext cx="4381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35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5993" y="4063395"/>
            <a:ext cx="3268033" cy="1060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o 7"/>
          <p:cNvGrpSpPr/>
          <p:nvPr/>
        </p:nvGrpSpPr>
        <p:grpSpPr>
          <a:xfrm>
            <a:off x="668317" y="2091645"/>
            <a:ext cx="3513158" cy="3182924"/>
            <a:chOff x="668317" y="1636726"/>
            <a:chExt cx="3513158" cy="3182924"/>
          </a:xfrm>
        </p:grpSpPr>
        <p:pic>
          <p:nvPicPr>
            <p:cNvPr id="2052" name="Picture 4" descr="Reconeixement internacional a l'Espai Obert i Support-Girona | Redacció |  girona | Societat | El Punt Avu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69" y="2283057"/>
              <a:ext cx="3025775" cy="2310936"/>
            </a:xfrm>
            <a:prstGeom prst="roundRect">
              <a:avLst>
                <a:gd name="adj" fmla="val 6363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uadroTexto 3"/>
            <p:cNvSpPr txBox="1"/>
            <p:nvPr/>
          </p:nvSpPr>
          <p:spPr>
            <a:xfrm>
              <a:off x="695198" y="1775225"/>
              <a:ext cx="3486277" cy="408623"/>
            </a:xfrm>
            <a:prstGeom prst="round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a-ES" b="1" dirty="0" smtClean="0">
                  <a:solidFill>
                    <a:schemeClr val="accent1"/>
                  </a:solidFill>
                  <a:latin typeface="Caviar Dreams" panose="020B0402020204020504" pitchFamily="34" charset="0"/>
                </a:rPr>
                <a:t>ESPAI OBERT</a:t>
              </a:r>
              <a:endParaRPr lang="ca-ES" b="1" dirty="0">
                <a:solidFill>
                  <a:schemeClr val="accent1"/>
                </a:solidFill>
                <a:latin typeface="Caviar Dreams" panose="020B0402020204020504" pitchFamily="34" charset="0"/>
              </a:endParaRP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668317" y="1636726"/>
              <a:ext cx="3486277" cy="3182924"/>
            </a:xfrm>
            <a:prstGeom prst="roundRect">
              <a:avLst>
                <a:gd name="adj" fmla="val 6792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483537" y="2091645"/>
            <a:ext cx="3486277" cy="3182924"/>
            <a:chOff x="8483537" y="1636726"/>
            <a:chExt cx="3486277" cy="3182924"/>
          </a:xfrm>
        </p:grpSpPr>
        <p:pic>
          <p:nvPicPr>
            <p:cNvPr id="2054" name="Picture 6" descr="Dos projectes gironins guardonats en els premis internacionals Zero Project  - exterior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32"/>
            <a:stretch/>
          </p:blipFill>
          <p:spPr bwMode="auto">
            <a:xfrm>
              <a:off x="8575676" y="2283057"/>
              <a:ext cx="3302000" cy="2312670"/>
            </a:xfrm>
            <a:prstGeom prst="roundRect">
              <a:avLst>
                <a:gd name="adj" fmla="val 6782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8"/>
            <p:cNvSpPr txBox="1"/>
            <p:nvPr/>
          </p:nvSpPr>
          <p:spPr>
            <a:xfrm>
              <a:off x="8575677" y="1636726"/>
              <a:ext cx="3229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b="1" dirty="0" smtClean="0">
                  <a:solidFill>
                    <a:schemeClr val="accent1"/>
                  </a:solidFill>
                  <a:latin typeface="Caviar Dreams" panose="020B0402020204020504" pitchFamily="34" charset="0"/>
                </a:rPr>
                <a:t>TOP HOUSE – COMISSIÓ D’HABITATGE</a:t>
              </a:r>
              <a:endParaRPr lang="ca-ES" b="1" dirty="0">
                <a:solidFill>
                  <a:schemeClr val="accent1"/>
                </a:solidFill>
                <a:latin typeface="Caviar Dreams" panose="020B0402020204020504" pitchFamily="34" charset="0"/>
              </a:endParaRPr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8483537" y="1636726"/>
              <a:ext cx="3486277" cy="3182924"/>
            </a:xfrm>
            <a:prstGeom prst="roundRect">
              <a:avLst>
                <a:gd name="adj" fmla="val 6792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8948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Espai Obert: necessitat i interès social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12B-DCF1-4524-AAD6-52B0FA9EA5BE}" type="slidenum">
              <a:rPr lang="ca-ES" smtClean="0"/>
              <a:pPr/>
              <a:t>8</a:t>
            </a:fld>
            <a:endParaRPr lang="ca-ES" dirty="0"/>
          </a:p>
        </p:txBody>
      </p:sp>
      <p:sp>
        <p:nvSpPr>
          <p:cNvPr id="4" name="Google Shape;295;p27"/>
          <p:cNvSpPr/>
          <p:nvPr/>
        </p:nvSpPr>
        <p:spPr>
          <a:xfrm>
            <a:off x="7306715" y="5302804"/>
            <a:ext cx="4698352" cy="95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dirty="0" smtClean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De les persones ateses durant l’any 2025, el 23% ja es troba en una situació residencial estable. </a:t>
            </a:r>
            <a:endParaRPr sz="1400" dirty="0">
              <a:solidFill>
                <a:schemeClr val="dk1"/>
              </a:solidFill>
              <a:latin typeface="Caviar Dreams" panose="020B0402020204020504" pitchFamily="34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68140"/>
              </p:ext>
            </p:extLst>
          </p:nvPr>
        </p:nvGraphicFramePr>
        <p:xfrm>
          <a:off x="258380" y="4185411"/>
          <a:ext cx="3073400" cy="2200275"/>
        </p:xfrm>
        <a:graphic>
          <a:graphicData uri="http://schemas.openxmlformats.org/drawingml/2006/table">
            <a:tbl>
              <a:tblPr/>
              <a:tblGrid>
                <a:gridCol w="2312186">
                  <a:extLst>
                    <a:ext uri="{9D8B030D-6E8A-4147-A177-3AD203B41FA5}">
                      <a16:colId xmlns:a16="http://schemas.microsoft.com/office/drawing/2014/main" val="2869357850"/>
                    </a:ext>
                  </a:extLst>
                </a:gridCol>
                <a:gridCol w="761214">
                  <a:extLst>
                    <a:ext uri="{9D8B030D-6E8A-4147-A177-3AD203B41FA5}">
                      <a16:colId xmlns:a16="http://schemas.microsoft.com/office/drawing/2014/main" val="30837959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ÀPATS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5588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ÀPATS TOTALS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10831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viar Dreams" panose="020B04020202040205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5005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ESMORZARS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1604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viar Dreams" panose="020B04020202040205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7067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DINARS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4106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viar Dreams" panose="020B04020202040205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8044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BERENARS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1951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viar Dreams" panose="020B04020202040205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816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SOPARS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viar Dreams" panose="020B04020202040205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3170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viar Dreams" panose="020B04020202040205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2233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viar Dreams" panose="020B04020202040205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viar Dreams" panose="020B04020202040205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0301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BUGADERIA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8822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DUTXES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1097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viar Dreams" panose="020B04020202040205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6888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RENTADORES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884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viar Dreams" panose="020B04020202040205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6041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SECADORES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viar Dreams" panose="020B0402020204020504" pitchFamily="34" charset="0"/>
                        </a:rPr>
                        <a:t>885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viar Dreams" panose="020B04020202040205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895580"/>
                  </a:ext>
                </a:extLst>
              </a:tr>
            </a:tbl>
          </a:graphicData>
        </a:graphic>
      </p:graphicFrame>
      <p:grpSp>
        <p:nvGrpSpPr>
          <p:cNvPr id="31" name="Grupo 30"/>
          <p:cNvGrpSpPr/>
          <p:nvPr/>
        </p:nvGrpSpPr>
        <p:grpSpPr>
          <a:xfrm>
            <a:off x="7306715" y="3600162"/>
            <a:ext cx="4698352" cy="1305752"/>
            <a:chOff x="7306715" y="3847273"/>
            <a:chExt cx="4698352" cy="130575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250" y="4371735"/>
              <a:ext cx="1633537" cy="709487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933" y="4486494"/>
              <a:ext cx="2164957" cy="409899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>
              <a:off x="7306715" y="3847273"/>
              <a:ext cx="4698352" cy="1305752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ca-ES" b="1" dirty="0" smtClean="0">
                  <a:solidFill>
                    <a:schemeClr val="accent1"/>
                  </a:solidFill>
                  <a:latin typeface="Caviar Dreams" panose="020B0402020204020504" pitchFamily="34" charset="0"/>
                </a:rPr>
                <a:t>Premis</a:t>
              </a:r>
              <a:endParaRPr lang="ca-ES" b="1" dirty="0">
                <a:solidFill>
                  <a:schemeClr val="accent1"/>
                </a:solidFill>
                <a:latin typeface="Caviar Dreams" panose="020B0402020204020504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2115066" y="1383556"/>
            <a:ext cx="7781121" cy="1456326"/>
            <a:chOff x="338711" y="1559924"/>
            <a:chExt cx="7781121" cy="1456326"/>
          </a:xfrm>
        </p:grpSpPr>
        <p:sp>
          <p:nvSpPr>
            <p:cNvPr id="13" name="Rectángulo redondeado 12"/>
            <p:cNvSpPr/>
            <p:nvPr/>
          </p:nvSpPr>
          <p:spPr>
            <a:xfrm>
              <a:off x="338711" y="1571625"/>
              <a:ext cx="1486027" cy="14382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b="1" dirty="0" smtClean="0">
                  <a:latin typeface="Caviar Dreams" panose="020B0402020204020504" pitchFamily="34" charset="0"/>
                </a:rPr>
                <a:t>Serveis i normatives rígides</a:t>
              </a:r>
              <a:endParaRPr lang="ca-ES" sz="1400" b="1" dirty="0">
                <a:latin typeface="Caviar Dreams" panose="020B0402020204020504" pitchFamily="34" charset="0"/>
              </a:endParaRPr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1890027" y="1571625"/>
              <a:ext cx="1486027" cy="14382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b="1" dirty="0" smtClean="0">
                  <a:latin typeface="Caviar Dreams" panose="020B0402020204020504" pitchFamily="34" charset="0"/>
                </a:rPr>
                <a:t>Persones que queden fora del sistema</a:t>
              </a:r>
              <a:endParaRPr lang="ca-ES" sz="1400" b="1" dirty="0">
                <a:latin typeface="Caviar Dreams" panose="020B0402020204020504" pitchFamily="34" charset="0"/>
              </a:endParaRP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3441343" y="1566274"/>
              <a:ext cx="1486027" cy="14382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b="1" dirty="0" smtClean="0">
                  <a:latin typeface="Caviar Dreams" panose="020B0402020204020504" pitchFamily="34" charset="0"/>
                </a:rPr>
                <a:t>Manca d’atenció a necessitats bàsiques</a:t>
              </a:r>
              <a:endParaRPr lang="ca-ES" sz="1400" b="1" dirty="0">
                <a:latin typeface="Caviar Dreams" panose="020B0402020204020504" pitchFamily="34" charset="0"/>
              </a:endParaRP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4986681" y="1566274"/>
              <a:ext cx="1486027" cy="143827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b="1" dirty="0" smtClean="0">
                  <a:latin typeface="Caviar Dreams" panose="020B0402020204020504" pitchFamily="34" charset="0"/>
                </a:rPr>
                <a:t>Factors de desestabilització de la salut mental</a:t>
              </a:r>
              <a:endParaRPr lang="ca-ES" sz="1400" b="1" dirty="0">
                <a:latin typeface="Caviar Dreams" panose="020B0402020204020504" pitchFamily="34" charset="0"/>
              </a:endParaRPr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6633805" y="1566274"/>
              <a:ext cx="1486027" cy="143827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200" b="1" dirty="0" smtClean="0">
                  <a:latin typeface="Caviar Dreams" panose="020B0402020204020504" pitchFamily="34" charset="0"/>
                </a:rPr>
                <a:t>Ingressos recurrents a urgències psiquiàtriques i hospitalització</a:t>
              </a:r>
              <a:endParaRPr lang="ca-ES" sz="1200" b="1" dirty="0">
                <a:latin typeface="Caviar Dreams" panose="020B0402020204020504" pitchFamily="34" charset="0"/>
              </a:endParaRPr>
            </a:p>
          </p:txBody>
        </p:sp>
        <p:cxnSp>
          <p:nvCxnSpPr>
            <p:cNvPr id="19" name="Conector curvado 18"/>
            <p:cNvCxnSpPr>
              <a:stCxn id="13" idx="2"/>
              <a:endCxn id="14" idx="2"/>
            </p:cNvCxnSpPr>
            <p:nvPr/>
          </p:nvCxnSpPr>
          <p:spPr>
            <a:xfrm rot="16200000" flipH="1">
              <a:off x="1857383" y="2234242"/>
              <a:ext cx="12700" cy="1551316"/>
            </a:xfrm>
            <a:prstGeom prst="curvedConnector3">
              <a:avLst>
                <a:gd name="adj1" fmla="val 2925000"/>
              </a:avLst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curvado 20"/>
            <p:cNvCxnSpPr>
              <a:stCxn id="14" idx="0"/>
              <a:endCxn id="15" idx="0"/>
            </p:cNvCxnSpPr>
            <p:nvPr/>
          </p:nvCxnSpPr>
          <p:spPr>
            <a:xfrm rot="5400000" flipH="1" flipV="1">
              <a:off x="3406024" y="793292"/>
              <a:ext cx="5351" cy="1551316"/>
            </a:xfrm>
            <a:prstGeom prst="curvedConnector3">
              <a:avLst>
                <a:gd name="adj1" fmla="val 8110185"/>
              </a:avLst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curvado 22"/>
            <p:cNvCxnSpPr>
              <a:stCxn id="15" idx="2"/>
              <a:endCxn id="16" idx="2"/>
            </p:cNvCxnSpPr>
            <p:nvPr/>
          </p:nvCxnSpPr>
          <p:spPr>
            <a:xfrm rot="16200000" flipH="1">
              <a:off x="4957026" y="2231880"/>
              <a:ext cx="12700" cy="1545338"/>
            </a:xfrm>
            <a:prstGeom prst="curvedConnector3">
              <a:avLst>
                <a:gd name="adj1" fmla="val 3150000"/>
              </a:avLst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curvado 24"/>
            <p:cNvCxnSpPr>
              <a:stCxn id="16" idx="0"/>
              <a:endCxn id="17" idx="0"/>
            </p:cNvCxnSpPr>
            <p:nvPr/>
          </p:nvCxnSpPr>
          <p:spPr>
            <a:xfrm rot="5400000" flipH="1" flipV="1">
              <a:off x="6553257" y="742712"/>
              <a:ext cx="12700" cy="1647124"/>
            </a:xfrm>
            <a:prstGeom prst="curvedConnector3">
              <a:avLst>
                <a:gd name="adj1" fmla="val 3750000"/>
              </a:avLst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292208"/>
              </p:ext>
            </p:extLst>
          </p:nvPr>
        </p:nvGraphicFramePr>
        <p:xfrm>
          <a:off x="3389992" y="3582099"/>
          <a:ext cx="3825661" cy="327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47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Comissió d’habitatge</a:t>
            </a:r>
            <a:endParaRPr lang="ca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12B-DCF1-4524-AAD6-52B0FA9EA5BE}" type="slidenum">
              <a:rPr lang="ca-ES" smtClean="0"/>
              <a:pPr/>
              <a:t>9</a:t>
            </a:fld>
            <a:endParaRPr lang="ca-ES" dirty="0"/>
          </a:p>
        </p:txBody>
      </p:sp>
      <p:grpSp>
        <p:nvGrpSpPr>
          <p:cNvPr id="32" name="Grupo 31"/>
          <p:cNvGrpSpPr/>
          <p:nvPr/>
        </p:nvGrpSpPr>
        <p:grpSpPr>
          <a:xfrm>
            <a:off x="348553" y="1049099"/>
            <a:ext cx="5053957" cy="2953189"/>
            <a:chOff x="348553" y="1049099"/>
            <a:chExt cx="3640741" cy="2953189"/>
          </a:xfrm>
        </p:grpSpPr>
        <p:sp>
          <p:nvSpPr>
            <p:cNvPr id="10" name="Google Shape;306;p28"/>
            <p:cNvSpPr/>
            <p:nvPr/>
          </p:nvSpPr>
          <p:spPr>
            <a:xfrm>
              <a:off x="348553" y="1998999"/>
              <a:ext cx="1188000" cy="1764000"/>
            </a:xfrm>
            <a:prstGeom prst="roundRect">
              <a:avLst>
                <a:gd name="adj" fmla="val 8001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600" dirty="0">
                  <a:solidFill>
                    <a:schemeClr val="lt1"/>
                  </a:solidFill>
                  <a:latin typeface="Caviar Dreams" panose="020B0402020204020504" pitchFamily="34" charset="0"/>
                  <a:sym typeface="Arial"/>
                </a:rPr>
                <a:t>Treball amb diferents agents del territori</a:t>
              </a:r>
              <a:endParaRPr sz="1600" dirty="0">
                <a:solidFill>
                  <a:schemeClr val="lt1"/>
                </a:solidFill>
                <a:latin typeface="Caviar Dreams" panose="020B0402020204020504" pitchFamily="34" charset="0"/>
                <a:sym typeface="Arial"/>
              </a:endParaRPr>
            </a:p>
          </p:txBody>
        </p:sp>
        <p:sp>
          <p:nvSpPr>
            <p:cNvPr id="11" name="Google Shape;307;p28"/>
            <p:cNvSpPr/>
            <p:nvPr/>
          </p:nvSpPr>
          <p:spPr>
            <a:xfrm>
              <a:off x="1557611" y="1998999"/>
              <a:ext cx="1188000" cy="1764000"/>
            </a:xfrm>
            <a:prstGeom prst="roundRect">
              <a:avLst>
                <a:gd name="adj" fmla="val 8002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400" dirty="0">
                  <a:solidFill>
                    <a:schemeClr val="lt1"/>
                  </a:solidFill>
                  <a:latin typeface="Caviar Dreams" panose="020B0402020204020504" pitchFamily="34" charset="0"/>
                  <a:sym typeface="Arial"/>
                </a:rPr>
                <a:t>Borsa d’habitatge i formes de cerca d’habitatge</a:t>
              </a:r>
              <a:endParaRPr sz="1400" dirty="0">
                <a:solidFill>
                  <a:schemeClr val="lt1"/>
                </a:solidFill>
                <a:latin typeface="Caviar Dreams" panose="020B0402020204020504" pitchFamily="34" charset="0"/>
                <a:sym typeface="Arial"/>
              </a:endParaRPr>
            </a:p>
          </p:txBody>
        </p:sp>
        <p:sp>
          <p:nvSpPr>
            <p:cNvPr id="6" name="Google Shape;308;p28"/>
            <p:cNvSpPr/>
            <p:nvPr/>
          </p:nvSpPr>
          <p:spPr>
            <a:xfrm>
              <a:off x="348553" y="1049099"/>
              <a:ext cx="3638962" cy="889951"/>
            </a:xfrm>
            <a:prstGeom prst="roundRect">
              <a:avLst>
                <a:gd name="adj" fmla="val 11316"/>
              </a:avLst>
            </a:prstGeom>
            <a:solidFill>
              <a:srgbClr val="528CBE"/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2000" b="1" dirty="0">
                  <a:solidFill>
                    <a:schemeClr val="lt1"/>
                  </a:solidFill>
                  <a:latin typeface="Caviar Dreams" panose="020B0402020204020504" pitchFamily="34" charset="0"/>
                  <a:sym typeface="Arial"/>
                </a:rPr>
                <a:t>Acompanyament a la inserció comunitària</a:t>
              </a:r>
              <a:endParaRPr sz="2000" b="1" dirty="0">
                <a:solidFill>
                  <a:schemeClr val="lt1"/>
                </a:solidFill>
                <a:latin typeface="Caviar Dreams" panose="020B0402020204020504" pitchFamily="34" charset="0"/>
                <a:sym typeface="Arial"/>
              </a:endParaRPr>
            </a:p>
          </p:txBody>
        </p:sp>
        <p:sp>
          <p:nvSpPr>
            <p:cNvPr id="8" name="Google Shape;310;p28"/>
            <p:cNvSpPr/>
            <p:nvPr/>
          </p:nvSpPr>
          <p:spPr>
            <a:xfrm>
              <a:off x="2775713" y="1998998"/>
              <a:ext cx="1188000" cy="1764000"/>
            </a:xfrm>
            <a:prstGeom prst="roundRect">
              <a:avLst>
                <a:gd name="adj" fmla="val 7235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600" dirty="0">
                  <a:solidFill>
                    <a:schemeClr val="lt1"/>
                  </a:solidFill>
                  <a:latin typeface="Caviar Dreams" panose="020B0402020204020504" pitchFamily="34" charset="0"/>
                  <a:sym typeface="Arial"/>
                </a:rPr>
                <a:t>Sol·licitud </a:t>
              </a:r>
              <a:endParaRPr sz="1600" dirty="0">
                <a:latin typeface="Caviar Dreams" panose="020B0402020204020504" pitchFamily="34" charset="0"/>
              </a:endParaRPr>
            </a:p>
          </p:txBody>
        </p:sp>
        <p:sp>
          <p:nvSpPr>
            <p:cNvPr id="9" name="Google Shape;311;p28"/>
            <p:cNvSpPr/>
            <p:nvPr/>
          </p:nvSpPr>
          <p:spPr>
            <a:xfrm>
              <a:off x="350332" y="3838956"/>
              <a:ext cx="3638962" cy="163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viar Dreams" panose="020B0402020204020504" pitchFamily="34" charset="0"/>
              </a:endParaRPr>
            </a:p>
          </p:txBody>
        </p:sp>
      </p:grpSp>
      <p:sp>
        <p:nvSpPr>
          <p:cNvPr id="12" name="Google Shape;312;p28"/>
          <p:cNvSpPr txBox="1"/>
          <p:nvPr/>
        </p:nvSpPr>
        <p:spPr>
          <a:xfrm>
            <a:off x="66332" y="4086814"/>
            <a:ext cx="2618145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Cessió Agència Habitatge</a:t>
            </a:r>
            <a:endParaRPr dirty="0">
              <a:latin typeface="Caviar Dreams" panose="020B0402020204020504" pitchFamily="3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Propietat de la persona o família</a:t>
            </a:r>
            <a:endParaRPr dirty="0">
              <a:latin typeface="Caviar Dreams" panose="020B0402020204020504" pitchFamily="3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Mercat ordinari de lloguer</a:t>
            </a:r>
            <a:endParaRPr dirty="0">
              <a:latin typeface="Caviar Dreams" panose="020B0402020204020504" pitchFamily="3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Cessió de 3a persona</a:t>
            </a:r>
            <a:endParaRPr dirty="0">
              <a:latin typeface="Caviar Dreams" panose="020B04020202040205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viar Dreams" panose="020B04020202040205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viar Dreams" panose="020B0402020204020504" pitchFamily="34" charset="0"/>
              <a:sym typeface="Arial"/>
            </a:endParaRPr>
          </a:p>
        </p:txBody>
      </p:sp>
      <p:sp>
        <p:nvSpPr>
          <p:cNvPr id="13" name="Google Shape;314;p28"/>
          <p:cNvSpPr txBox="1"/>
          <p:nvPr/>
        </p:nvSpPr>
        <p:spPr>
          <a:xfrm>
            <a:off x="3168912" y="4077926"/>
            <a:ext cx="302328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A través:</a:t>
            </a:r>
            <a:endParaRPr dirty="0">
              <a:latin typeface="Caviar Dreams" panose="020B04020202040205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Referents </a:t>
            </a:r>
            <a:r>
              <a:rPr lang="ca-ES" sz="1400" dirty="0" err="1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Support</a:t>
            </a:r>
            <a:r>
              <a:rPr lang="ca-ES" sz="1400" dirty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-Girona</a:t>
            </a:r>
            <a:endParaRPr dirty="0">
              <a:latin typeface="Caviar Dreams" panose="020B04020202040205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Servei Rehabilitació XSM</a:t>
            </a:r>
            <a:endParaRPr dirty="0">
              <a:latin typeface="Caviar Dreams" panose="020B04020202040205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Equips </a:t>
            </a:r>
            <a:r>
              <a:rPr lang="ca-ES" sz="1400" dirty="0" smtClean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socials </a:t>
            </a:r>
            <a:r>
              <a:rPr lang="ca-ES" sz="1400" dirty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CSMA</a:t>
            </a:r>
            <a:endParaRPr dirty="0">
              <a:latin typeface="Caviar Dreams" panose="020B04020202040205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viar Dreams" panose="020B04020202040205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viar Dreams" panose="020B0402020204020504" pitchFamily="34" charset="0"/>
              <a:sym typeface="Arial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84" y="5623192"/>
            <a:ext cx="1055515" cy="1111249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5" y="6235088"/>
            <a:ext cx="2637427" cy="499353"/>
          </a:xfrm>
          <a:prstGeom prst="rect">
            <a:avLst/>
          </a:prstGeom>
        </p:spPr>
      </p:pic>
      <p:sp>
        <p:nvSpPr>
          <p:cNvPr id="14" name="Google Shape;324;p28"/>
          <p:cNvSpPr txBox="1"/>
          <p:nvPr/>
        </p:nvSpPr>
        <p:spPr>
          <a:xfrm>
            <a:off x="8820863" y="4368556"/>
            <a:ext cx="310666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Compartir despeses</a:t>
            </a:r>
            <a:endParaRPr dirty="0">
              <a:latin typeface="Caviar Dreams" panose="020B0402020204020504" pitchFamily="3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Optimitzar els </a:t>
            </a:r>
            <a:r>
              <a:rPr lang="ca-ES" sz="1400" dirty="0" smtClean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suports</a:t>
            </a:r>
            <a:endParaRPr sz="1800" dirty="0">
              <a:solidFill>
                <a:schemeClr val="accent5"/>
              </a:solidFill>
              <a:latin typeface="Caviar Dreams" panose="020B0402020204020504" pitchFamily="34" charset="0"/>
            </a:endParaRPr>
          </a:p>
        </p:txBody>
      </p:sp>
      <p:sp>
        <p:nvSpPr>
          <p:cNvPr id="15" name="Google Shape;326;p28"/>
          <p:cNvSpPr txBox="1"/>
          <p:nvPr/>
        </p:nvSpPr>
        <p:spPr>
          <a:xfrm>
            <a:off x="6260906" y="4261898"/>
            <a:ext cx="3268957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dirty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Es valora si cal suport:</a:t>
            </a:r>
            <a:endParaRPr dirty="0">
              <a:latin typeface="Caviar Dreams" panose="020B04020202040205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ca-ES" sz="1400" dirty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Tractament assertiu </a:t>
            </a:r>
            <a:r>
              <a:rPr lang="ca-ES" sz="1400" dirty="0" smtClean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comunitari</a:t>
            </a:r>
            <a:endParaRPr lang="ca-ES" dirty="0">
              <a:latin typeface="Caviar Dreams" panose="020B04020202040205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ca-ES" sz="1400" dirty="0" smtClean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Programa </a:t>
            </a:r>
            <a:r>
              <a:rPr lang="ca-ES" sz="1400" dirty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de seguiment </a:t>
            </a:r>
            <a:r>
              <a:rPr lang="ca-ES" sz="1400" dirty="0" smtClean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individualitzat</a:t>
            </a:r>
            <a:endParaRPr lang="ca-ES" dirty="0">
              <a:latin typeface="Caviar Dreams" panose="020B04020202040205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ca-ES" sz="1400" dirty="0" smtClean="0">
                <a:solidFill>
                  <a:schemeClr val="dk1"/>
                </a:solidFill>
                <a:latin typeface="Caviar Dreams" panose="020B0402020204020504" pitchFamily="34" charset="0"/>
                <a:sym typeface="Arial"/>
              </a:rPr>
              <a:t>Altres</a:t>
            </a:r>
            <a:endParaRPr dirty="0">
              <a:latin typeface="Caviar Dreams" panose="020B04020202040205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viar Dreams" panose="020B04020202040205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viar Dreams" panose="020B0402020204020504" pitchFamily="34" charset="0"/>
              <a:sym typeface="Arial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5905850" y="1049099"/>
            <a:ext cx="5898972" cy="3180094"/>
            <a:chOff x="8354559" y="1049083"/>
            <a:chExt cx="3695277" cy="3180094"/>
          </a:xfrm>
        </p:grpSpPr>
        <p:sp>
          <p:nvSpPr>
            <p:cNvPr id="17" name="Google Shape;318;p28"/>
            <p:cNvSpPr/>
            <p:nvPr/>
          </p:nvSpPr>
          <p:spPr>
            <a:xfrm>
              <a:off x="8366573" y="1972779"/>
              <a:ext cx="1188000" cy="1764000"/>
            </a:xfrm>
            <a:prstGeom prst="roundRect">
              <a:avLst>
                <a:gd name="adj" fmla="val 11202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600" dirty="0">
                  <a:solidFill>
                    <a:schemeClr val="lt1"/>
                  </a:solidFill>
                  <a:latin typeface="Caviar Dreams" panose="020B0402020204020504" pitchFamily="34" charset="0"/>
                  <a:sym typeface="Arial"/>
                </a:rPr>
                <a:t>Espai per </a:t>
              </a:r>
              <a:r>
                <a:rPr lang="ca-ES" dirty="0">
                  <a:solidFill>
                    <a:schemeClr val="lt1"/>
                  </a:solidFill>
                  <a:latin typeface="Caviar Dreams" panose="020B0402020204020504" pitchFamily="34" charset="0"/>
                  <a:sym typeface="Arial"/>
                </a:rPr>
                <a:t>conèixer</a:t>
              </a:r>
              <a:r>
                <a:rPr lang="ca-ES" sz="1600" dirty="0">
                  <a:solidFill>
                    <a:schemeClr val="lt1"/>
                  </a:solidFill>
                  <a:latin typeface="Caviar Dreams" panose="020B0402020204020504" pitchFamily="34" charset="0"/>
                  <a:sym typeface="Arial"/>
                </a:rPr>
                <a:t> altres persones </a:t>
              </a:r>
              <a:endParaRPr dirty="0">
                <a:latin typeface="Caviar Dreams" panose="020B04020202040205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1"/>
                </a:solidFill>
                <a:latin typeface="Caviar Dreams" panose="020B0402020204020504" pitchFamily="34" charset="0"/>
                <a:sym typeface="Arial"/>
              </a:endParaRPr>
            </a:p>
          </p:txBody>
        </p:sp>
        <p:sp>
          <p:nvSpPr>
            <p:cNvPr id="18" name="Google Shape;319;p28"/>
            <p:cNvSpPr/>
            <p:nvPr/>
          </p:nvSpPr>
          <p:spPr>
            <a:xfrm>
              <a:off x="9586603" y="1972779"/>
              <a:ext cx="1188000" cy="1764000"/>
            </a:xfrm>
            <a:prstGeom prst="roundRect">
              <a:avLst>
                <a:gd name="adj" fmla="val 8079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400" dirty="0">
                  <a:solidFill>
                    <a:schemeClr val="lt1"/>
                  </a:solidFill>
                  <a:latin typeface="Caviar Dreams" panose="020B0402020204020504" pitchFamily="34" charset="0"/>
                  <a:sym typeface="Arial"/>
                </a:rPr>
                <a:t>Voluntat de </a:t>
              </a:r>
              <a:r>
                <a:rPr lang="ca-ES" sz="1600" dirty="0">
                  <a:solidFill>
                    <a:schemeClr val="lt1"/>
                  </a:solidFill>
                  <a:latin typeface="Caviar Dreams" panose="020B0402020204020504" pitchFamily="34" charset="0"/>
                  <a:sym typeface="Arial"/>
                </a:rPr>
                <a:t>constituir</a:t>
              </a:r>
              <a:r>
                <a:rPr lang="ca-ES" sz="1400" dirty="0">
                  <a:solidFill>
                    <a:schemeClr val="lt1"/>
                  </a:solidFill>
                  <a:latin typeface="Caviar Dreams" panose="020B0402020204020504" pitchFamily="34" charset="0"/>
                  <a:sym typeface="Arial"/>
                </a:rPr>
                <a:t> un grup de convivència</a:t>
              </a:r>
              <a:endParaRPr sz="1400" dirty="0">
                <a:solidFill>
                  <a:schemeClr val="lt1"/>
                </a:solidFill>
                <a:latin typeface="Caviar Dreams" panose="020B0402020204020504" pitchFamily="34" charset="0"/>
                <a:sym typeface="Arial"/>
              </a:endParaRPr>
            </a:p>
          </p:txBody>
        </p:sp>
        <p:sp>
          <p:nvSpPr>
            <p:cNvPr id="19" name="Google Shape;320;p28"/>
            <p:cNvSpPr/>
            <p:nvPr/>
          </p:nvSpPr>
          <p:spPr>
            <a:xfrm>
              <a:off x="8354559" y="1049083"/>
              <a:ext cx="3671985" cy="889967"/>
            </a:xfrm>
            <a:prstGeom prst="roundRect">
              <a:avLst/>
            </a:prstGeom>
            <a:solidFill>
              <a:srgbClr val="528CBE"/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2000" b="1" dirty="0">
                  <a:solidFill>
                    <a:schemeClr val="lt1"/>
                  </a:solidFill>
                  <a:latin typeface="Caviar Dreams" panose="020B0402020204020504" pitchFamily="34" charset="0"/>
                  <a:sym typeface="Arial"/>
                </a:rPr>
                <a:t>Estudi de necessitats de suport individualitzats</a:t>
              </a:r>
              <a:endParaRPr sz="2000" b="1" dirty="0">
                <a:solidFill>
                  <a:schemeClr val="lt1"/>
                </a:solidFill>
                <a:latin typeface="Caviar Dreams" panose="020B0402020204020504" pitchFamily="34" charset="0"/>
                <a:sym typeface="Arial"/>
              </a:endParaRPr>
            </a:p>
          </p:txBody>
        </p:sp>
        <p:sp>
          <p:nvSpPr>
            <p:cNvPr id="20" name="Google Shape;322;p28"/>
            <p:cNvSpPr/>
            <p:nvPr/>
          </p:nvSpPr>
          <p:spPr>
            <a:xfrm>
              <a:off x="10815759" y="1977602"/>
              <a:ext cx="1188000" cy="1764000"/>
            </a:xfrm>
            <a:prstGeom prst="roundRect">
              <a:avLst>
                <a:gd name="adj" fmla="val 8878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ca-ES" sz="1400" dirty="0" smtClean="0">
                  <a:solidFill>
                    <a:schemeClr val="lt1"/>
                  </a:solidFill>
                  <a:latin typeface="Caviar Dreams" panose="020B0402020204020504" pitchFamily="34" charset="0"/>
                  <a:sym typeface="Arial"/>
                </a:rPr>
                <a:t>LAPAD</a:t>
              </a:r>
              <a:endParaRPr sz="1400" dirty="0">
                <a:solidFill>
                  <a:schemeClr val="lt1"/>
                </a:solidFill>
                <a:latin typeface="Caviar Dreams" panose="020B0402020204020504" pitchFamily="34" charset="0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ca-ES" sz="1400" dirty="0">
                  <a:solidFill>
                    <a:schemeClr val="lt1"/>
                  </a:solidFill>
                  <a:latin typeface="Caviar Dreams" panose="020B0402020204020504" pitchFamily="34" charset="0"/>
                  <a:sym typeface="Arial"/>
                </a:rPr>
                <a:t>SAD (municipal o privat)</a:t>
              </a:r>
              <a:endParaRPr sz="1400" dirty="0">
                <a:latin typeface="Caviar Dreams" panose="020B04020202040205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ca-ES" sz="1400" dirty="0">
                  <a:solidFill>
                    <a:schemeClr val="lt1"/>
                  </a:solidFill>
                  <a:latin typeface="Caviar Dreams" panose="020B0402020204020504" pitchFamily="34" charset="0"/>
                  <a:sym typeface="Arial"/>
                </a:rPr>
                <a:t>SAPLL (189</a:t>
              </a:r>
              <a:r>
                <a:rPr lang="ca-ES" sz="1400" dirty="0" smtClean="0">
                  <a:solidFill>
                    <a:schemeClr val="lt1"/>
                  </a:solidFill>
                  <a:latin typeface="Caviar Dreams" panose="020B0402020204020504" pitchFamily="34" charset="0"/>
                  <a:sym typeface="Arial"/>
                </a:rPr>
                <a:t>)</a:t>
              </a:r>
              <a:endParaRPr sz="1400" dirty="0">
                <a:solidFill>
                  <a:schemeClr val="lt1"/>
                </a:solidFill>
                <a:latin typeface="Caviar Dreams" panose="020B0402020204020504" pitchFamily="34" charset="0"/>
                <a:sym typeface="Arial"/>
              </a:endParaRPr>
            </a:p>
          </p:txBody>
        </p:sp>
        <p:sp>
          <p:nvSpPr>
            <p:cNvPr id="21" name="Google Shape;323;p28"/>
            <p:cNvSpPr/>
            <p:nvPr/>
          </p:nvSpPr>
          <p:spPr>
            <a:xfrm>
              <a:off x="8377851" y="3787311"/>
              <a:ext cx="3671985" cy="16333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viar Dreams" panose="020B0402020204020504" pitchFamily="34" charset="0"/>
              </a:endParaRPr>
            </a:p>
          </p:txBody>
        </p:sp>
        <p:sp>
          <p:nvSpPr>
            <p:cNvPr id="22" name="Google Shape;325;p28"/>
            <p:cNvSpPr/>
            <p:nvPr/>
          </p:nvSpPr>
          <p:spPr>
            <a:xfrm>
              <a:off x="8936487" y="3926674"/>
              <a:ext cx="229013" cy="30250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viar Dreams" panose="020B0402020204020504" pitchFamily="34" charset="0"/>
                <a:sym typeface="Arial"/>
              </a:endParaRPr>
            </a:p>
          </p:txBody>
        </p:sp>
        <p:sp>
          <p:nvSpPr>
            <p:cNvPr id="23" name="Google Shape;328;p28"/>
            <p:cNvSpPr/>
            <p:nvPr/>
          </p:nvSpPr>
          <p:spPr>
            <a:xfrm>
              <a:off x="11295252" y="3926674"/>
              <a:ext cx="229013" cy="30250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viar Dreams" panose="020B04020202040205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2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656</Words>
  <Application>Microsoft Office PowerPoint</Application>
  <PresentationFormat>Panorámica</PresentationFormat>
  <Paragraphs>128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Abadi Extra Light</vt:lpstr>
      <vt:lpstr>Arial</vt:lpstr>
      <vt:lpstr>Bahnschrift</vt:lpstr>
      <vt:lpstr>Calibri</vt:lpstr>
      <vt:lpstr>Calibri Light</vt:lpstr>
      <vt:lpstr>Caviar Dreams</vt:lpstr>
      <vt:lpstr>Tema de Office</vt:lpstr>
      <vt:lpstr>Comissió d’Estudi sobre la Salut Mental i les Addiccions</vt:lpstr>
      <vt:lpstr>Els inicis</vt:lpstr>
      <vt:lpstr>Volum i característiques de les persones acompanyades i professionals</vt:lpstr>
      <vt:lpstr>Guia de les practiques a Support-Girona</vt:lpstr>
      <vt:lpstr>Dret a viure de forma independent i a ser inclòs a la comunitat</vt:lpstr>
      <vt:lpstr>Dret a viure de forma independent i a ser inclòs a la comunitat</vt:lpstr>
      <vt:lpstr>Algunes coses surten bé</vt:lpstr>
      <vt:lpstr>Espai Obert: necessitat i interès social</vt:lpstr>
      <vt:lpstr>Comissió d’habitatge</vt:lpstr>
      <vt:lpstr>A què ens referim amb “pressupostos personals”?</vt:lpstr>
      <vt:lpstr>Pensió el Quijote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Martiria Pages Prat</dc:creator>
  <cp:lastModifiedBy>Oset López, Sílvia</cp:lastModifiedBy>
  <cp:revision>110</cp:revision>
  <cp:lastPrinted>2026-02-05T12:38:48Z</cp:lastPrinted>
  <dcterms:created xsi:type="dcterms:W3CDTF">2022-04-25T04:07:55Z</dcterms:created>
  <dcterms:modified xsi:type="dcterms:W3CDTF">2026-02-06T08:01:51Z</dcterms:modified>
</cp:coreProperties>
</file>