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5" r:id="rId3"/>
    <p:sldId id="272" r:id="rId4"/>
    <p:sldId id="274" r:id="rId5"/>
    <p:sldId id="275" r:id="rId6"/>
    <p:sldId id="276" r:id="rId7"/>
    <p:sldId id="277" r:id="rId8"/>
    <p:sldId id="279" r:id="rId9"/>
    <p:sldId id="282" r:id="rId10"/>
    <p:sldId id="284" r:id="rId11"/>
    <p:sldId id="281" r:id="rId12"/>
    <p:sldId id="28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6ED3773-58EE-BA74-6A9C-6DBF74E5ECBC}" v="126" dt="2026-05-07T12:00:46.7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672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84C46D-1955-C536-0E96-A85B965CFE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A173C2-9839-ED59-9FBC-EBFE5C4ECD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282F4F-5BE5-CD10-678B-198A323C36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61870-F3AF-4CBC-95CF-1E7E1E1EFA0D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FD8342-6659-EBB6-FBAD-9D916C91F9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1D90D0-A960-AAA6-6D2F-C034EAED0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0F961-D2F2-4E9B-A33C-449938F1D7F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3822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7DB627-9C8A-23CC-A70E-7C9C12EC34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ED92F2-49D8-0923-F81B-74E4A0AAA5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86ACE7-F328-9B6C-E024-FAFC6F7BFE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61870-F3AF-4CBC-95CF-1E7E1E1EFA0D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E26B0F-7441-8C7F-C7D4-71FBB4A9A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FE6032-9D02-7050-4A1A-E1C9587957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0F961-D2F2-4E9B-A33C-449938F1D7F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2534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573B1AC-8B34-FBC5-5C88-D8D6A171AE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C15A96-86C6-7255-BFFF-C0014E020C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10E206-C369-D72A-46D7-96E7D6414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61870-F3AF-4CBC-95CF-1E7E1E1EFA0D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616E7A-36EE-0DE0-F031-4BAE2BED1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115E6F-E074-EE59-F4DE-29E1CE2BB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0F961-D2F2-4E9B-A33C-449938F1D7F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3652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C08F4A-45EE-04A3-DBE7-E6EC510159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31F95C-0723-4347-B9C3-7DDD35168D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308B58-8CA7-1EAB-8534-9ACA13407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61870-F3AF-4CBC-95CF-1E7E1E1EFA0D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7B0B8A-E704-1821-9C07-57AFEFB26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79553F-3AA2-E90D-E953-EDAFD8F144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0F961-D2F2-4E9B-A33C-449938F1D7F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1735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DCBAA6-3396-B1AD-9603-AD1DA2C95D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04C742-ADB3-9382-A946-68B266A387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BD06AD-DDF3-AF10-BBF3-5A0E7D2EC7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61870-F3AF-4CBC-95CF-1E7E1E1EFA0D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C5B147-8FED-0EF1-1D7C-330FA18E4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003C04-4256-9E5B-DAA8-68CE5B118D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0F961-D2F2-4E9B-A33C-449938F1D7F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4330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3741D2-B756-80FA-90B8-FEF49F4ACE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F1B277-D27B-B38F-2C15-2AE75BF9C0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ABF7FD-B72F-A114-EFEF-A8E567F950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D826A9-FDE8-AFCC-88E2-E110D24CA8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61870-F3AF-4CBC-95CF-1E7E1E1EFA0D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069BA7-D030-81CE-B667-6ADCB97BB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91F0EA-F1B1-7E75-3591-DF27C6045A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0F961-D2F2-4E9B-A33C-449938F1D7F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5307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49A760-B1BD-B65C-68FA-5F63E3C4B5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B6D558-435C-7540-8C5D-C7D7A56128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BBA33F-7171-C25E-BC95-1AF6037574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ED6FC9-2DD6-8F67-59D3-022CDD7CF6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4EC71C7-3023-476F-BF46-EECA78A8DE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A707190-04A5-8C7F-9FDF-64B9B8A199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61870-F3AF-4CBC-95CF-1E7E1E1EFA0D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7A4AB01-38FD-E6D4-9F60-90E55D828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259353-A944-5B7A-71AA-65922619F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0F961-D2F2-4E9B-A33C-449938F1D7F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799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FB43E5-A073-9FCD-5310-CFC0766D9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F930D1B-F75B-E1FA-A9FF-A3E95A817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61870-F3AF-4CBC-95CF-1E7E1E1EFA0D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F498B3-C114-67D0-4F61-58DF0E970B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092D09-E230-DEC2-F21C-6F57F0431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0F961-D2F2-4E9B-A33C-449938F1D7F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5494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4B8299A-38FC-9A06-6CC1-91584A971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61870-F3AF-4CBC-95CF-1E7E1E1EFA0D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1314DF1-F5F3-6BAF-DF10-40F0878FA2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D7FFCE-C76C-587F-A1B9-30A4394DFC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0F961-D2F2-4E9B-A33C-449938F1D7F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9211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E884EB-4AE1-1EC8-C57B-A2A1216DDD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F303B5-8752-2428-B250-D7F858D8FC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B6D425-C9FA-1909-B681-C99EFFE2AB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F47217-5FC9-C025-6C29-35860D2CFE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61870-F3AF-4CBC-95CF-1E7E1E1EFA0D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0BAFEE-D06D-7384-B972-3766703E84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05553B-A692-8092-B0EC-330D86DD1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0F961-D2F2-4E9B-A33C-449938F1D7F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4570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E7889E-C76E-4337-7ED8-D964182578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D54DFBC-22CD-FD45-FEF6-32903D4F49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528C44-0926-C1DC-3E8D-C640C465A6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2CDFAD-9F1E-5073-8B1F-8537BB5F7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61870-F3AF-4CBC-95CF-1E7E1E1EFA0D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D17827-133A-F07D-9D65-A349787DE3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3DBEE0-F242-9CD0-B1E8-CA842DB23E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00F961-D2F2-4E9B-A33C-449938F1D7F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8052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54872D8-728D-5118-92F0-A91DB3760D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44CCE7-9FF1-B60A-1EB0-0BF6B7D35A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838892-3090-71B5-13BA-871825CD2B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2061870-F3AF-4CBC-95CF-1E7E1E1EFA0D}" type="datetimeFigureOut">
              <a:rPr lang="en-GB" smtClean="0"/>
              <a:t>08/05/2026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22DC21-4EEA-DE7F-00DD-A3BFDB476C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3532CD-A101-8F04-9962-C32D4D74CB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C00F961-D2F2-4E9B-A33C-449938F1D7F1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4998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34F1179-B481-4F9E-BCA3-AFB972070F8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D67F48-94AE-9DBF-B3AC-81634FC2B7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5241" y="1008993"/>
            <a:ext cx="9231410" cy="2648607"/>
          </a:xfrm>
        </p:spPr>
        <p:txBody>
          <a:bodyPr anchor="b">
            <a:normAutofit fontScale="90000"/>
          </a:bodyPr>
          <a:lstStyle/>
          <a:p>
            <a:pPr algn="l"/>
            <a:r>
              <a:rPr lang="ca-ES" sz="5500" noProof="0" dirty="0"/>
              <a:t>Gènere i determinants socials de la salut mental i les addiccions: una </a:t>
            </a:r>
            <a:r>
              <a:rPr lang="ca-ES" sz="5500" noProof="0" dirty="0" err="1"/>
              <a:t>vulnerabilització</a:t>
            </a:r>
            <a:r>
              <a:rPr lang="ca-ES" sz="5500" noProof="0" dirty="0"/>
              <a:t> i exclusió a revertir social i políticament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6FD272-A2A6-6411-80E5-ACC546E7D6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85241" y="4582814"/>
            <a:ext cx="7132335" cy="1312657"/>
          </a:xfrm>
        </p:spPr>
        <p:txBody>
          <a:bodyPr anchor="t">
            <a:normAutofit fontScale="70000" lnSpcReduction="20000"/>
          </a:bodyPr>
          <a:lstStyle/>
          <a:p>
            <a:pPr algn="l"/>
            <a:r>
              <a:rPr lang="en-GB" dirty="0"/>
              <a:t>Dra. Núria </a:t>
            </a:r>
            <a:r>
              <a:rPr lang="en-GB" dirty="0" err="1"/>
              <a:t>Vergés</a:t>
            </a:r>
            <a:r>
              <a:rPr lang="en-GB" dirty="0"/>
              <a:t> Bosch</a:t>
            </a:r>
          </a:p>
          <a:p>
            <a:pPr algn="l"/>
            <a:r>
              <a:rPr lang="en-GB" b="1" dirty="0"/>
              <a:t>Compareixença a la </a:t>
            </a:r>
            <a:r>
              <a:rPr lang="en-GB" b="1" dirty="0" err="1"/>
              <a:t>Comissió</a:t>
            </a:r>
            <a:r>
              <a:rPr lang="en-GB" b="1" dirty="0"/>
              <a:t> </a:t>
            </a:r>
            <a:r>
              <a:rPr lang="en-GB" b="1" dirty="0" err="1"/>
              <a:t>d'Estudi</a:t>
            </a:r>
            <a:r>
              <a:rPr lang="en-GB" b="1" dirty="0"/>
              <a:t> </a:t>
            </a:r>
            <a:r>
              <a:rPr lang="en-GB" b="1" dirty="0" err="1"/>
              <a:t>sobre</a:t>
            </a:r>
            <a:r>
              <a:rPr lang="en-GB" b="1" dirty="0"/>
              <a:t> la Salut Mental </a:t>
            </a:r>
            <a:r>
              <a:rPr lang="en-GB" b="1" dirty="0" err="1"/>
              <a:t>i</a:t>
            </a:r>
            <a:r>
              <a:rPr lang="en-GB" b="1" dirty="0"/>
              <a:t> les </a:t>
            </a:r>
            <a:r>
              <a:rPr lang="en-GB" b="1" dirty="0" err="1"/>
              <a:t>Addiccions</a:t>
            </a:r>
            <a:r>
              <a:rPr lang="en-GB" b="1" dirty="0"/>
              <a:t> -  </a:t>
            </a:r>
            <a:r>
              <a:rPr lang="en-GB" b="1" dirty="0" err="1"/>
              <a:t>Parlament</a:t>
            </a:r>
            <a:r>
              <a:rPr lang="en-GB" b="1" dirty="0"/>
              <a:t> de Catalunya</a:t>
            </a:r>
          </a:p>
          <a:p>
            <a:pPr algn="l"/>
            <a:r>
              <a:rPr lang="en-GB" dirty="0"/>
              <a:t>08.05.2026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03A1DC8-A230-D4F8-1964-B03FE58331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45715" y="5174313"/>
            <a:ext cx="1430288" cy="984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0257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3161A14-5951-E32C-2E1A-8F2767C79F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8E76B79-3480-6656-BAA2-0FF7D879EC0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4A089638-5B64-A3CB-D2D8-6921BBD2ACD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2D3EEEB-1724-A3A7-F709-22E1D3207A4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8FD3698-B4EC-0BCC-6360-F617332DF2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1050595"/>
            <a:ext cx="8074815" cy="1618489"/>
          </a:xfrm>
        </p:spPr>
        <p:txBody>
          <a:bodyPr anchor="ctr">
            <a:normAutofit fontScale="90000"/>
          </a:bodyPr>
          <a:lstStyle/>
          <a:p>
            <a:r>
              <a:rPr lang="en-GB" sz="4000" dirty="0"/>
              <a:t>La </a:t>
            </a:r>
            <a:r>
              <a:rPr lang="en-GB" sz="4000" dirty="0" err="1"/>
              <a:t>importància</a:t>
            </a:r>
            <a:r>
              <a:rPr lang="en-GB" sz="4000" dirty="0"/>
              <a:t> de les </a:t>
            </a:r>
            <a:r>
              <a:rPr lang="en-GB" sz="4000" dirty="0" err="1"/>
              <a:t>entitats</a:t>
            </a:r>
            <a:r>
              <a:rPr lang="en-GB" sz="4000" dirty="0"/>
              <a:t>: El </a:t>
            </a:r>
            <a:r>
              <a:rPr lang="en-GB" sz="4000" dirty="0" err="1"/>
              <a:t>cas</a:t>
            </a:r>
            <a:r>
              <a:rPr lang="en-GB" sz="4000" dirty="0"/>
              <a:t> de </a:t>
            </a:r>
            <a:r>
              <a:rPr lang="en-GB" sz="4000" dirty="0" err="1"/>
              <a:t>Metzineres</a:t>
            </a:r>
            <a:endParaRPr lang="en-GB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C0F32D-F0B5-479A-A30C-5B2A16CCFF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2779414"/>
            <a:ext cx="8074815" cy="3189703"/>
          </a:xfrm>
        </p:spPr>
        <p:txBody>
          <a:bodyPr anchor="t">
            <a:normAutofit fontScale="85000" lnSpcReduction="20000"/>
          </a:bodyPr>
          <a:lstStyle/>
          <a:p>
            <a:r>
              <a:rPr lang="ca-ES" sz="2000" dirty="0"/>
              <a:t>2017 creació, pionera a Catalunya i Europa com a centre per dones* </a:t>
            </a:r>
            <a:r>
              <a:rPr lang="ca-ES" sz="2000"/>
              <a:t>drogodependents&gt;&gt;&gt;SAI 2020&gt;&gt;&gt;EN RISC (2026)</a:t>
            </a:r>
          </a:p>
          <a:p>
            <a:r>
              <a:rPr lang="ca-ES" sz="2000" dirty="0"/>
              <a:t>Perspectiva feminista </a:t>
            </a:r>
            <a:r>
              <a:rPr lang="ca-ES" sz="2000" dirty="0" err="1"/>
              <a:t>interseccional</a:t>
            </a:r>
            <a:endParaRPr lang="ca-ES" sz="2000" dirty="0"/>
          </a:p>
          <a:p>
            <a:r>
              <a:rPr lang="ca-ES" sz="2000" dirty="0"/>
              <a:t>Alguns resultats: Utilitzen menys drogues; han millorat la seva salut física, emocional i mental; passen més temps en xarxes socials i d'atenció sanitària; i tenen més probabilitats d'anar a altres albergs. L'estigma que percebien inicialment al barri ha desaparegut i ara se les considera una part essencial de la comunitat i agents de canvi per millorar la zona. Metzineres també té un impacte en les polítiques per abordar la drogodependència, formant part de grups d'assessorament i formació, i la seva influència s'ha fet sentir en altres espais de suport que busquen incorporar el seu model a les seves pràctiques diàries. </a:t>
            </a:r>
            <a:r>
              <a:rPr lang="ca-ES" sz="1300" dirty="0"/>
              <a:t>(Roig, 2020; </a:t>
            </a:r>
            <a:r>
              <a:rPr lang="ca-ES" sz="1300" dirty="0" err="1"/>
              <a:t>Ramirez</a:t>
            </a:r>
            <a:r>
              <a:rPr lang="ca-ES" sz="1300" dirty="0"/>
              <a:t>-Lopez et al., 2026)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36D01C5-CAA9-809F-3A14-97001EEE53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30850" y="702616"/>
            <a:ext cx="2122491" cy="2633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15000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B590F61-AA50-879E-0D21-F0C3935AB7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0B61041-4722-8833-A82E-C94EB62E4C3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C8107BF9-294C-DF6E-BC4F-30EE98E1C0F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DA65972-D860-05F5-A7F0-A32B02F455E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25374A8-18BF-B81A-12A5-DDA7C968F7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688856"/>
            <a:ext cx="8074815" cy="1618489"/>
          </a:xfrm>
        </p:spPr>
        <p:txBody>
          <a:bodyPr anchor="ctr">
            <a:normAutofit fontScale="90000"/>
          </a:bodyPr>
          <a:lstStyle/>
          <a:p>
            <a:r>
              <a:rPr lang="en-GB" sz="7200" dirty="0" err="1"/>
              <a:t>Recomanacions</a:t>
            </a:r>
            <a:r>
              <a:rPr lang="en-GB" sz="7200" dirty="0"/>
              <a:t> Finals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4739D0-C10D-F2A3-BC11-A9ECDFAFA7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2113935"/>
            <a:ext cx="8990443" cy="3655929"/>
          </a:xfrm>
        </p:spPr>
        <p:txBody>
          <a:bodyPr anchor="t">
            <a:normAutofit fontScale="70000" lnSpcReduction="20000"/>
          </a:bodyPr>
          <a:lstStyle/>
          <a:p>
            <a:r>
              <a:rPr lang="ca-ES" sz="2000" noProof="0" dirty="0"/>
              <a:t>Cal abordar políticament les desigualtats de gènere, en comptes de medicalitzar-ne els malestars</a:t>
            </a:r>
          </a:p>
          <a:p>
            <a:r>
              <a:rPr lang="ca-ES" sz="2000" noProof="0" dirty="0"/>
              <a:t>Vigilar la vulneració de drets associada a la salut mental (58% dones)</a:t>
            </a:r>
          </a:p>
          <a:p>
            <a:r>
              <a:rPr lang="ca-ES" sz="2000" noProof="0" dirty="0"/>
              <a:t>Necessitat d’incrementar recursos i professionals de manera holística</a:t>
            </a:r>
          </a:p>
          <a:p>
            <a:r>
              <a:rPr lang="ca-ES" sz="2000" noProof="0" dirty="0"/>
              <a:t>Aplicar obligatòriament la Perspectiva de gènere (per ex. Condicionar finançament a estudis i serveis perquè actuïn en perspectiva de gènere)</a:t>
            </a:r>
          </a:p>
          <a:p>
            <a:r>
              <a:rPr lang="ca-ES" sz="2000" noProof="0" dirty="0"/>
              <a:t>Formació en perspectiva de gènere</a:t>
            </a:r>
          </a:p>
          <a:p>
            <a:r>
              <a:rPr lang="ca-ES" sz="2000" noProof="0" dirty="0"/>
              <a:t>Reforçar la prescripció social, i en perspectiva de gènere</a:t>
            </a:r>
          </a:p>
          <a:p>
            <a:r>
              <a:rPr lang="ca-ES" sz="2000" noProof="0" dirty="0"/>
              <a:t>Necessitat de plans de salut mental en perspectiva de gènere </a:t>
            </a:r>
            <a:r>
              <a:rPr lang="ca-ES" sz="2000" noProof="0" dirty="0" err="1"/>
              <a:t>interseccional</a:t>
            </a:r>
            <a:endParaRPr lang="ca-ES" sz="2000" noProof="0" dirty="0"/>
          </a:p>
          <a:p>
            <a:r>
              <a:rPr lang="ca-ES" sz="2000" noProof="0" dirty="0"/>
              <a:t>Suport a Grups d’Ajuda Mútua i </a:t>
            </a:r>
            <a:r>
              <a:rPr lang="ca-ES" sz="2000" noProof="0" dirty="0" err="1"/>
              <a:t>Enxarxamenta</a:t>
            </a:r>
            <a:r>
              <a:rPr lang="ca-ES" sz="2000" noProof="0" dirty="0"/>
              <a:t> d’entitats (Co-Elna, colles cuidadores, Federació, Fòrum i entitats de salut mental de Catalunya…)</a:t>
            </a:r>
          </a:p>
          <a:p>
            <a:r>
              <a:rPr lang="ca-ES" sz="2000" noProof="0" dirty="0"/>
              <a:t>Reconeixement i recolzament a les entitats, especialment amb experiències singulars en salut mental i addiccions en perspectiva de gènere </a:t>
            </a:r>
            <a:r>
              <a:rPr lang="ca-ES" sz="2000" noProof="0" dirty="0" err="1"/>
              <a:t>intereseccional</a:t>
            </a:r>
            <a:r>
              <a:rPr lang="ca-ES" sz="2000" noProof="0" dirty="0"/>
              <a:t> com Metzineres</a:t>
            </a:r>
          </a:p>
          <a:p>
            <a:endParaRPr lang="en-GB" sz="2000" b="1" dirty="0"/>
          </a:p>
        </p:txBody>
      </p:sp>
    </p:spTree>
    <p:extLst>
      <p:ext uri="{BB962C8B-B14F-4D97-AF65-F5344CB8AC3E}">
        <p14:creationId xmlns:p14="http://schemas.microsoft.com/office/powerpoint/2010/main" val="1242481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0A9F4FF-15C4-B34C-E9E7-A29B8989F7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3A67DC2-5138-DC68-FDD3-FC46A313CC7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45259619-A0AB-58A2-7171-F5C66C97AE9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6F1FFCE-7961-7452-E6ED-444ECBE8702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65F09B9-6B95-3BDC-510A-3B7DA671B0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1050595"/>
            <a:ext cx="8074815" cy="1618489"/>
          </a:xfrm>
        </p:spPr>
        <p:txBody>
          <a:bodyPr anchor="ctr">
            <a:normAutofit fontScale="90000"/>
          </a:bodyPr>
          <a:lstStyle/>
          <a:p>
            <a:r>
              <a:rPr lang="en-GB" sz="7200" dirty="0" err="1"/>
              <a:t>Moltes</a:t>
            </a:r>
            <a:r>
              <a:rPr lang="en-GB" sz="7200" dirty="0"/>
              <a:t> </a:t>
            </a:r>
            <a:r>
              <a:rPr lang="en-GB" sz="7200" dirty="0" err="1"/>
              <a:t>gràcies</a:t>
            </a:r>
            <a:r>
              <a:rPr lang="en-GB" sz="7200" dirty="0"/>
              <a:t>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941F8B-3030-F791-5DD1-6ECE74F202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2525917"/>
            <a:ext cx="8990443" cy="3243947"/>
          </a:xfrm>
        </p:spPr>
        <p:txBody>
          <a:bodyPr anchor="t">
            <a:normAutofit/>
          </a:bodyPr>
          <a:lstStyle/>
          <a:p>
            <a:endParaRPr lang="en-GB" sz="2000" b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434F36D-202E-02B6-F93E-0A51E49C6B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45715" y="5174313"/>
            <a:ext cx="1430288" cy="984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32621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596D634-2091-D075-EC0C-EBFAE901FD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FEDB54D-A0B8-7C65-4FEB-8C8F237AA87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A6217018-BE50-782C-08FC-9B9AC693743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17947FB-965D-FDF4-1A50-A6371E2CC6A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9E4896B-F242-E227-959C-C902F6F0D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39" y="1050595"/>
            <a:ext cx="9135299" cy="1618489"/>
          </a:xfrm>
        </p:spPr>
        <p:txBody>
          <a:bodyPr anchor="ctr">
            <a:normAutofit fontScale="90000"/>
          </a:bodyPr>
          <a:lstStyle/>
          <a:p>
            <a:r>
              <a:rPr lang="ca-ES" sz="4800" noProof="0" dirty="0"/>
              <a:t>Per què importa el gènere quan abordem la salut mental i les addiccions?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2AF194-B9D8-86D8-9620-5F6598EDC2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2969469"/>
            <a:ext cx="8074815" cy="2800395"/>
          </a:xfrm>
        </p:spPr>
        <p:txBody>
          <a:bodyPr anchor="t">
            <a:normAutofit fontScale="70000" lnSpcReduction="20000"/>
          </a:bodyPr>
          <a:lstStyle/>
          <a:p>
            <a:r>
              <a:rPr lang="ca-ES" sz="2000" noProof="0" dirty="0"/>
              <a:t>El malestar emocional afecta un 10% de la població catalana i més a les dones que als homes(ESCA, 2024), un 13.1% dones un 6.9% dels homes, però no és abordable només des d’una visió clínica, sinó sobretot social i política</a:t>
            </a:r>
          </a:p>
          <a:p>
            <a:r>
              <a:rPr lang="ca-ES" sz="2000" noProof="0" dirty="0"/>
              <a:t>En augment i amb problemàtiques emergents, especialment entre la població jove</a:t>
            </a:r>
          </a:p>
          <a:p>
            <a:r>
              <a:rPr lang="ca-ES" sz="2000" noProof="0" dirty="0"/>
              <a:t>Canvis en determinants socials de la salut, travessats pel gènere</a:t>
            </a:r>
          </a:p>
          <a:p>
            <a:r>
              <a:rPr lang="ca-ES" sz="2000" noProof="0" dirty="0"/>
              <a:t>Desigualtats de gènere importants en salut mental, en intersecció amb altres desigualtats</a:t>
            </a:r>
          </a:p>
          <a:p>
            <a:r>
              <a:rPr lang="ca-ES" sz="2000" noProof="0" dirty="0"/>
              <a:t>Mancances i oportunitats en el seu abordatge  i amb marge d’acció política en perspectiva de gènere</a:t>
            </a:r>
          </a:p>
          <a:p>
            <a:r>
              <a:rPr lang="ca-ES" sz="2000" b="1" noProof="0" dirty="0"/>
              <a:t>Fer política en perspectiva de gènere importa en salut mental i addiccions</a:t>
            </a:r>
          </a:p>
        </p:txBody>
      </p:sp>
    </p:spTree>
    <p:extLst>
      <p:ext uri="{BB962C8B-B14F-4D97-AF65-F5344CB8AC3E}">
        <p14:creationId xmlns:p14="http://schemas.microsoft.com/office/powerpoint/2010/main" val="37312218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ECE81B3-981F-1163-6586-040A09D4EC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22508A6-C412-A653-D479-1ADCF7B4B28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11CD72B6-EAB9-AA68-4DCB-9A35241059D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6DB7E8A-7A39-C246-40CA-6F2A594A72E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C85EE0-8EE9-43B6-DA89-10B5A7E12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2813" y="745486"/>
            <a:ext cx="9243940" cy="1618489"/>
          </a:xfrm>
        </p:spPr>
        <p:txBody>
          <a:bodyPr anchor="ctr">
            <a:normAutofit fontScale="90000"/>
          </a:bodyPr>
          <a:lstStyle/>
          <a:p>
            <a:r>
              <a:rPr lang="ca-ES" sz="5400" noProof="0" dirty="0"/>
              <a:t>Estat del Benestar i Polítiques Públiques en perspectiva de gènere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1E149F-FC05-8E47-C0DF-8E89CE3820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2486186"/>
            <a:ext cx="8392914" cy="3626327"/>
          </a:xfrm>
        </p:spPr>
        <p:txBody>
          <a:bodyPr anchor="t">
            <a:normAutofit fontScale="70000" lnSpcReduction="20000"/>
          </a:bodyPr>
          <a:lstStyle/>
          <a:p>
            <a:r>
              <a:rPr lang="ca-ES" sz="2000" b="1" noProof="0" dirty="0"/>
              <a:t>Un Estat del Benestar fort actua com a xarxa de benestar i seguretat social, </a:t>
            </a:r>
            <a:r>
              <a:rPr lang="ca-ES" sz="2000" noProof="0" dirty="0"/>
              <a:t>reduint les desigualtats que afecten la salut, també la salut mental. I redueix la dependència del mercat i també de la família en relació al benestar.</a:t>
            </a:r>
          </a:p>
          <a:p>
            <a:r>
              <a:rPr lang="ca-ES" sz="2000" b="1" noProof="0" dirty="0"/>
              <a:t>Garantia de drets i serveis: </a:t>
            </a:r>
            <a:r>
              <a:rPr lang="ca-ES" sz="2000" noProof="0" dirty="0"/>
              <a:t>serveis com sanitat, pensions i atur, així com de cures, tenen un impacte directe en la salut de la població.</a:t>
            </a:r>
          </a:p>
          <a:p>
            <a:r>
              <a:rPr lang="ca-ES" sz="2000" b="1" noProof="0" dirty="0"/>
              <a:t>Protecció social i prevenció de desigualtats, també de gènere: </a:t>
            </a:r>
            <a:r>
              <a:rPr lang="ca-ES" sz="2000" noProof="0" dirty="0"/>
              <a:t>diversitat de polítiques públiques laborals, de jornades a salaris, polítiques de cures, d’habitatge, d’educació o contra les violències masclistes afecten la salut mental, reduint la desesperança i la </a:t>
            </a:r>
            <a:r>
              <a:rPr lang="ca-ES" sz="2000" noProof="0" dirty="0" err="1"/>
              <a:t>desprotecció</a:t>
            </a:r>
            <a:r>
              <a:rPr lang="ca-ES" sz="2000" noProof="0" dirty="0"/>
              <a:t>.</a:t>
            </a:r>
          </a:p>
          <a:p>
            <a:r>
              <a:rPr lang="ca-ES" sz="2000" b="1" noProof="0" dirty="0"/>
              <a:t>Provisió de recursos pel benestar i la salut. </a:t>
            </a:r>
            <a:r>
              <a:rPr lang="ca-ES" sz="2000" noProof="0" dirty="0"/>
              <a:t>La despesa pública sensible al gènere en salut i en protecció social són claus per a la salut, I la salut mental.</a:t>
            </a:r>
          </a:p>
          <a:p>
            <a:r>
              <a:rPr lang="ca-ES" sz="2000" b="1" noProof="0" dirty="0"/>
              <a:t>Una tradició i acció de govern de tendència més igualitària i redistributiva</a:t>
            </a:r>
            <a:r>
              <a:rPr lang="ca-ES" sz="2000" noProof="0" dirty="0"/>
              <a:t> i que dona valor al benestar, la protecció social i la salut té impactes en la salut </a:t>
            </a:r>
          </a:p>
          <a:p>
            <a:r>
              <a:rPr lang="ca-ES" sz="2000" b="1" noProof="0" dirty="0"/>
              <a:t>Tendències emergents: </a:t>
            </a:r>
            <a:r>
              <a:rPr lang="ca-ES" sz="2000" noProof="0" dirty="0"/>
              <a:t>Enfocament per la no vulneració dels drets humans + visió comunitària + </a:t>
            </a:r>
            <a:r>
              <a:rPr lang="ca-ES" sz="2000" b="1" noProof="0" dirty="0"/>
              <a:t>Perspectiva de gènere </a:t>
            </a:r>
            <a:r>
              <a:rPr lang="ca-ES" sz="2000" b="1" noProof="0" dirty="0" err="1"/>
              <a:t>interseccional</a:t>
            </a:r>
            <a:endParaRPr lang="ca-ES" sz="2000" b="1" noProof="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21A2850-20F1-E9A5-8644-5FC3E195D551}"/>
              </a:ext>
            </a:extLst>
          </p:cNvPr>
          <p:cNvSpPr txBox="1"/>
          <p:nvPr/>
        </p:nvSpPr>
        <p:spPr>
          <a:xfrm>
            <a:off x="1404594" y="6381946"/>
            <a:ext cx="6674177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(Navarro et al., 2006; </a:t>
            </a:r>
            <a:r>
              <a:rPr lang="en-GB" sz="1000" dirty="0" err="1"/>
              <a:t>Artazcoz</a:t>
            </a:r>
            <a:r>
              <a:rPr lang="en-GB" sz="1000" dirty="0"/>
              <a:t> et al., 2021; Van de Velde et al., 2019; Tur-Sinai et al., 2022; Rodriguez-Loureiro et al., 2020; </a:t>
            </a:r>
            <a:r>
              <a:rPr lang="en-GB" sz="1000" dirty="0" err="1"/>
              <a:t>Bacigalupe</a:t>
            </a:r>
            <a:r>
              <a:rPr lang="en-GB" sz="1000" dirty="0"/>
              <a:t>, 2020; 2022; Zhan et al., 2025)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323696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74151D8-0479-B7F8-ECF9-499A00917E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79F918E-F38A-214C-3BAA-99442EF6FAE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48215823-7548-0BB7-46A5-37B860CCDDD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F4E039E-DE71-A913-26EB-B6333E8F9AC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569F06C-50A7-F3E6-A73A-D4C3304F31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1050595"/>
            <a:ext cx="8074815" cy="703623"/>
          </a:xfrm>
        </p:spPr>
        <p:txBody>
          <a:bodyPr anchor="ctr">
            <a:normAutofit fontScale="90000"/>
          </a:bodyPr>
          <a:lstStyle/>
          <a:p>
            <a:r>
              <a:rPr lang="en-GB" sz="4000" dirty="0"/>
              <a:t>Determinants socials x </a:t>
            </a:r>
            <a:r>
              <a:rPr lang="en-GB" sz="4000" dirty="0" err="1"/>
              <a:t>Gènere</a:t>
            </a:r>
            <a:endParaRPr lang="en-GB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380E35-E405-779A-8E6A-8BB6AC2876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774" y="5175382"/>
            <a:ext cx="8074815" cy="1055775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GB" b="1" dirty="0"/>
              <a:t>Tots </a:t>
            </a:r>
            <a:r>
              <a:rPr lang="en-GB" b="1" dirty="0" err="1"/>
              <a:t>travessats</a:t>
            </a:r>
            <a:r>
              <a:rPr lang="en-GB" b="1" dirty="0"/>
              <a:t> pel </a:t>
            </a:r>
            <a:r>
              <a:rPr lang="en-GB" b="1" dirty="0" err="1"/>
              <a:t>Gènere</a:t>
            </a:r>
            <a:endParaRPr lang="en-GB" b="1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C335E60-A7CF-A65F-0752-74549FAFC3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30446" y="1642263"/>
            <a:ext cx="4434797" cy="338720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9895EEF-C2EE-3D6E-2317-D5B0024A809D}"/>
              </a:ext>
            </a:extLst>
          </p:cNvPr>
          <p:cNvSpPr txBox="1"/>
          <p:nvPr/>
        </p:nvSpPr>
        <p:spPr>
          <a:xfrm>
            <a:off x="5751561" y="4936067"/>
            <a:ext cx="418581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Font: https://salutpublica.gencat.cat/ca/ambits/promocio/determinant-salut/</a:t>
            </a:r>
          </a:p>
        </p:txBody>
      </p:sp>
    </p:spTree>
    <p:extLst>
      <p:ext uri="{BB962C8B-B14F-4D97-AF65-F5344CB8AC3E}">
        <p14:creationId xmlns:p14="http://schemas.microsoft.com/office/powerpoint/2010/main" val="25225267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700EF29-CC7F-29E7-88CD-96F2C6343A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4E1C2D2-A66E-C5A2-952A-29EDFDE1D83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8C652F4-C465-6CC6-E8E6-2957342C983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8F55EC6-70B5-496F-A363-56359DED12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E323639-686A-7FB8-8965-DCB7A71514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1050595"/>
            <a:ext cx="8074815" cy="1618489"/>
          </a:xfrm>
        </p:spPr>
        <p:txBody>
          <a:bodyPr anchor="ctr">
            <a:normAutofit fontScale="90000"/>
          </a:bodyPr>
          <a:lstStyle/>
          <a:p>
            <a:r>
              <a:rPr lang="en-GB" dirty="0" err="1"/>
              <a:t>Importants</a:t>
            </a:r>
            <a:r>
              <a:rPr lang="en-GB" dirty="0"/>
              <a:t> </a:t>
            </a:r>
            <a:r>
              <a:rPr lang="en-GB" dirty="0" err="1"/>
              <a:t>Desigualtats</a:t>
            </a:r>
            <a:r>
              <a:rPr lang="en-GB" dirty="0"/>
              <a:t> de </a:t>
            </a:r>
            <a:r>
              <a:rPr lang="en-GB" dirty="0" err="1"/>
              <a:t>Gènere</a:t>
            </a:r>
            <a:r>
              <a:rPr lang="en-GB" dirty="0"/>
              <a:t> </a:t>
            </a:r>
            <a:r>
              <a:rPr lang="en-GB" dirty="0" err="1"/>
              <a:t>en</a:t>
            </a:r>
            <a:r>
              <a:rPr lang="en-GB" dirty="0"/>
              <a:t> Salut Mental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1F6B24-C220-7239-B46F-38D38346E1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2975" y="1965088"/>
            <a:ext cx="5255552" cy="2978103"/>
          </a:xfrm>
        </p:spPr>
        <p:txBody>
          <a:bodyPr anchor="t">
            <a:normAutofit fontScale="62500" lnSpcReduction="20000"/>
          </a:bodyPr>
          <a:lstStyle/>
          <a:p>
            <a:r>
              <a:rPr lang="ca-ES" sz="2000" noProof="0" dirty="0"/>
              <a:t>Les dones qui més reporten i resulten diagnosticades </a:t>
            </a:r>
          </a:p>
          <a:p>
            <a:r>
              <a:rPr lang="ca-ES" sz="2000" noProof="0" dirty="0"/>
              <a:t>En les </a:t>
            </a:r>
            <a:r>
              <a:rPr lang="ca-ES" sz="2000" b="1" noProof="0" dirty="0"/>
              <a:t>dones</a:t>
            </a:r>
            <a:r>
              <a:rPr lang="ca-ES" sz="2000" noProof="0" dirty="0"/>
              <a:t> s'observa el doble de prevalença de </a:t>
            </a:r>
            <a:r>
              <a:rPr lang="ca-ES" sz="2000" b="1" noProof="0" dirty="0"/>
              <a:t>depressió i ansietat, </a:t>
            </a:r>
            <a:r>
              <a:rPr lang="ca-ES" sz="2000" noProof="0" dirty="0"/>
              <a:t>i també són més freqüents en elles altres </a:t>
            </a:r>
            <a:r>
              <a:rPr lang="ca-ES" sz="2000" b="1" noProof="0" dirty="0"/>
              <a:t>malestars psicosocials </a:t>
            </a:r>
            <a:r>
              <a:rPr lang="ca-ES" sz="2000" noProof="0" dirty="0"/>
              <a:t>amb símptomes inespecífics. També tenen més probabilitat de ser diagnosticades de </a:t>
            </a:r>
            <a:r>
              <a:rPr lang="ca-ES" sz="2000" b="1" noProof="0" dirty="0"/>
              <a:t>trastorns límit de la personalitat </a:t>
            </a:r>
            <a:r>
              <a:rPr lang="ca-ES" sz="2000" noProof="0" dirty="0"/>
              <a:t>i de </a:t>
            </a:r>
            <a:r>
              <a:rPr lang="ca-ES" sz="2000" b="1" noProof="0" dirty="0"/>
              <a:t>trastorns de l'alimentació</a:t>
            </a:r>
          </a:p>
          <a:p>
            <a:r>
              <a:rPr lang="ca-ES" sz="2000" noProof="0" dirty="0"/>
              <a:t>En els </a:t>
            </a:r>
            <a:r>
              <a:rPr lang="ca-ES" sz="2000" b="1" noProof="0" dirty="0"/>
              <a:t>homes</a:t>
            </a:r>
            <a:r>
              <a:rPr lang="ca-ES" sz="2000" noProof="0" dirty="0"/>
              <a:t> s'observen amb més freqüència problemes mentals associats a </a:t>
            </a:r>
            <a:r>
              <a:rPr lang="ca-ES" sz="2000" b="1" noProof="0" dirty="0"/>
              <a:t>consums excessius d'alcohol i substàncies</a:t>
            </a:r>
            <a:r>
              <a:rPr lang="ca-ES" sz="2000" noProof="0" dirty="0"/>
              <a:t>, així com dels </a:t>
            </a:r>
            <a:r>
              <a:rPr lang="ca-ES" sz="2000" b="1" noProof="0" dirty="0"/>
              <a:t>trastorns de la conducta i de personalitat antisocial</a:t>
            </a:r>
            <a:r>
              <a:rPr lang="ca-ES" sz="2000" noProof="0" dirty="0"/>
              <a:t> són més altes en els homes</a:t>
            </a:r>
          </a:p>
          <a:p>
            <a:r>
              <a:rPr lang="ca-ES" sz="2000" b="1" noProof="0" dirty="0" err="1"/>
              <a:t>Sobremedialització</a:t>
            </a:r>
            <a:r>
              <a:rPr lang="ca-ES" sz="2000" b="1" noProof="0" dirty="0"/>
              <a:t> per elles, </a:t>
            </a:r>
            <a:r>
              <a:rPr lang="ca-ES" sz="2000" b="1" noProof="0" dirty="0" err="1"/>
              <a:t>infradiagnosi</a:t>
            </a:r>
            <a:r>
              <a:rPr lang="ca-ES" sz="2000" b="1" noProof="0" dirty="0"/>
              <a:t> per ells </a:t>
            </a:r>
            <a:r>
              <a:rPr lang="ca-ES" sz="1400" b="1" noProof="0" dirty="0"/>
              <a:t>(Bacigalupe et al., 2020; 2022)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FCBC1B1-30DF-C6D0-CA21-F27C4258A1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0861" y="2750550"/>
            <a:ext cx="5543813" cy="269514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CEC807F-4B26-EAC4-2782-9DFD40B36D98}"/>
              </a:ext>
            </a:extLst>
          </p:cNvPr>
          <p:cNvSpPr txBox="1"/>
          <p:nvPr/>
        </p:nvSpPr>
        <p:spPr>
          <a:xfrm>
            <a:off x="1702051" y="5694630"/>
            <a:ext cx="261645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Font: </a:t>
            </a:r>
            <a:r>
              <a:rPr lang="en-GB" sz="1000" dirty="0" err="1"/>
              <a:t>informe</a:t>
            </a:r>
            <a:r>
              <a:rPr lang="en-GB" sz="1000" dirty="0"/>
              <a:t> de </a:t>
            </a:r>
            <a:r>
              <a:rPr lang="en-GB" sz="1000" dirty="0" err="1"/>
              <a:t>salut</a:t>
            </a:r>
            <a:r>
              <a:rPr lang="en-GB" sz="1000" dirty="0"/>
              <a:t> de Catalunya 2024</a:t>
            </a:r>
          </a:p>
        </p:txBody>
      </p:sp>
    </p:spTree>
    <p:extLst>
      <p:ext uri="{BB962C8B-B14F-4D97-AF65-F5344CB8AC3E}">
        <p14:creationId xmlns:p14="http://schemas.microsoft.com/office/powerpoint/2010/main" val="40836043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F7AB7D7-4454-0E52-20EA-F17A7E5A43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F71297C-9E54-0D57-197E-19473A8AFCD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F3CE1E77-574E-A730-6B68-7188DF2787A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80F639B-B3BF-D57A-2379-FB8DE60B2F5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09D5255-37B4-115A-AB01-E2257F12F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1050595"/>
            <a:ext cx="8074815" cy="1618489"/>
          </a:xfrm>
        </p:spPr>
        <p:txBody>
          <a:bodyPr anchor="ctr">
            <a:normAutofit fontScale="90000"/>
          </a:bodyPr>
          <a:lstStyle/>
          <a:p>
            <a:r>
              <a:rPr lang="en-GB" sz="7200" dirty="0"/>
              <a:t>G x Classe </a:t>
            </a:r>
            <a:r>
              <a:rPr lang="en-GB" sz="7200" dirty="0" err="1"/>
              <a:t>i</a:t>
            </a:r>
            <a:r>
              <a:rPr lang="en-GB" sz="7200" dirty="0"/>
              <a:t> </a:t>
            </a:r>
            <a:r>
              <a:rPr lang="en-GB" sz="7200" dirty="0" err="1"/>
              <a:t>estudis</a:t>
            </a:r>
            <a:endParaRPr lang="en-GB" sz="7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A94D5F-778A-8F5B-8FD3-355A55C0B4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2969469"/>
            <a:ext cx="8074815" cy="2800395"/>
          </a:xfrm>
        </p:spPr>
        <p:txBody>
          <a:bodyPr anchor="t">
            <a:normAutofit/>
          </a:bodyPr>
          <a:lstStyle/>
          <a:p>
            <a:endParaRPr lang="en-GB" sz="2000" b="1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BBE520C-C54C-590B-4DB9-0E66568BC6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3507" y="2982292"/>
            <a:ext cx="4725560" cy="219075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511DBC95-2817-F490-5FEC-0F8D7B664D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30567" y="3498526"/>
            <a:ext cx="4916260" cy="174228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DF7E03D1-A0B6-2A55-9C03-5246E0060001}"/>
              </a:ext>
            </a:extLst>
          </p:cNvPr>
          <p:cNvSpPr txBox="1"/>
          <p:nvPr/>
        </p:nvSpPr>
        <p:spPr>
          <a:xfrm>
            <a:off x="1702051" y="5694630"/>
            <a:ext cx="261645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Font: </a:t>
            </a:r>
            <a:r>
              <a:rPr lang="en-GB" sz="1000" dirty="0" err="1"/>
              <a:t>informe</a:t>
            </a:r>
            <a:r>
              <a:rPr lang="en-GB" sz="1000" dirty="0"/>
              <a:t> de </a:t>
            </a:r>
            <a:r>
              <a:rPr lang="en-GB" sz="1000" dirty="0" err="1"/>
              <a:t>salut</a:t>
            </a:r>
            <a:r>
              <a:rPr lang="en-GB" sz="1000" dirty="0"/>
              <a:t> de Catalunya 2024</a:t>
            </a:r>
          </a:p>
        </p:txBody>
      </p:sp>
    </p:spTree>
    <p:extLst>
      <p:ext uri="{BB962C8B-B14F-4D97-AF65-F5344CB8AC3E}">
        <p14:creationId xmlns:p14="http://schemas.microsoft.com/office/powerpoint/2010/main" val="13329650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481335D-561B-6476-BC0C-40CC7D440D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E151519-8E01-3A68-B9C8-BD37D6B89F1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6C95B1E6-FE90-8AB3-6F90-A2129BD367E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3BF6747-4456-88C9-5553-DFD3D4C85AE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7068753-0427-5306-84F4-1AFA955B5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1050595"/>
            <a:ext cx="8074815" cy="1618489"/>
          </a:xfrm>
        </p:spPr>
        <p:txBody>
          <a:bodyPr anchor="ctr">
            <a:normAutofit fontScale="90000"/>
          </a:bodyPr>
          <a:lstStyle/>
          <a:p>
            <a:r>
              <a:rPr lang="en-GB" sz="7200" dirty="0"/>
              <a:t>G x </a:t>
            </a:r>
            <a:r>
              <a:rPr lang="en-GB" sz="7200" dirty="0" err="1"/>
              <a:t>Treballs</a:t>
            </a:r>
            <a:r>
              <a:rPr lang="en-GB" sz="7200" dirty="0"/>
              <a:t> -de Cures-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B47E05-DDB1-0ED7-A741-67CE2AA9EB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2969469"/>
            <a:ext cx="8074815" cy="2800395"/>
          </a:xfrm>
        </p:spPr>
        <p:txBody>
          <a:bodyPr anchor="t">
            <a:normAutofit/>
          </a:bodyPr>
          <a:lstStyle/>
          <a:p>
            <a:endParaRPr lang="en-GB" sz="2000" b="1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57B1C72-6BDA-9B8A-12DD-CE849E6B42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0854" y="2322017"/>
            <a:ext cx="6181725" cy="37338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5747784-183A-41AC-7373-AD730C57B167}"/>
              </a:ext>
            </a:extLst>
          </p:cNvPr>
          <p:cNvSpPr txBox="1"/>
          <p:nvPr/>
        </p:nvSpPr>
        <p:spPr>
          <a:xfrm>
            <a:off x="8477250" y="2533650"/>
            <a:ext cx="2105025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El </a:t>
            </a:r>
            <a:r>
              <a:rPr lang="en-GB" b="1" dirty="0" err="1"/>
              <a:t>cicle</a:t>
            </a:r>
            <a:r>
              <a:rPr lang="en-GB" b="1" dirty="0"/>
              <a:t> de </a:t>
            </a:r>
            <a:r>
              <a:rPr lang="en-GB" b="1" dirty="0" err="1"/>
              <a:t>vida</a:t>
            </a:r>
            <a:r>
              <a:rPr lang="en-GB" b="1" dirty="0"/>
              <a:t> </a:t>
            </a:r>
            <a:r>
              <a:rPr lang="en-GB" b="1" dirty="0" err="1"/>
              <a:t>importa</a:t>
            </a:r>
            <a:r>
              <a:rPr lang="en-GB" b="1" dirty="0"/>
              <a:t>…</a:t>
            </a:r>
          </a:p>
          <a:p>
            <a:endParaRPr lang="en-GB" b="1" dirty="0"/>
          </a:p>
          <a:p>
            <a:r>
              <a:rPr lang="en-GB" b="1" dirty="0"/>
              <a:t>A les </a:t>
            </a:r>
            <a:r>
              <a:rPr lang="en-GB" b="1" dirty="0" err="1"/>
              <a:t>dones</a:t>
            </a:r>
            <a:r>
              <a:rPr lang="en-GB" b="1" dirty="0"/>
              <a:t> grans </a:t>
            </a:r>
            <a:r>
              <a:rPr lang="en-GB" b="1" dirty="0" err="1"/>
              <a:t>ja</a:t>
            </a:r>
            <a:r>
              <a:rPr lang="en-GB" b="1" dirty="0"/>
              <a:t> no les </a:t>
            </a:r>
            <a:r>
              <a:rPr lang="en-GB" b="1" dirty="0" err="1"/>
              <a:t>cuiden</a:t>
            </a:r>
            <a:r>
              <a:rPr lang="en-GB" b="1" dirty="0"/>
              <a:t> </a:t>
            </a:r>
            <a:r>
              <a:rPr lang="en-GB" b="1" dirty="0" err="1"/>
              <a:t>i</a:t>
            </a:r>
            <a:r>
              <a:rPr lang="en-GB" b="1" dirty="0"/>
              <a:t> </a:t>
            </a:r>
            <a:r>
              <a:rPr lang="en-GB" b="1" dirty="0" err="1"/>
              <a:t>llavors</a:t>
            </a:r>
            <a:r>
              <a:rPr lang="en-GB" b="1" dirty="0"/>
              <a:t> les </a:t>
            </a:r>
            <a:r>
              <a:rPr lang="en-GB" b="1" dirty="0" err="1"/>
              <a:t>diagnostiquen</a:t>
            </a:r>
            <a:r>
              <a:rPr lang="en-GB" b="1" dirty="0"/>
              <a:t> </a:t>
            </a:r>
            <a:r>
              <a:rPr lang="en-GB" b="1" dirty="0" err="1"/>
              <a:t>més</a:t>
            </a:r>
            <a:r>
              <a:rPr lang="en-GB" b="1" dirty="0"/>
              <a:t> tard de la seva </a:t>
            </a:r>
            <a:r>
              <a:rPr lang="en-GB" b="1" dirty="0" err="1"/>
              <a:t>demència</a:t>
            </a:r>
            <a:r>
              <a:rPr lang="en-GB" b="1" dirty="0"/>
              <a:t> </a:t>
            </a:r>
            <a:r>
              <a:rPr lang="en-GB" sz="1200" b="1" dirty="0"/>
              <a:t>(Morros et al., 2024)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5B77D4E-69C9-1333-274C-8D48D6C2E264}"/>
              </a:ext>
            </a:extLst>
          </p:cNvPr>
          <p:cNvSpPr txBox="1"/>
          <p:nvPr/>
        </p:nvSpPr>
        <p:spPr>
          <a:xfrm>
            <a:off x="4271716" y="5947138"/>
            <a:ext cx="261645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Font: </a:t>
            </a:r>
            <a:r>
              <a:rPr lang="en-GB" sz="1000" dirty="0" err="1"/>
              <a:t>informe</a:t>
            </a:r>
            <a:r>
              <a:rPr lang="en-GB" sz="1000" dirty="0"/>
              <a:t> de </a:t>
            </a:r>
            <a:r>
              <a:rPr lang="en-GB" sz="1000" dirty="0" err="1"/>
              <a:t>salut</a:t>
            </a:r>
            <a:r>
              <a:rPr lang="en-GB" sz="1000" dirty="0"/>
              <a:t> de Catalunya 2024</a:t>
            </a:r>
          </a:p>
        </p:txBody>
      </p:sp>
    </p:spTree>
    <p:extLst>
      <p:ext uri="{BB962C8B-B14F-4D97-AF65-F5344CB8AC3E}">
        <p14:creationId xmlns:p14="http://schemas.microsoft.com/office/powerpoint/2010/main" val="13918385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CB5977D-84F4-4605-D735-0B5664E407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FEE02B3-60E8-A256-AB11-32C2D7AE732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8307460C-D448-2E42-5DF6-AD3BAB45137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3EE5294-F9B0-A7A4-35DF-7F193FE3411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515FF30-C1C2-C281-CD09-1C71007062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1050595"/>
            <a:ext cx="8074815" cy="1618489"/>
          </a:xfrm>
        </p:spPr>
        <p:txBody>
          <a:bodyPr anchor="ctr">
            <a:normAutofit/>
          </a:bodyPr>
          <a:lstStyle/>
          <a:p>
            <a:r>
              <a:rPr lang="en-GB" sz="7200" dirty="0"/>
              <a:t>G x </a:t>
            </a:r>
            <a:r>
              <a:rPr lang="en-GB" sz="7200" dirty="0" err="1"/>
              <a:t>Específics</a:t>
            </a:r>
            <a:endParaRPr lang="en-GB" sz="7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69EBBD-0272-F3FB-5CD6-E2551A4F9A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2969469"/>
            <a:ext cx="8074815" cy="2800395"/>
          </a:xfrm>
        </p:spPr>
        <p:txBody>
          <a:bodyPr anchor="t">
            <a:normAutofit fontScale="92500"/>
          </a:bodyPr>
          <a:lstStyle/>
          <a:p>
            <a:r>
              <a:rPr lang="ca-ES" sz="2000" b="1" dirty="0"/>
              <a:t>Migració en dones </a:t>
            </a:r>
            <a:r>
              <a:rPr lang="ca-ES" sz="1200" b="1" dirty="0"/>
              <a:t>(</a:t>
            </a:r>
            <a:r>
              <a:rPr lang="ca-ES" sz="1200" b="1"/>
              <a:t>Cayuela et al., 2015; Benley i Riutort-Mayol, 2023)</a:t>
            </a:r>
          </a:p>
          <a:p>
            <a:r>
              <a:rPr lang="ca-ES" sz="2000" b="1"/>
              <a:t>Normes, socialització de gènere i discriminació sexista (participació, comunicació, estils de vida, pressió estètica…) </a:t>
            </a:r>
            <a:r>
              <a:rPr lang="ca-ES" sz="1200" b="1"/>
              <a:t>(Bacigalupe et al, 2022; Rius et al., 2025)</a:t>
            </a:r>
          </a:p>
          <a:p>
            <a:r>
              <a:rPr lang="ca-ES" sz="2000" b="1" dirty="0"/>
              <a:t>Discriminació LGTIBQ+ </a:t>
            </a:r>
            <a:r>
              <a:rPr lang="ca-ES" sz="1200" b="1"/>
              <a:t>(Gonzalez-Casals et al, 2025; Rius et al., 2025</a:t>
            </a:r>
            <a:r>
              <a:rPr lang="ca-ES" sz="1200" b="1" dirty="0"/>
              <a:t>).</a:t>
            </a:r>
          </a:p>
          <a:p>
            <a:r>
              <a:rPr lang="ca-ES" sz="2400" b="1" dirty="0"/>
              <a:t>Violències Masclistes </a:t>
            </a:r>
            <a:r>
              <a:rPr lang="ca-ES" sz="1200" b="1"/>
              <a:t>(Oram et al., 2022; Spencer et al., 2023)</a:t>
            </a:r>
          </a:p>
          <a:p>
            <a:pPr marL="0" indent="0">
              <a:buNone/>
            </a:pPr>
            <a:r>
              <a:rPr lang="ca-ES" sz="2000" b="1" dirty="0"/>
              <a:t>&gt;&gt;&gt;Disminució de la salut mental i limitació d’accés a recursos protectors de la salut mental</a:t>
            </a:r>
          </a:p>
          <a:p>
            <a:endParaRPr lang="en-GB" sz="2000" b="1" dirty="0"/>
          </a:p>
        </p:txBody>
      </p:sp>
    </p:spTree>
    <p:extLst>
      <p:ext uri="{BB962C8B-B14F-4D97-AF65-F5344CB8AC3E}">
        <p14:creationId xmlns:p14="http://schemas.microsoft.com/office/powerpoint/2010/main" val="19247060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385FE16-998F-8FD6-8E8D-1BAA185C3F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88A65DB-4FA0-620E-8490-9540DC87FD0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807CCDF2-EA5C-172B-C27A-13903339518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3F92867-1E1D-A658-ED2A-73FEEE19444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C36DFD-DAB5-EBA6-20B9-3531F65F25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2969469"/>
            <a:ext cx="8074815" cy="2800395"/>
          </a:xfrm>
        </p:spPr>
        <p:txBody>
          <a:bodyPr anchor="t">
            <a:normAutofit/>
          </a:bodyPr>
          <a:lstStyle/>
          <a:p>
            <a:endParaRPr lang="en-GB" sz="2000" b="1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4CD9D37-495E-A245-4C10-04475A4A86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72394" y="318165"/>
            <a:ext cx="5667335" cy="332025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2659829-8E46-DB61-33C4-3918014F44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27" y="137919"/>
            <a:ext cx="5530635" cy="350439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A84E1002-8437-1712-09F6-30F4775762DE}"/>
              </a:ext>
            </a:extLst>
          </p:cNvPr>
          <p:cNvSpPr txBox="1"/>
          <p:nvPr/>
        </p:nvSpPr>
        <p:spPr>
          <a:xfrm>
            <a:off x="641774" y="3646021"/>
            <a:ext cx="9344198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dirty="0"/>
              <a:t>Les </a:t>
            </a:r>
            <a:r>
              <a:rPr lang="ca-ES" sz="2800" b="1" dirty="0"/>
              <a:t>diferències de gènere en les addiccions </a:t>
            </a:r>
            <a:r>
              <a:rPr lang="ca-ES" dirty="0"/>
              <a:t>són evidents en la prevalença, la comorbiditat, els determinants socials i els resultats del tractament </a:t>
            </a:r>
            <a:r>
              <a:rPr lang="ca-ES" sz="1200" dirty="0"/>
              <a:t>(Molina-</a:t>
            </a:r>
            <a:r>
              <a:rPr lang="ca-ES" sz="1200" dirty="0" err="1"/>
              <a:t>Fernandez</a:t>
            </a:r>
            <a:r>
              <a:rPr lang="ca-ES" sz="1200" dirty="0"/>
              <a:t> et al., 2024). </a:t>
            </a:r>
            <a:r>
              <a:rPr lang="ca-ES" dirty="0"/>
              <a:t>Les dones amb trastorns per consum de substàncies presenten una major comorbiditat psiquiàtrica, trauma i estigma social, mentre que els homes mostren un inici més primerenc i una major prevalença global. </a:t>
            </a:r>
            <a:r>
              <a:rPr lang="ca-ES" b="1" dirty="0"/>
              <a:t>Factors biològics, psicològics i socials interactuen per donar forma les diferències. </a:t>
            </a:r>
            <a:r>
              <a:rPr lang="ca-ES" dirty="0"/>
              <a:t>No obstant això, </a:t>
            </a:r>
            <a:r>
              <a:rPr lang="ca-ES" b="1" dirty="0"/>
              <a:t>els sistemes de tractament sovint no aborden les necessitats específiques de gènere</a:t>
            </a:r>
            <a:r>
              <a:rPr lang="ca-ES" dirty="0"/>
              <a:t>, i cal més investigació per desenvolupar i avaluar intervencions eficaces, </a:t>
            </a:r>
            <a:r>
              <a:rPr lang="ca-ES" dirty="0" err="1"/>
              <a:t>interseccionals</a:t>
            </a:r>
            <a:r>
              <a:rPr lang="ca-ES" dirty="0"/>
              <a:t> i sensibles al gènere </a:t>
            </a:r>
            <a:r>
              <a:rPr lang="ca-ES" sz="1200" dirty="0"/>
              <a:t>(Rius et al., 2025; </a:t>
            </a:r>
            <a:r>
              <a:rPr lang="ca-ES" sz="1200" dirty="0" err="1"/>
              <a:t>Leza</a:t>
            </a:r>
            <a:r>
              <a:rPr lang="ca-ES" sz="1200" dirty="0"/>
              <a:t> et al., 2025).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B3721A8-8B2A-D7DB-6F03-D6D9BEAF8164}"/>
              </a:ext>
            </a:extLst>
          </p:cNvPr>
          <p:cNvSpPr txBox="1"/>
          <p:nvPr/>
        </p:nvSpPr>
        <p:spPr>
          <a:xfrm>
            <a:off x="2831944" y="3399800"/>
            <a:ext cx="261645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/>
              <a:t>Font: </a:t>
            </a:r>
            <a:r>
              <a:rPr lang="en-GB" sz="1000" dirty="0" err="1"/>
              <a:t>informe</a:t>
            </a:r>
            <a:r>
              <a:rPr lang="en-GB" sz="1000" dirty="0"/>
              <a:t> de </a:t>
            </a:r>
            <a:r>
              <a:rPr lang="en-GB" sz="1000" dirty="0" err="1"/>
              <a:t>salut</a:t>
            </a:r>
            <a:r>
              <a:rPr lang="en-GB" sz="1000" dirty="0"/>
              <a:t> de Catalunya 2024</a:t>
            </a:r>
          </a:p>
        </p:txBody>
      </p:sp>
    </p:spTree>
    <p:extLst>
      <p:ext uri="{BB962C8B-B14F-4D97-AF65-F5344CB8AC3E}">
        <p14:creationId xmlns:p14="http://schemas.microsoft.com/office/powerpoint/2010/main" val="13384773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6802</TotalTime>
  <Words>1143</Words>
  <Application>Microsoft Office PowerPoint</Application>
  <PresentationFormat>Panorámica</PresentationFormat>
  <Paragraphs>58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6" baseType="lpstr">
      <vt:lpstr>Aptos</vt:lpstr>
      <vt:lpstr>Aptos Display</vt:lpstr>
      <vt:lpstr>Arial</vt:lpstr>
      <vt:lpstr>Office Theme</vt:lpstr>
      <vt:lpstr>Gènere i determinants socials de la salut mental i les addiccions: una vulnerabilització i exclusió a revertir social i políticament</vt:lpstr>
      <vt:lpstr>Per què importa el gènere quan abordem la salut mental i les addiccions?</vt:lpstr>
      <vt:lpstr>Estat del Benestar i Polítiques Públiques en perspectiva de gènere</vt:lpstr>
      <vt:lpstr>Determinants socials x Gènere</vt:lpstr>
      <vt:lpstr>Importants Desigualtats de Gènere en Salut Mental</vt:lpstr>
      <vt:lpstr>G x Classe i estudis</vt:lpstr>
      <vt:lpstr>G x Treballs -de Cures-</vt:lpstr>
      <vt:lpstr>G x Específics</vt:lpstr>
      <vt:lpstr>Presentación de PowerPoint</vt:lpstr>
      <vt:lpstr>La importància de les entitats: El cas de Metzineres</vt:lpstr>
      <vt:lpstr>Recomanacions Finals</vt:lpstr>
      <vt:lpstr>Moltes gràcies!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Gènere i determinants socials de la salut mental i les addiccions: una vulnerabilització i exclusió a revertir social i políticament</dc:title>
  <dc:creator>Nuria Verges Bosch</dc:creator>
  <cp:lastModifiedBy>Gil Albert, Teresa</cp:lastModifiedBy>
  <cp:revision>39</cp:revision>
  <dcterms:created xsi:type="dcterms:W3CDTF">2026-04-30T15:43:43Z</dcterms:created>
  <dcterms:modified xsi:type="dcterms:W3CDTF">2026-05-08T10:38:27Z</dcterms:modified>
</cp:coreProperties>
</file>